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3"/>
  </p:notesMasterIdLst>
  <p:sldIdLst>
    <p:sldId id="257" r:id="rId3"/>
    <p:sldId id="275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73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56" r:id="rId21"/>
    <p:sldId id="274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24DFAB-6D84-4308-8D88-CB19AFC28A3C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BC1BC-24BD-4986-8B38-AEABDE436D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955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BC1BC-24BD-4986-8B38-AEABDE436D5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545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5207FE-54F0-4ED3-83FD-F9D4580F0FD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259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1BC1BC-24BD-4986-8B38-AEABDE436D5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32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36266-3711-436C-BF54-2EDFF849786A}" type="datetime5">
              <a:rPr lang="en-US" smtClean="0"/>
              <a:t>26-Sep-19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52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7E7031-E1F4-4DB6-A6EF-C459DDD7BA28}" type="datetime5">
              <a:rPr lang="en-US" smtClean="0"/>
              <a:t>26-Sep-19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284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5DFC2-F4DF-41CB-9B74-248B6ED986F8}" type="datetime5">
              <a:rPr lang="en-US" smtClean="0"/>
              <a:t>26-Sep-19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033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EEFC4C-709E-489F-9B85-54D506254E14}" type="datetime5">
              <a:rPr lang="en-US" smtClean="0"/>
              <a:t>26-Sep-19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5769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1CA1BF-FBED-4C06-BA35-EAD44E5E3946}" type="datetime5">
              <a:rPr lang="en-US" smtClean="0"/>
              <a:t>26-Sep-19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293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0CA922-F033-4BF6-8E24-BF7F85589BB2}" type="datetime5">
              <a:rPr lang="en-US" smtClean="0"/>
              <a:t>26-Sep-19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513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F83C5-399F-4E94-A245-9BF338E3557C}" type="datetime5">
              <a:rPr lang="en-US" smtClean="0"/>
              <a:t>26-Sep-19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506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B25B16-CA0B-47AC-82C8-20EB2D94D2F3}" type="datetime5">
              <a:rPr lang="en-US" smtClean="0"/>
              <a:t>26-Sep-19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278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C4FF2-EB88-49CA-ABDA-04EF5AA6D881}" type="datetime5">
              <a:rPr lang="en-US" smtClean="0"/>
              <a:t>26-Sep-19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284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A1B8B-0B10-471C-95B1-52446687B1B6}" type="datetime5">
              <a:rPr lang="en-US" smtClean="0"/>
              <a:t>26-Sep-19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663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1D691-B093-46CA-A5D0-AAA75BE70B6D}" type="datetime5">
              <a:rPr lang="en-US" smtClean="0"/>
              <a:t>26-Sep-19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0821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29D07D84-556B-4C24-B33C-7E215130D1F4}" type="datetime5">
              <a:rPr lang="en-US" smtClean="0"/>
              <a:t>26-Sep-19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540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5F627-1BC8-4BDD-82E8-5AF3441EAEBD}" type="datetime5">
              <a:rPr lang="en-US" smtClean="0"/>
              <a:t>26-Sep-19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9161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4F648-6FDB-45FB-8290-C34D9DBF5D8A}" type="datetime5">
              <a:rPr lang="en-US" smtClean="0"/>
              <a:t>26-Sep-19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685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47E25-87C0-4340-98AB-DFD6A6699F4B}" type="datetime5">
              <a:rPr lang="en-US" smtClean="0"/>
              <a:t>26-Sep-19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5692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E6509-B11C-4154-A9CD-AFBBA95E777A}" type="datetime5">
              <a:rPr lang="en-US" smtClean="0"/>
              <a:t>26-Sep-19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4472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84A46-0C68-4F4E-8683-170C4010D0E2}" type="datetime5">
              <a:rPr lang="en-US" smtClean="0"/>
              <a:t>26-Sep-19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538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1A261-B3B2-4844-9878-38CDE7F8BB70}" type="datetime5">
              <a:rPr lang="en-US" smtClean="0"/>
              <a:t>26-Sep-19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6626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607F8C-7B09-4AD4-9F21-32C79AE83618}" type="datetime5">
              <a:rPr lang="en-US" smtClean="0"/>
              <a:t>26-Sep-19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28450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44DD5-4840-4B6B-AC04-FDF24DF44789}" type="datetime5">
              <a:rPr lang="en-US" smtClean="0"/>
              <a:t>26-Sep-19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1652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C57699-F43F-43A3-B9AD-1E570A9B5942}" type="datetime5">
              <a:rPr lang="en-US" smtClean="0"/>
              <a:t>26-Sep-19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9260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5AA5-34B6-40DE-AF4E-A2612D2A9366}" type="datetime5">
              <a:rPr lang="en-US" smtClean="0"/>
              <a:t>26-Sep-19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994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97C8EB-B540-4AD0-8B18-FDE719EE9F77}" type="datetime5">
              <a:rPr lang="en-US" smtClean="0"/>
              <a:t>26-Sep-19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12089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5BC97-6A2B-48FF-B050-D76010FF4055}" type="datetime5">
              <a:rPr lang="en-US" smtClean="0"/>
              <a:t>26-Sep-19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6603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AB0BBF-E266-4147-8D3E-997C97EDC6CD}" type="datetime5">
              <a:rPr lang="en-US" smtClean="0"/>
              <a:t>26-Sep-19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34889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EDA28-B115-4F5C-ADD2-D43AF9A2BDBA}" type="datetime5">
              <a:rPr lang="en-US" smtClean="0"/>
              <a:t>26-Sep-19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5620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75987-7C42-4A79-AC1B-6E344E327D4C}" type="datetime5">
              <a:rPr lang="en-US" smtClean="0"/>
              <a:t>26-Sep-19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5171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593D3-A214-4719-9663-82F504D82F3E}" type="datetime5">
              <a:rPr lang="en-US" smtClean="0"/>
              <a:t>26-Sep-19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589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7" y="4262033"/>
            <a:ext cx="2618429" cy="260097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513" y="13747"/>
            <a:ext cx="2618429" cy="260097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584854" y="-7562"/>
            <a:ext cx="2618429" cy="26009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600664" y="4251256"/>
            <a:ext cx="2618429" cy="260097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8059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92BB64-73CE-4156-BB7F-3E81A431D478}" type="datetime5">
              <a:rPr lang="en-US" smtClean="0"/>
              <a:t>26-Sep-19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4429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256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895EF-1209-4864-9B5A-728E8C8D9D9C}" type="datetime5">
              <a:rPr lang="en-US" smtClean="0"/>
              <a:t>26-Sep-19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B78839-CE3A-49B4-A5E1-A969484F3F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1407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gif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gif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gif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gif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gif"/><Relationship Id="rId3" Type="http://schemas.openxmlformats.org/officeDocument/2006/relationships/image" Target="../media/image16.png"/><Relationship Id="rId7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gi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5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gif"/><Relationship Id="rId9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gif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gif"/><Relationship Id="rId5" Type="http://schemas.openxmlformats.org/officeDocument/2006/relationships/image" Target="../media/image34.gif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e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90331" y="2210939"/>
            <a:ext cx="5181600" cy="4035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 descr="23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491" y="1651381"/>
            <a:ext cx="2009775" cy="42194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23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25009" flipH="1">
            <a:off x="475146" y="645904"/>
            <a:ext cx="1260476" cy="475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077141" y="114948"/>
            <a:ext cx="5737469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1500" b="1" cap="none" spc="0" dirty="0" err="1" smtClean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স্বাগতম</a:t>
            </a:r>
            <a:r>
              <a:rPr lang="en-US" sz="115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effectLst/>
              </a:rPr>
              <a:t> </a:t>
            </a:r>
            <a:endParaRPr lang="en-US" sz="11500" b="1" cap="none" spc="0" dirty="0">
              <a:ln w="22225">
                <a:solidFill>
                  <a:schemeClr val="accent2"/>
                </a:solidFill>
                <a:prstDash val="solid"/>
              </a:ln>
              <a:effectLst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55E6A5-D094-4419-B5A6-0164A9805CBE}" type="datetime5">
              <a:rPr lang="en-US" smtClean="0"/>
              <a:t>26-Sep-19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47786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  <p:sndAc>
          <p:stSnd>
            <p:snd r:embed="rId2" name="applause.wav"/>
          </p:stSnd>
        </p:sndAc>
      </p:transition>
    </mc:Choice>
    <mc:Fallback>
      <p:transition spd="slow">
        <p:fade/>
        <p:sndAc>
          <p:stSnd>
            <p:snd r:embed="rId2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50146" y="365125"/>
            <a:ext cx="2914934" cy="1340845"/>
          </a:xfr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>
            <a:noAutofit/>
          </a:bodyPr>
          <a:lstStyle/>
          <a:p>
            <a:r>
              <a:rPr lang="bn-IN" sz="8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8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183977" y="2021251"/>
            <a:ext cx="3053060" cy="3351344"/>
          </a:xfrm>
          <a:prstGeom prst="round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noFill/>
          </a:ln>
          <a:effectLst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86" dirty="0"/>
          </a:p>
        </p:txBody>
      </p:sp>
      <p:sp>
        <p:nvSpPr>
          <p:cNvPr id="7" name="TextBox 6"/>
          <p:cNvSpPr txBox="1"/>
          <p:nvPr/>
        </p:nvSpPr>
        <p:spPr>
          <a:xfrm>
            <a:off x="5797268" y="2260633"/>
            <a:ext cx="423333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2000" i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সোহরাব</a:t>
            </a:r>
            <a:r>
              <a:rPr lang="en-US" sz="2000" i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হোসাইন</a:t>
            </a:r>
            <a:endParaRPr lang="en-US" sz="2000" i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r>
              <a:rPr lang="en-US" sz="2000" i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আরবি</a:t>
            </a:r>
            <a:endParaRPr lang="en-US" sz="2000" i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কামতা</a:t>
            </a:r>
            <a:r>
              <a:rPr lang="en-US" sz="2000" i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</a:t>
            </a:r>
            <a:r>
              <a:rPr lang="en-US" sz="2000" i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</a:t>
            </a:r>
            <a:r>
              <a:rPr lang="en-US" sz="2000" i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ফাযিল</a:t>
            </a:r>
            <a:r>
              <a:rPr lang="en-US" sz="2000" i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মাদ্রাসা</a:t>
            </a:r>
            <a:endParaRPr lang="en-US" sz="2000" i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কামতা</a:t>
            </a:r>
            <a:r>
              <a:rPr lang="en-US" sz="2000" i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বাজার</a:t>
            </a:r>
            <a:endParaRPr lang="en-US" sz="2000" i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000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ফরিদ্গঞ্জ</a:t>
            </a:r>
            <a:r>
              <a:rPr lang="en-US" sz="2000" i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000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চাঁদপুর</a:t>
            </a:r>
            <a:r>
              <a:rPr lang="en-US" sz="2000" i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2000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ইনডেক্স</a:t>
            </a:r>
            <a:r>
              <a:rPr lang="en-US" sz="2000" i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2000" i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২১০৮৯৬০ </a:t>
            </a:r>
          </a:p>
          <a:p>
            <a:r>
              <a:rPr lang="en-US" sz="2000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2000" i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নং-০১৮১৫৪৪৭৩৭৭</a:t>
            </a:r>
          </a:p>
          <a:p>
            <a:r>
              <a:rPr lang="en-US" sz="2000" i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</a:t>
            </a:r>
            <a:r>
              <a:rPr lang="en-US" sz="2000" i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মেল</a:t>
            </a:r>
            <a:r>
              <a:rPr lang="en-US" sz="2000" i="1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– muntashirsohrab77@gmail.com</a:t>
            </a:r>
          </a:p>
        </p:txBody>
      </p:sp>
      <p:pic>
        <p:nvPicPr>
          <p:cNvPr id="8" name="Picture 8" descr="2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4852" flipH="1">
            <a:off x="502443" y="917084"/>
            <a:ext cx="1260476" cy="475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2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25009" flipH="1">
            <a:off x="10372071" y="810177"/>
            <a:ext cx="1260476" cy="475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BBC73-4D0F-40FA-90C0-37C8C211A0CA}" type="datetime5">
              <a:rPr lang="en-US" smtClean="0"/>
              <a:t>26-Sep-19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4201090" y="5625410"/>
            <a:ext cx="4233226" cy="994227"/>
          </a:xfrm>
        </p:spPr>
        <p:txBody>
          <a:bodyPr/>
          <a:lstStyle/>
          <a:p>
            <a:r>
              <a:rPr lang="as-IN" sz="1400" i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 sz="1400" i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3379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9107" y="0"/>
            <a:ext cx="3992380" cy="897164"/>
          </a:xfrm>
          <a:solidFill>
            <a:schemeClr val="bg2">
              <a:lumMod val="60000"/>
              <a:lumOff val="40000"/>
            </a:schemeClr>
          </a:solidFill>
          <a:ln>
            <a:noFill/>
          </a:ln>
          <a:effectLst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r>
              <a:rPr lang="bn-BD" dirty="0"/>
              <a:t>পাঠ </a:t>
            </a:r>
            <a:r>
              <a:rPr lang="bn-BD" dirty="0" smtClean="0"/>
              <a:t>শিরোণাম</a:t>
            </a:r>
            <a:r>
              <a:rPr lang="bn-IN" dirty="0" smtClean="0"/>
              <a:t>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71210" y="1045606"/>
            <a:ext cx="8435280" cy="1730896"/>
          </a:xfr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bn-BD" sz="115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লজিক </a:t>
            </a:r>
            <a:r>
              <a:rPr lang="bn-BD" sz="115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গেইট</a:t>
            </a:r>
            <a:endParaRPr lang="bn-BD" sz="7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210" y="2924944"/>
            <a:ext cx="8445270" cy="3744416"/>
          </a:xfrm>
          <a:prstGeom prst="rect">
            <a:avLst/>
          </a:prstGeom>
        </p:spPr>
      </p:pic>
      <p:pic>
        <p:nvPicPr>
          <p:cNvPr id="7" name="Picture 8" descr="23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25009" flipH="1">
            <a:off x="38417" y="548593"/>
            <a:ext cx="1260476" cy="475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23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25009" flipH="1">
            <a:off x="10369774" y="946047"/>
            <a:ext cx="1260476" cy="4752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0385FE-61B2-43F9-A138-B991A947E79F}" type="datetime5">
              <a:rPr lang="en-US" smtClean="0"/>
              <a:t>26-Sep-19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58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2167" y="11498"/>
            <a:ext cx="3375546" cy="1477093"/>
          </a:xfrm>
          <a:solidFill>
            <a:srgbClr val="7030A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/>
          <a:lstStyle/>
          <a:p>
            <a:r>
              <a:rPr lang="bn-BD" sz="6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6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1200" y="1628800"/>
            <a:ext cx="8435280" cy="44672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bn-BD" sz="36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বুলিয়ান স্বতঃসিদ্ধ</a:t>
            </a:r>
            <a:r>
              <a:rPr lang="en-US" sz="36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সম্পর্কে বলতে পারবে।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bn-BD" sz="36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লজিক গেইট </a:t>
            </a:r>
            <a:r>
              <a:rPr lang="en-US" sz="3600" dirty="0" err="1" smtClean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bn-BD" sz="3600" dirty="0" smtClean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 পারবে </a:t>
            </a:r>
            <a:r>
              <a:rPr lang="bn-IN" sz="3600" dirty="0" smtClean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BD" sz="3600" dirty="0">
              <a:solidFill>
                <a:srgbClr val="00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sz="36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en-US" sz="36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সত্যক </a:t>
            </a:r>
            <a:r>
              <a:rPr lang="bn-BD" sz="3600" dirty="0" smtClean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সারণী </a:t>
            </a:r>
            <a:r>
              <a:rPr lang="en-US" sz="3600" dirty="0" err="1" smtClean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 smtClean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লিখতে </a:t>
            </a:r>
            <a:r>
              <a:rPr lang="bn-BD" sz="36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 </a:t>
            </a:r>
            <a:r>
              <a:rPr lang="bn-IN" sz="3600" dirty="0" smtClean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bn-BD" sz="3600" dirty="0">
              <a:solidFill>
                <a:srgbClr val="00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sz="36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</a:t>
            </a:r>
            <a:r>
              <a:rPr lang="en-US" sz="36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AND, OR</a:t>
            </a:r>
            <a:r>
              <a:rPr lang="bn-BD" sz="36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এবং</a:t>
            </a:r>
            <a:r>
              <a:rPr lang="en-US" sz="36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NOT </a:t>
            </a:r>
            <a:r>
              <a:rPr lang="bn-BD" sz="36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গেইট সম্পর্কে ব্যাখ্যা </a:t>
            </a:r>
            <a:r>
              <a:rPr lang="en-US" sz="36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</a:p>
          <a:p>
            <a:pPr marL="0" indent="0">
              <a:buNone/>
            </a:pPr>
            <a:r>
              <a:rPr lang="en-US" sz="36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  <a:r>
              <a:rPr lang="bn-BD" sz="36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 পারবে।</a:t>
            </a:r>
          </a:p>
          <a:p>
            <a:pPr marL="0" indent="0">
              <a:buNone/>
            </a:pP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5-Point Star 3"/>
          <p:cNvSpPr/>
          <p:nvPr/>
        </p:nvSpPr>
        <p:spPr>
          <a:xfrm>
            <a:off x="2456597" y="2156346"/>
            <a:ext cx="491319" cy="532263"/>
          </a:xfrm>
          <a:prstGeom prst="star5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5-Point Star 8"/>
          <p:cNvSpPr/>
          <p:nvPr/>
        </p:nvSpPr>
        <p:spPr>
          <a:xfrm>
            <a:off x="2470245" y="2784143"/>
            <a:ext cx="491319" cy="532263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2456597" y="3330137"/>
            <a:ext cx="491319" cy="532263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5-Point Star 10"/>
          <p:cNvSpPr/>
          <p:nvPr/>
        </p:nvSpPr>
        <p:spPr>
          <a:xfrm>
            <a:off x="2470245" y="4012273"/>
            <a:ext cx="491319" cy="532263"/>
          </a:xfrm>
          <a:prstGeom prst="star5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8" descr="23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47" y="1383140"/>
            <a:ext cx="2009775" cy="42194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8" descr="2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4458" y="1220415"/>
            <a:ext cx="2009775" cy="42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8AC16D-87CD-4A13-8309-C2B91BBE3406}" type="datetime5">
              <a:rPr lang="en-US" smtClean="0"/>
              <a:t>26-Sep-19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9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8600" y="508027"/>
            <a:ext cx="2884227" cy="1279831"/>
          </a:xfrm>
          <a:solidFill>
            <a:srgbClr val="0070C0"/>
          </a:solid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/>
          <a:lstStyle/>
          <a:p>
            <a:r>
              <a:rPr lang="bn-BD" sz="60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উপস্থাপন</a:t>
            </a:r>
            <a:endParaRPr lang="en-US" sz="6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1062" y="2347363"/>
            <a:ext cx="8758808" cy="375318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জর্জ </a:t>
            </a:r>
            <a:r>
              <a:rPr lang="bn-BD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বুল ১৮৪৭ সালে গণিত এবং যুক্তির মধ্যে সম্পর্ক স্থাপন করেন। তার নামানুসারে এর নাম করণ করেন বুলিয়ান অ্যালজাবরা। বুলিয়ান অ্যালজাবরা বাইনারী ডিজিট ০ এবং ১ এর উপর ভিত্তি করে কাজ করে</a:t>
            </a:r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just">
              <a:buNone/>
            </a:pPr>
            <a:r>
              <a:rPr lang="bn-BD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বুলিয়ান স্বতঃসিদ্ধ</a:t>
            </a:r>
          </a:p>
          <a:p>
            <a:pPr marL="0" indent="0" algn="just">
              <a:buNone/>
            </a:pPr>
            <a:r>
              <a:rPr lang="bn-BD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বুলিয়ান অ্যালজাবরায় যে সমস্ত নিয়মনীতি ব্যবহার করা হয় সে  সমস্ত নিয়ম কানুন সমূহকে বুলিয়ান স্বতঃসিদ্ধ বলে</a:t>
            </a:r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just">
              <a:buNone/>
            </a:pPr>
            <a:endParaRPr lang="bn-BD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just">
              <a:buNone/>
            </a:pPr>
            <a:r>
              <a:rPr lang="bn-BD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8" descr="23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9368"/>
            <a:ext cx="1473958" cy="42194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2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0788" y="1383140"/>
            <a:ext cx="1338644" cy="42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Minus 5"/>
          <p:cNvSpPr/>
          <p:nvPr/>
        </p:nvSpPr>
        <p:spPr>
          <a:xfrm>
            <a:off x="1856098" y="2729556"/>
            <a:ext cx="3343702" cy="218365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4358F-7429-42BB-B90C-3DF67F61B76B}" type="datetime5">
              <a:rPr lang="en-US" smtClean="0"/>
              <a:t>26-Sep-19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2894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68160" y="1556792"/>
            <a:ext cx="6059016" cy="47601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যৌক্তিক যোগের (</a:t>
            </a:r>
            <a:r>
              <a:rPr lang="en-US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OR</a:t>
            </a:r>
            <a:r>
              <a:rPr lang="bn-BD" sz="4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ক্ষেত্রেঃ</a:t>
            </a:r>
          </a:p>
          <a:p>
            <a:pPr marL="0" indent="0">
              <a:buNone/>
            </a:pPr>
            <a:r>
              <a:rPr lang="bn-BD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	</a:t>
            </a:r>
            <a:r>
              <a:rPr lang="bn-BD" sz="5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 + ০ = ০</a:t>
            </a:r>
          </a:p>
          <a:p>
            <a:pPr marL="0" indent="0">
              <a:buNone/>
            </a:pPr>
            <a:r>
              <a:rPr lang="bn-BD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	</a:t>
            </a:r>
            <a:r>
              <a:rPr lang="bn-BD" sz="5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 + ১ = ১</a:t>
            </a:r>
          </a:p>
          <a:p>
            <a:pPr marL="0" indent="0">
              <a:buNone/>
            </a:pPr>
            <a:r>
              <a:rPr lang="bn-BD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	</a:t>
            </a:r>
            <a:r>
              <a:rPr lang="bn-BD" sz="5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+ ০ = ১</a:t>
            </a:r>
          </a:p>
          <a:p>
            <a:pPr marL="0" indent="0">
              <a:buNone/>
            </a:pPr>
            <a:r>
              <a:rPr lang="bn-BD" sz="48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	</a:t>
            </a:r>
            <a:r>
              <a:rPr lang="bn-BD" sz="5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+ ১ = ১</a:t>
            </a:r>
          </a:p>
          <a:p>
            <a:pPr marL="0" indent="0">
              <a:buNone/>
            </a:pPr>
            <a:endParaRPr lang="bn-BD" sz="4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bn-BD" sz="4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4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ight Arrow 4"/>
          <p:cNvSpPr/>
          <p:nvPr/>
        </p:nvSpPr>
        <p:spPr bwMode="auto">
          <a:xfrm rot="10800000">
            <a:off x="7978603" y="4765358"/>
            <a:ext cx="648071" cy="504056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FF0000"/>
              </a:solidFill>
              <a:latin typeface="Tahoma" pitchFamily="34" charset="0"/>
            </a:endParaRPr>
          </a:p>
        </p:txBody>
      </p:sp>
      <p:sp>
        <p:nvSpPr>
          <p:cNvPr id="7" name="Rounded Rectangle 6"/>
          <p:cNvSpPr/>
          <p:nvPr/>
        </p:nvSpPr>
        <p:spPr bwMode="auto">
          <a:xfrm>
            <a:off x="4022369" y="0"/>
            <a:ext cx="3702264" cy="960673"/>
          </a:xfrm>
          <a:prstGeom prst="roundRect">
            <a:avLst/>
          </a:prstGeom>
          <a:solidFill>
            <a:srgbClr val="00206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BD" sz="44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বুলিয়ান স্বতঃসিদ্ধ</a:t>
            </a:r>
            <a:endParaRPr lang="en-US" sz="4400" dirty="0">
              <a:solidFill>
                <a:srgbClr val="00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8" descr="23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24" y="1419368"/>
            <a:ext cx="1473958" cy="42194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23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8937" y="1571768"/>
            <a:ext cx="1473958" cy="42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3A22B-F736-478A-AAB0-FD9B5747BE41}" type="datetime5">
              <a:rPr lang="en-US" smtClean="0"/>
              <a:t>26-Sep-19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5943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6698" y="3059"/>
            <a:ext cx="4016991" cy="1337709"/>
          </a:xfr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BD" sz="5400" dirty="0" smtClean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বুলিয়ান </a:t>
            </a:r>
            <a:r>
              <a:rPr lang="bn-BD" sz="54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স্বতঃসিদ্ধ</a:t>
            </a:r>
            <a:br>
              <a:rPr lang="bn-BD" sz="54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5400" dirty="0">
              <a:solidFill>
                <a:srgbClr val="00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63594" y="1760553"/>
            <a:ext cx="5784375" cy="4783543"/>
          </a:xfr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যৌক্তিক গুণের (</a:t>
            </a:r>
            <a:r>
              <a:rPr lang="en-US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AND</a:t>
            </a:r>
            <a:r>
              <a:rPr lang="bn-BD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)ক্ষেত্রেঃ</a:t>
            </a:r>
            <a:endParaRPr lang="bn-BD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	</a:t>
            </a:r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 . ০ = ০</a:t>
            </a:r>
          </a:p>
          <a:p>
            <a:pPr marL="0" indent="0">
              <a:buNone/>
            </a:pPr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	০ . ১ = ০</a:t>
            </a:r>
          </a:p>
          <a:p>
            <a:pPr marL="0" indent="0">
              <a:buNone/>
            </a:pPr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	১ . ০ = ০</a:t>
            </a:r>
          </a:p>
          <a:p>
            <a:pPr marL="0" indent="0">
              <a:buNone/>
            </a:pPr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	১ . ১ = ১</a:t>
            </a:r>
          </a:p>
          <a:p>
            <a:pPr marL="0" indent="0">
              <a:buNone/>
            </a:pPr>
            <a:r>
              <a:rPr lang="bn-BD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যৌক্তিক পূরকের</a:t>
            </a:r>
            <a:r>
              <a:rPr lang="en-US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(NOT)</a:t>
            </a:r>
            <a:r>
              <a:rPr lang="bn-BD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ক্ষেত্রেঃ</a:t>
            </a:r>
          </a:p>
          <a:p>
            <a:pPr marL="0" indent="0">
              <a:buNone/>
            </a:pPr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০ = ১</a:t>
            </a:r>
          </a:p>
          <a:p>
            <a:pPr marL="0" indent="0">
              <a:buNone/>
            </a:pPr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IN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</a:t>
            </a:r>
            <a:r>
              <a:rPr lang="bn-BD" sz="36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</a:t>
            </a:r>
            <a:endParaRPr lang="bn-BD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Minus 7"/>
          <p:cNvSpPr/>
          <p:nvPr/>
        </p:nvSpPr>
        <p:spPr bwMode="auto">
          <a:xfrm>
            <a:off x="4266061" y="5839890"/>
            <a:ext cx="360040" cy="216024"/>
          </a:xfrm>
          <a:prstGeom prst="mathMinus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ahom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402" y="5303416"/>
            <a:ext cx="285750" cy="66675"/>
          </a:xfrm>
          <a:prstGeom prst="rect">
            <a:avLst/>
          </a:prstGeom>
          <a:solidFill>
            <a:srgbClr val="FF3399"/>
          </a:solidFill>
          <a:ln>
            <a:noFill/>
          </a:ln>
          <a:effectLst/>
        </p:spPr>
      </p:pic>
      <p:pic>
        <p:nvPicPr>
          <p:cNvPr id="6" name="Picture 8" descr="23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424" y="1419368"/>
            <a:ext cx="1473958" cy="42194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2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7307" y="1571768"/>
            <a:ext cx="1473958" cy="42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737FA1-E4A4-427D-AB11-A03F380D743C}" type="datetime5">
              <a:rPr lang="en-US" smtClean="0"/>
              <a:t>26-Sep-19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0164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7397" y="1569493"/>
            <a:ext cx="10240370" cy="1856095"/>
          </a:xfrm>
          <a:blipFill>
            <a:blip r:embed="rId2"/>
            <a:tile tx="0" ty="0" sx="100000" sy="100000" flip="none" algn="tl"/>
          </a:blipFill>
          <a:ln w="762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4000" dirty="0">
                <a:solidFill>
                  <a:srgbClr val="FF3399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bn-BD" sz="4000" dirty="0" smtClean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যে সারণী বিভিন্ন ইনপুটের উপর ভিত্তি করে আউটপুট প্রদর্শন করে তাকে সত্যক সারণী বলে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r>
              <a:rPr lang="en-US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algn="just">
              <a:buNone/>
            </a:pP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Down Ribbon 1"/>
          <p:cNvSpPr/>
          <p:nvPr/>
        </p:nvSpPr>
        <p:spPr>
          <a:xfrm>
            <a:off x="2374712" y="136474"/>
            <a:ext cx="6974004" cy="1378424"/>
          </a:xfrm>
          <a:prstGeom prst="ribbon">
            <a:avLst/>
          </a:prstGeom>
          <a:blipFill>
            <a:blip r:embed="rId3"/>
            <a:tile tx="0" ty="0" sx="100000" sy="100000" flip="none" algn="tl"/>
          </a:blipFill>
          <a:scene3d>
            <a:camera prst="perspective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u="sng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সত্যক সারণীঃ</a:t>
            </a:r>
            <a:endParaRPr lang="en-US" sz="4800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09" y="3460977"/>
            <a:ext cx="3816423" cy="350206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23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3556">
            <a:off x="81889" y="2224586"/>
            <a:ext cx="1473958" cy="42194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2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56444">
            <a:off x="10966402" y="2400250"/>
            <a:ext cx="963332" cy="42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0173A-CBC3-4426-8594-1DD68C1CEC63}" type="datetime5">
              <a:rPr lang="en-US" smtClean="0"/>
              <a:t>26-Sep-19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5320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5343" y="1665034"/>
            <a:ext cx="10809027" cy="1542193"/>
          </a:xfr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গেইট হল এক ধরণের ইলেক্ট্রনিক সার্কিট যা এক বা একাধিক ইনপুট গ্রহণ করে এবং একটি মাত্র আউটপুট প্রদান </a:t>
            </a:r>
            <a:r>
              <a:rPr lang="bn-BD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 । </a:t>
            </a:r>
            <a:endParaRPr lang="en-US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955" y="3461632"/>
            <a:ext cx="5472608" cy="2736304"/>
          </a:xfrm>
          <a:prstGeom prst="rect">
            <a:avLst/>
          </a:prstGeom>
          <a:ln w="762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</p:spPr>
      </p:pic>
      <p:sp>
        <p:nvSpPr>
          <p:cNvPr id="3" name="Up Ribbon 2"/>
          <p:cNvSpPr/>
          <p:nvPr/>
        </p:nvSpPr>
        <p:spPr>
          <a:xfrm>
            <a:off x="2115403" y="136475"/>
            <a:ext cx="7902054" cy="1351135"/>
          </a:xfrm>
          <a:prstGeom prst="ribbon2">
            <a:avLst/>
          </a:prstGeom>
          <a:blipFill>
            <a:blip r:embed="rId2"/>
            <a:tile tx="0" ty="0" sx="100000" sy="100000" flip="none" algn="tl"/>
          </a:blip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u="sng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গেইট </a:t>
            </a:r>
            <a:r>
              <a:rPr lang="en-US" sz="6000" b="1" u="sng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(Gate</a:t>
            </a:r>
            <a:r>
              <a:rPr lang="bn-BD" sz="6000" b="1" u="sng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en-US" sz="6000" b="1" u="sng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8" descr="23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3556">
            <a:off x="150129" y="2347418"/>
            <a:ext cx="1473958" cy="42194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23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54146">
            <a:off x="10456488" y="2609000"/>
            <a:ext cx="1473958" cy="42194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5E38D-C4F1-4CCE-B02D-2EDE945191FC}" type="datetime5">
              <a:rPr lang="en-US" smtClean="0"/>
              <a:t>26-Sep-19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142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40714" y="1815152"/>
            <a:ext cx="4675496" cy="4361811"/>
          </a:xfr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bn-BD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বুলিয়ান </a:t>
            </a:r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অ্যালজাবরা</a:t>
            </a:r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কী ?</a:t>
            </a:r>
          </a:p>
          <a:p>
            <a:r>
              <a:rPr lang="bn-BD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বুলিয়ান </a:t>
            </a:r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স্বতঃসিদ্ধ</a:t>
            </a:r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বলতে কী বুঝ ? </a:t>
            </a:r>
          </a:p>
          <a:p>
            <a:r>
              <a:rPr lang="bn-BD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+ ১ = </a:t>
            </a:r>
            <a:r>
              <a:rPr lang="bn-BD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ইহা কোন ক্ষেত্রের ?</a:t>
            </a:r>
          </a:p>
          <a:p>
            <a:endParaRPr lang="bn-IN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sz="3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bn-IN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উপরের চিত্রটি দ্বারা কী বুঝ? </a:t>
            </a:r>
          </a:p>
          <a:p>
            <a:endParaRPr lang="bn-BD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5" name="Curved Down Ribbon 4"/>
          <p:cNvSpPr/>
          <p:nvPr/>
        </p:nvSpPr>
        <p:spPr>
          <a:xfrm>
            <a:off x="2210937" y="365126"/>
            <a:ext cx="7779224" cy="1272606"/>
          </a:xfrm>
          <a:prstGeom prst="ellipseRibbon">
            <a:avLst/>
          </a:prstGeom>
          <a:blipFill>
            <a:blip r:embed="rId3"/>
            <a:tile tx="0" ty="0" sx="100000" sy="100000" flip="none" algn="tl"/>
          </a:blipFill>
          <a:scene3d>
            <a:camera prst="obliqueTopRigh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sz="6000" b="1" u="sng" dirty="0"/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727" y="3575715"/>
            <a:ext cx="1966139" cy="180418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8" descr="23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3556">
            <a:off x="327552" y="1787858"/>
            <a:ext cx="1473958" cy="42194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23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308660">
            <a:off x="10347307" y="1380696"/>
            <a:ext cx="1473958" cy="42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1587E-FF7C-48CA-83B5-B6950DCEA713}" type="datetime5">
              <a:rPr lang="en-US" smtClean="0"/>
              <a:t>26-Sep-19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274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99206" y="1136761"/>
            <a:ext cx="10128436" cy="1644668"/>
          </a:xfr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IN" sz="3600" dirty="0" smtClean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bn-BD" sz="3600" dirty="0" smtClean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 </a:t>
            </a:r>
            <a:r>
              <a:rPr lang="bn-BD" sz="36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 ডিজিটাল ইলেক্ট্রনিক সার্কিট যুক্তিভিত্তিক সংকেতের প্রবাহ নিয়ন্ত্রণ করে সে সকল সার্কিটকে লজিক গেইট বলে। ডিজিটাল ইলেক্ট্রনিক্সে তিন ধরণের লজিক গেইট</a:t>
            </a:r>
            <a:r>
              <a:rPr lang="en-US" sz="36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ব্যবহৃত হয়। যথা-</a:t>
            </a:r>
          </a:p>
          <a:p>
            <a:pPr marL="0" indent="0" algn="just">
              <a:buNone/>
            </a:pP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016" y="2824601"/>
            <a:ext cx="8568952" cy="162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117" y="4376709"/>
            <a:ext cx="5261570" cy="2481291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8341" y="4441832"/>
            <a:ext cx="432049" cy="407373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393" y="5107095"/>
            <a:ext cx="433387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own Ribbon 3"/>
          <p:cNvSpPr/>
          <p:nvPr/>
        </p:nvSpPr>
        <p:spPr>
          <a:xfrm>
            <a:off x="2538485" y="95534"/>
            <a:ext cx="7096834" cy="789342"/>
          </a:xfrm>
          <a:prstGeom prst="ribbon">
            <a:avLst/>
          </a:prstGeom>
          <a:blipFill>
            <a:blip r:embed="rId7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লজিক গেইটঃ</a:t>
            </a:r>
          </a:p>
        </p:txBody>
      </p:sp>
      <p:pic>
        <p:nvPicPr>
          <p:cNvPr id="8" name="Picture 8" descr="23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3556">
            <a:off x="150129" y="2347418"/>
            <a:ext cx="1473958" cy="42194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23"/>
          <p:cNvPicPr>
            <a:picLocks noChangeAspect="1"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05043">
            <a:off x="10606614" y="2172273"/>
            <a:ext cx="1473958" cy="42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F5D5C-36D0-4753-A314-FCE9BF9D7D08}" type="datetime5">
              <a:rPr lang="en-US" smtClean="0"/>
              <a:t>26-Sep-19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621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981200" y="260648"/>
            <a:ext cx="8507288" cy="6192688"/>
          </a:xfrm>
        </p:spPr>
        <p:txBody>
          <a:bodyPr/>
          <a:lstStyle/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endParaRPr lang="bn-BD" dirty="0"/>
          </a:p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endParaRPr lang="bn-BD" dirty="0"/>
          </a:p>
          <a:p>
            <a:pPr marL="0" indent="0">
              <a:buNone/>
            </a:pPr>
            <a:endParaRPr lang="bn-BD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144" y="519958"/>
            <a:ext cx="7992889" cy="16224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1658" y="2331940"/>
            <a:ext cx="6480296" cy="4246284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6660" y="5206224"/>
            <a:ext cx="300907" cy="272137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2038" y="2924945"/>
            <a:ext cx="548443" cy="2470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228" y="2924945"/>
            <a:ext cx="606417" cy="24708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2778" y="4528666"/>
            <a:ext cx="375646" cy="2468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1798" y="4652094"/>
            <a:ext cx="897016" cy="722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 bwMode="auto">
          <a:xfrm>
            <a:off x="7865758" y="4916810"/>
            <a:ext cx="322433" cy="184963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ahoma" pitchFamily="34" charset="0"/>
            </a:endParaRPr>
          </a:p>
        </p:txBody>
      </p:sp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024" y="2907441"/>
            <a:ext cx="735720" cy="247084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244192" y="3037075"/>
            <a:ext cx="273516" cy="49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 descr="23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73556">
            <a:off x="150129" y="2347418"/>
            <a:ext cx="1473958" cy="42194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8" descr="23"/>
          <p:cNvPicPr>
            <a:picLocks noChangeAspect="1" noChangeArrowheads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0770389" y="1339756"/>
            <a:ext cx="1473958" cy="42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8B71D-60AE-4DAD-83B2-D8325AE759FB}" type="datetime5">
              <a:rPr lang="en-US" smtClean="0"/>
              <a:t>26-Sep-19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276027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942" y="2201244"/>
            <a:ext cx="6336206" cy="3474020"/>
          </a:xfrm>
          <a:ln w="76200">
            <a:solidFill>
              <a:schemeClr val="tx1"/>
            </a:solidFill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25" y="460682"/>
            <a:ext cx="7778750" cy="12922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367" y="3372610"/>
            <a:ext cx="576064" cy="520645"/>
          </a:xfrm>
          <a:prstGeom prst="rect">
            <a:avLst/>
          </a:prstGeom>
          <a:solidFill>
            <a:srgbClr val="FFFF00"/>
          </a:solidFill>
          <a:ln>
            <a:noFill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480" y="3506203"/>
            <a:ext cx="573087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8" descr="23"/>
          <p:cNvPicPr>
            <a:picLocks noGrp="1" noChangeAspect="1" noChangeArrowheads="1" noCrop="1"/>
          </p:cNvPicPr>
          <p:nvPr>
            <p:ph sz="half" idx="2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2101">
            <a:off x="627801" y="2169998"/>
            <a:ext cx="1473958" cy="421944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23"/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618189">
            <a:off x="10142592" y="261580"/>
            <a:ext cx="1473958" cy="42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ACD42-A991-4973-B239-13EE3BEDD8DE}" type="datetime5">
              <a:rPr lang="en-US" smtClean="0"/>
              <a:t>26-Sep-19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585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1847850" y="1506539"/>
            <a:ext cx="8332788" cy="4867275"/>
            <a:chOff x="204" y="772"/>
            <a:chExt cx="5249" cy="3066"/>
          </a:xfrm>
        </p:grpSpPr>
        <p:grpSp>
          <p:nvGrpSpPr>
            <p:cNvPr id="4288" name="Group 6"/>
            <p:cNvGrpSpPr>
              <a:grpSpLocks/>
            </p:cNvGrpSpPr>
            <p:nvPr/>
          </p:nvGrpSpPr>
          <p:grpSpPr bwMode="auto">
            <a:xfrm>
              <a:off x="204" y="772"/>
              <a:ext cx="5249" cy="3066"/>
              <a:chOff x="2900" y="1530"/>
              <a:chExt cx="13123" cy="7666"/>
            </a:xfrm>
          </p:grpSpPr>
          <p:sp>
            <p:nvSpPr>
              <p:cNvPr id="4290" name="AutoShape 7"/>
              <p:cNvSpPr>
                <a:spLocks noChangeArrowheads="1"/>
              </p:cNvSpPr>
              <p:nvPr/>
            </p:nvSpPr>
            <p:spPr bwMode="auto">
              <a:xfrm>
                <a:off x="12768" y="7821"/>
                <a:ext cx="1335" cy="1022"/>
              </a:xfrm>
              <a:prstGeom prst="sun">
                <a:avLst>
                  <a:gd name="adj" fmla="val 25000"/>
                </a:avLst>
              </a:prstGeom>
              <a:solidFill>
                <a:srgbClr val="45C984"/>
              </a:solidFill>
              <a:ln w="3175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291" name="Line 8"/>
              <p:cNvSpPr>
                <a:spLocks noChangeShapeType="1"/>
              </p:cNvSpPr>
              <p:nvPr/>
            </p:nvSpPr>
            <p:spPr bwMode="auto">
              <a:xfrm flipV="1">
                <a:off x="12178" y="4541"/>
                <a:ext cx="885" cy="292"/>
              </a:xfrm>
              <a:prstGeom prst="line">
                <a:avLst/>
              </a:prstGeom>
              <a:noFill/>
              <a:ln w="57150">
                <a:solidFill>
                  <a:srgbClr val="18F6E1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92" name="Line 9"/>
              <p:cNvSpPr>
                <a:spLocks noChangeShapeType="1"/>
              </p:cNvSpPr>
              <p:nvPr/>
            </p:nvSpPr>
            <p:spPr bwMode="auto">
              <a:xfrm flipV="1">
                <a:off x="12178" y="5933"/>
                <a:ext cx="887" cy="350"/>
              </a:xfrm>
              <a:prstGeom prst="line">
                <a:avLst/>
              </a:prstGeom>
              <a:noFill/>
              <a:ln w="57150">
                <a:solidFill>
                  <a:srgbClr val="18F6E1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293" name="Group 10"/>
              <p:cNvGrpSpPr>
                <a:grpSpLocks/>
              </p:cNvGrpSpPr>
              <p:nvPr/>
            </p:nvGrpSpPr>
            <p:grpSpPr bwMode="auto">
              <a:xfrm>
                <a:off x="3323" y="1530"/>
                <a:ext cx="12700" cy="7666"/>
                <a:chOff x="3323" y="1530"/>
                <a:chExt cx="12700" cy="7666"/>
              </a:xfrm>
            </p:grpSpPr>
            <p:grpSp>
              <p:nvGrpSpPr>
                <p:cNvPr id="4295" name="Group 11"/>
                <p:cNvGrpSpPr>
                  <a:grpSpLocks/>
                </p:cNvGrpSpPr>
                <p:nvPr/>
              </p:nvGrpSpPr>
              <p:grpSpPr bwMode="auto">
                <a:xfrm>
                  <a:off x="3323" y="1530"/>
                  <a:ext cx="12588" cy="2123"/>
                  <a:chOff x="3323" y="1530"/>
                  <a:chExt cx="12588" cy="2123"/>
                </a:xfrm>
              </p:grpSpPr>
              <p:sp>
                <p:nvSpPr>
                  <p:cNvPr id="4335" name="Text Box 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23" y="1806"/>
                    <a:ext cx="4400" cy="14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54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OR Gate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4336" name="Group 13"/>
                  <p:cNvGrpSpPr>
                    <a:grpSpLocks/>
                  </p:cNvGrpSpPr>
                  <p:nvPr/>
                </p:nvGrpSpPr>
                <p:grpSpPr bwMode="auto">
                  <a:xfrm>
                    <a:off x="7973" y="1601"/>
                    <a:ext cx="7938" cy="2052"/>
                    <a:chOff x="2109" y="867"/>
                    <a:chExt cx="3175" cy="821"/>
                  </a:xfrm>
                </p:grpSpPr>
                <p:sp>
                  <p:nvSpPr>
                    <p:cNvPr id="4340" name="Text Box 1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12" y="869"/>
                      <a:ext cx="324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41" name="Text Box 1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09" y="1284"/>
                      <a:ext cx="308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42" name="Text Box 1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604" y="1071"/>
                      <a:ext cx="680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A+B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grpSp>
                  <p:nvGrpSpPr>
                    <p:cNvPr id="4343" name="Group 1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37" y="867"/>
                      <a:ext cx="2086" cy="783"/>
                      <a:chOff x="2437" y="867"/>
                      <a:chExt cx="2086" cy="783"/>
                    </a:xfrm>
                  </p:grpSpPr>
                  <p:sp>
                    <p:nvSpPr>
                      <p:cNvPr id="4344" name="Line 1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051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345" name="Line 1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464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346" name="Line 2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43" y="1262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347" name="AutoShape 21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3016" y="867"/>
                        <a:ext cx="817" cy="783"/>
                      </a:xfrm>
                      <a:prstGeom prst="moon">
                        <a:avLst>
                          <a:gd name="adj" fmla="val 82130"/>
                        </a:avLst>
                      </a:prstGeom>
                      <a:noFill/>
                      <a:ln w="57150">
                        <a:solidFill>
                          <a:srgbClr val="99FF33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endParaRPr lang="en-US"/>
                      </a:p>
                    </p:txBody>
                  </p:sp>
                </p:grpSp>
              </p:grpSp>
              <p:sp>
                <p:nvSpPr>
                  <p:cNvPr id="4337" name="Text Box 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076" y="1530"/>
                    <a:ext cx="545" cy="5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38" name="Text Box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106" y="2527"/>
                    <a:ext cx="545" cy="5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39" name="Text Box 2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848" y="2031"/>
                    <a:ext cx="545" cy="5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4296" name="Group 25"/>
                <p:cNvGrpSpPr>
                  <a:grpSpLocks/>
                </p:cNvGrpSpPr>
                <p:nvPr/>
              </p:nvGrpSpPr>
              <p:grpSpPr bwMode="auto">
                <a:xfrm>
                  <a:off x="3890" y="3769"/>
                  <a:ext cx="12133" cy="5427"/>
                  <a:chOff x="3890" y="3769"/>
                  <a:chExt cx="12133" cy="5427"/>
                </a:xfrm>
              </p:grpSpPr>
              <p:sp>
                <p:nvSpPr>
                  <p:cNvPr id="4297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8225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298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8225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299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8225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00" name="Rectangle 29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7315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01" name="Rectangle 30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7315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02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7315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03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6404"/>
                    <a:ext cx="2155" cy="91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04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6404"/>
                    <a:ext cx="907" cy="91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05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6404"/>
                    <a:ext cx="793" cy="91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06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5494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07" name="Rectangle 36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5494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08" name="Rect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5494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09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4584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7005E"/>
                      </a:gs>
                      <a:gs pos="100000">
                        <a:srgbClr val="9900CC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A+B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10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4584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7005E"/>
                      </a:gs>
                      <a:gs pos="100000">
                        <a:srgbClr val="9900CC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B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11" name="Rectangle 40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4584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7005E"/>
                      </a:gs>
                      <a:gs pos="100000">
                        <a:srgbClr val="9900CC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A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12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3769"/>
                    <a:ext cx="2155" cy="81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F4776"/>
                      </a:gs>
                      <a:gs pos="50000">
                        <a:srgbClr val="6699FF"/>
                      </a:gs>
                      <a:gs pos="100000">
                        <a:srgbClr val="2F4776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28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Output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313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3769"/>
                    <a:ext cx="1700" cy="81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F4776"/>
                      </a:gs>
                      <a:gs pos="50000">
                        <a:srgbClr val="6699FF"/>
                      </a:gs>
                      <a:gs pos="100000">
                        <a:srgbClr val="2F4776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28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Input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4314" name="Group 43"/>
                  <p:cNvGrpSpPr>
                    <a:grpSpLocks/>
                  </p:cNvGrpSpPr>
                  <p:nvPr/>
                </p:nvGrpSpPr>
                <p:grpSpPr bwMode="auto">
                  <a:xfrm>
                    <a:off x="9221" y="3853"/>
                    <a:ext cx="6802" cy="5343"/>
                    <a:chOff x="2608" y="1768"/>
                    <a:chExt cx="2721" cy="2137"/>
                  </a:xfrm>
                </p:grpSpPr>
                <p:sp>
                  <p:nvSpPr>
                    <p:cNvPr id="4315" name="Line 4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08" y="2477"/>
                      <a:ext cx="0" cy="1089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316" name="Line 4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08" y="2478"/>
                      <a:ext cx="651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317" name="Line 4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2160"/>
                      <a:ext cx="0" cy="59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318" name="Line 4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2160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319" name="Line 4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2734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320" name="Line 4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46" y="2160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321" name="Line 5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46" y="2734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322" name="Line 5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78" y="2478"/>
                      <a:ext cx="651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323" name="Line 5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78" y="2160"/>
                      <a:ext cx="0" cy="59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324" name="Line 5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329" y="2477"/>
                      <a:ext cx="0" cy="1089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325" name="Line 5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08" y="3566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326" name="Line 5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3566"/>
                      <a:ext cx="828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327" name="Line 5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01" y="3566"/>
                      <a:ext cx="828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328" name="Line 5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140" y="3475"/>
                      <a:ext cx="0" cy="18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329" name="Line 5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3405"/>
                      <a:ext cx="0" cy="317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330" name="Text Box 5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1" y="1768"/>
                      <a:ext cx="278" cy="3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8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31" name="Text Box 6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1" y="2382"/>
                      <a:ext cx="265" cy="3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8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32" name="Text Box 6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819" y="3655"/>
                      <a:ext cx="632" cy="2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0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Battery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33" name="Text Box 6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289" y="3652"/>
                      <a:ext cx="525" cy="2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0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Lamp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334" name="Text Box 6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450" y="3332"/>
                      <a:ext cx="398" cy="23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A+B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</p:grpSp>
            </p:grpSp>
          </p:grpSp>
          <p:sp>
            <p:nvSpPr>
              <p:cNvPr id="4294" name="AutoShape 64"/>
              <p:cNvSpPr>
                <a:spLocks noChangeArrowheads="1"/>
              </p:cNvSpPr>
              <p:nvPr/>
            </p:nvSpPr>
            <p:spPr bwMode="auto">
              <a:xfrm>
                <a:off x="2900" y="5580"/>
                <a:ext cx="983" cy="785"/>
              </a:xfrm>
              <a:prstGeom prst="rightArrow">
                <a:avLst>
                  <a:gd name="adj1" fmla="val 50000"/>
                  <a:gd name="adj2" fmla="val 31306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sz="1500" b="1">
                    <a:solidFill>
                      <a:srgbClr val="00FFFF"/>
                    </a:solidFill>
                    <a:latin typeface="Times New Roman" pitchFamily="18" charset="0"/>
                  </a:rPr>
                  <a:t>Step 1</a:t>
                </a:r>
                <a:endParaRPr lang="en-US">
                  <a:latin typeface="Times New Roman" pitchFamily="18" charset="0"/>
                </a:endParaRPr>
              </a:p>
            </p:txBody>
          </p:sp>
        </p:grpSp>
        <p:sp>
          <p:nvSpPr>
            <p:cNvPr id="4289" name="Text Box 65"/>
            <p:cNvSpPr txBox="1">
              <a:spLocks noChangeArrowheads="1"/>
            </p:cNvSpPr>
            <p:nvPr/>
          </p:nvSpPr>
          <p:spPr bwMode="auto">
            <a:xfrm>
              <a:off x="3309" y="1076"/>
              <a:ext cx="56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r>
                <a:rPr lang="en-US" sz="2000" b="1">
                  <a:latin typeface="Arial" charset="0"/>
                </a:rPr>
                <a:t>0+0=0</a:t>
              </a:r>
            </a:p>
          </p:txBody>
        </p:sp>
      </p:grpSp>
      <p:grpSp>
        <p:nvGrpSpPr>
          <p:cNvPr id="11" name="Group 66"/>
          <p:cNvGrpSpPr>
            <a:grpSpLocks/>
          </p:cNvGrpSpPr>
          <p:nvPr/>
        </p:nvGrpSpPr>
        <p:grpSpPr bwMode="auto">
          <a:xfrm>
            <a:off x="1847850" y="1509714"/>
            <a:ext cx="8332788" cy="4867275"/>
            <a:chOff x="204" y="764"/>
            <a:chExt cx="5249" cy="3066"/>
          </a:xfrm>
        </p:grpSpPr>
        <p:grpSp>
          <p:nvGrpSpPr>
            <p:cNvPr id="4228" name="Group 67"/>
            <p:cNvGrpSpPr>
              <a:grpSpLocks/>
            </p:cNvGrpSpPr>
            <p:nvPr/>
          </p:nvGrpSpPr>
          <p:grpSpPr bwMode="auto">
            <a:xfrm>
              <a:off x="204" y="764"/>
              <a:ext cx="5249" cy="3066"/>
              <a:chOff x="204" y="772"/>
              <a:chExt cx="5249" cy="3066"/>
            </a:xfrm>
          </p:grpSpPr>
          <p:grpSp>
            <p:nvGrpSpPr>
              <p:cNvPr id="4230" name="Group 68"/>
              <p:cNvGrpSpPr>
                <a:grpSpLocks/>
              </p:cNvGrpSpPr>
              <p:nvPr/>
            </p:nvGrpSpPr>
            <p:grpSpPr bwMode="auto">
              <a:xfrm>
                <a:off x="373" y="772"/>
                <a:ext cx="5080" cy="3066"/>
                <a:chOff x="373" y="772"/>
                <a:chExt cx="5080" cy="3066"/>
              </a:xfrm>
            </p:grpSpPr>
            <p:grpSp>
              <p:nvGrpSpPr>
                <p:cNvPr id="4235" name="Group 69"/>
                <p:cNvGrpSpPr>
                  <a:grpSpLocks/>
                </p:cNvGrpSpPr>
                <p:nvPr/>
              </p:nvGrpSpPr>
              <p:grpSpPr bwMode="auto">
                <a:xfrm>
                  <a:off x="373" y="772"/>
                  <a:ext cx="5035" cy="849"/>
                  <a:chOff x="3323" y="1530"/>
                  <a:chExt cx="12588" cy="2123"/>
                </a:xfrm>
              </p:grpSpPr>
              <p:sp>
                <p:nvSpPr>
                  <p:cNvPr id="4275" name="Text Box 7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23" y="1806"/>
                    <a:ext cx="4400" cy="14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54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OR Gate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4276" name="Group 71"/>
                  <p:cNvGrpSpPr>
                    <a:grpSpLocks/>
                  </p:cNvGrpSpPr>
                  <p:nvPr/>
                </p:nvGrpSpPr>
                <p:grpSpPr bwMode="auto">
                  <a:xfrm>
                    <a:off x="7973" y="1601"/>
                    <a:ext cx="7938" cy="2052"/>
                    <a:chOff x="2109" y="867"/>
                    <a:chExt cx="3175" cy="821"/>
                  </a:xfrm>
                </p:grpSpPr>
                <p:sp>
                  <p:nvSpPr>
                    <p:cNvPr id="4280" name="Text Box 7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12" y="869"/>
                      <a:ext cx="324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281" name="Text Box 7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09" y="1284"/>
                      <a:ext cx="308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282" name="Text Box 7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604" y="1071"/>
                      <a:ext cx="680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A+B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grpSp>
                  <p:nvGrpSpPr>
                    <p:cNvPr id="4283" name="Group 75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37" y="867"/>
                      <a:ext cx="2086" cy="783"/>
                      <a:chOff x="2437" y="867"/>
                      <a:chExt cx="2086" cy="783"/>
                    </a:xfrm>
                  </p:grpSpPr>
                  <p:sp>
                    <p:nvSpPr>
                      <p:cNvPr id="4284" name="Line 76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051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285" name="Line 7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464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" name="Line 7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43" y="1262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287" name="AutoShape 79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3016" y="867"/>
                        <a:ext cx="817" cy="783"/>
                      </a:xfrm>
                      <a:prstGeom prst="moon">
                        <a:avLst>
                          <a:gd name="adj" fmla="val 82130"/>
                        </a:avLst>
                      </a:prstGeom>
                      <a:noFill/>
                      <a:ln w="57150">
                        <a:solidFill>
                          <a:srgbClr val="99FF33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endParaRPr lang="en-US"/>
                      </a:p>
                    </p:txBody>
                  </p:sp>
                </p:grpSp>
              </p:grpSp>
              <p:sp>
                <p:nvSpPr>
                  <p:cNvPr id="4277" name="Text Box 8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076" y="1530"/>
                    <a:ext cx="545" cy="5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278" name="Text Box 8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106" y="2527"/>
                    <a:ext cx="545" cy="5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279" name="Text Box 8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848" y="2031"/>
                    <a:ext cx="545" cy="5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4236" name="Group 83"/>
                <p:cNvGrpSpPr>
                  <a:grpSpLocks/>
                </p:cNvGrpSpPr>
                <p:nvPr/>
              </p:nvGrpSpPr>
              <p:grpSpPr bwMode="auto">
                <a:xfrm>
                  <a:off x="600" y="1667"/>
                  <a:ext cx="4853" cy="2171"/>
                  <a:chOff x="3890" y="3769"/>
                  <a:chExt cx="12133" cy="5427"/>
                </a:xfrm>
              </p:grpSpPr>
              <p:sp>
                <p:nvSpPr>
                  <p:cNvPr id="4237" name="Rectangle 84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8225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238" name="Rectangle 85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8225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239" name="Rectangle 86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8225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240" name="Rectangle 87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7315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241" name="Rectangle 88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7315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242" name="Rectangle 89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7315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243" name="Rectangle 90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6404"/>
                    <a:ext cx="2155" cy="91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244" name="Rectangle 91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6404"/>
                    <a:ext cx="907" cy="91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245" name="Rectangle 92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6404"/>
                    <a:ext cx="793" cy="91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246" name="Rectangle 93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5494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247" name="Rectangle 94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5494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248" name="Rectangle 95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5494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249" name="Rectangle 96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4584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7005E"/>
                      </a:gs>
                      <a:gs pos="100000">
                        <a:srgbClr val="9900CC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A+B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250" name="Rectangle 97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4584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7005E"/>
                      </a:gs>
                      <a:gs pos="100000">
                        <a:srgbClr val="9900CC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B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251" name="Rectangle 98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4584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7005E"/>
                      </a:gs>
                      <a:gs pos="100000">
                        <a:srgbClr val="9900CC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A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252" name="Rectangle 99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3769"/>
                    <a:ext cx="2155" cy="81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F4776"/>
                      </a:gs>
                      <a:gs pos="50000">
                        <a:srgbClr val="6699FF"/>
                      </a:gs>
                      <a:gs pos="100000">
                        <a:srgbClr val="2F4776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28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Output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253" name="Rectangle 100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3769"/>
                    <a:ext cx="1700" cy="81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F4776"/>
                      </a:gs>
                      <a:gs pos="50000">
                        <a:srgbClr val="6699FF"/>
                      </a:gs>
                      <a:gs pos="100000">
                        <a:srgbClr val="2F4776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28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Input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4254" name="Group 101"/>
                  <p:cNvGrpSpPr>
                    <a:grpSpLocks/>
                  </p:cNvGrpSpPr>
                  <p:nvPr/>
                </p:nvGrpSpPr>
                <p:grpSpPr bwMode="auto">
                  <a:xfrm>
                    <a:off x="9221" y="3853"/>
                    <a:ext cx="6802" cy="5343"/>
                    <a:chOff x="2608" y="1768"/>
                    <a:chExt cx="2721" cy="2137"/>
                  </a:xfrm>
                </p:grpSpPr>
                <p:sp>
                  <p:nvSpPr>
                    <p:cNvPr id="4255" name="Line 10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08" y="2477"/>
                      <a:ext cx="0" cy="1089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56" name="Line 10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08" y="2478"/>
                      <a:ext cx="651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57" name="Line 10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2160"/>
                      <a:ext cx="0" cy="59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58" name="Line 10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2160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59" name="Line 10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2734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60" name="Line 10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46" y="2160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61" name="Line 10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46" y="2734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62" name="Line 10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78" y="2478"/>
                      <a:ext cx="651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63" name="Line 11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78" y="2160"/>
                      <a:ext cx="0" cy="59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64" name="Line 11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329" y="2477"/>
                      <a:ext cx="0" cy="1089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65" name="Line 11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08" y="3566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66" name="Line 11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3566"/>
                      <a:ext cx="828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67" name="Line 11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01" y="3566"/>
                      <a:ext cx="828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68" name="Line 11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140" y="3475"/>
                      <a:ext cx="0" cy="18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69" name="Line 11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3405"/>
                      <a:ext cx="0" cy="317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70" name="Text Box 11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1" y="1768"/>
                      <a:ext cx="278" cy="3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8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271" name="Text Box 11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1" y="2382"/>
                      <a:ext cx="265" cy="3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8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272" name="Text Box 11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819" y="3655"/>
                      <a:ext cx="632" cy="2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0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Battery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273" name="Text Box 12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289" y="3652"/>
                      <a:ext cx="525" cy="2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0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Lamp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274" name="Text Box 12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450" y="3332"/>
                      <a:ext cx="398" cy="23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A+B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</p:grpSp>
            </p:grpSp>
          </p:grpSp>
          <p:sp>
            <p:nvSpPr>
              <p:cNvPr id="4231" name="AutoShape 122"/>
              <p:cNvSpPr>
                <a:spLocks noChangeArrowheads="1"/>
              </p:cNvSpPr>
              <p:nvPr/>
            </p:nvSpPr>
            <p:spPr bwMode="auto">
              <a:xfrm>
                <a:off x="4151" y="3288"/>
                <a:ext cx="534" cy="409"/>
              </a:xfrm>
              <a:prstGeom prst="sun">
                <a:avLst>
                  <a:gd name="adj" fmla="val 25000"/>
                </a:avLst>
              </a:prstGeom>
              <a:solidFill>
                <a:srgbClr val="FF0066"/>
              </a:solidFill>
              <a:ln w="3175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232" name="Line 123"/>
              <p:cNvSpPr>
                <a:spLocks noChangeShapeType="1"/>
              </p:cNvSpPr>
              <p:nvPr/>
            </p:nvSpPr>
            <p:spPr bwMode="auto">
              <a:xfrm flipV="1">
                <a:off x="3915" y="1976"/>
                <a:ext cx="354" cy="117"/>
              </a:xfrm>
              <a:prstGeom prst="line">
                <a:avLst/>
              </a:prstGeom>
              <a:noFill/>
              <a:ln w="57150">
                <a:solidFill>
                  <a:srgbClr val="18F6E1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33" name="Line 124"/>
              <p:cNvSpPr>
                <a:spLocks noChangeShapeType="1"/>
              </p:cNvSpPr>
              <p:nvPr/>
            </p:nvSpPr>
            <p:spPr bwMode="auto">
              <a:xfrm flipV="1">
                <a:off x="3915" y="2660"/>
                <a:ext cx="365" cy="13"/>
              </a:xfrm>
              <a:prstGeom prst="line">
                <a:avLst/>
              </a:prstGeom>
              <a:noFill/>
              <a:ln w="57150">
                <a:solidFill>
                  <a:srgbClr val="18F6E1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234" name="AutoShape 125"/>
              <p:cNvSpPr>
                <a:spLocks noChangeArrowheads="1"/>
              </p:cNvSpPr>
              <p:nvPr/>
            </p:nvSpPr>
            <p:spPr bwMode="auto">
              <a:xfrm>
                <a:off x="204" y="2728"/>
                <a:ext cx="393" cy="314"/>
              </a:xfrm>
              <a:prstGeom prst="rightArrow">
                <a:avLst>
                  <a:gd name="adj1" fmla="val 50000"/>
                  <a:gd name="adj2" fmla="val 3129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sz="1500" b="1">
                    <a:solidFill>
                      <a:srgbClr val="00FFFF"/>
                    </a:solidFill>
                    <a:latin typeface="Times New Roman" pitchFamily="18" charset="0"/>
                  </a:rPr>
                  <a:t>Step 2</a:t>
                </a:r>
                <a:endParaRPr lang="en-US">
                  <a:latin typeface="Times New Roman" pitchFamily="18" charset="0"/>
                </a:endParaRPr>
              </a:p>
            </p:txBody>
          </p:sp>
        </p:grpSp>
        <p:sp>
          <p:nvSpPr>
            <p:cNvPr id="4229" name="Text Box 126"/>
            <p:cNvSpPr txBox="1">
              <a:spLocks noChangeArrowheads="1"/>
            </p:cNvSpPr>
            <p:nvPr/>
          </p:nvSpPr>
          <p:spPr bwMode="auto">
            <a:xfrm>
              <a:off x="3334" y="1063"/>
              <a:ext cx="56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r>
                <a:rPr lang="en-US" sz="2000" b="1">
                  <a:latin typeface="Arial" charset="0"/>
                </a:rPr>
                <a:t>0+</a:t>
              </a:r>
              <a:r>
                <a:rPr lang="en-US" sz="2000" b="1">
                  <a:solidFill>
                    <a:srgbClr val="FF0066"/>
                  </a:solidFill>
                  <a:latin typeface="Arial" charset="0"/>
                </a:rPr>
                <a:t>1</a:t>
              </a:r>
              <a:r>
                <a:rPr lang="en-US" sz="2000" b="1">
                  <a:latin typeface="Arial" charset="0"/>
                </a:rPr>
                <a:t>=</a:t>
              </a:r>
              <a:r>
                <a:rPr lang="en-US" sz="2000" b="1">
                  <a:solidFill>
                    <a:srgbClr val="FF0066"/>
                  </a:solidFill>
                  <a:latin typeface="Arial" charset="0"/>
                </a:rPr>
                <a:t>1</a:t>
              </a:r>
            </a:p>
          </p:txBody>
        </p:sp>
      </p:grpSp>
      <p:grpSp>
        <p:nvGrpSpPr>
          <p:cNvPr id="19" name="Group 127"/>
          <p:cNvGrpSpPr>
            <a:grpSpLocks/>
          </p:cNvGrpSpPr>
          <p:nvPr/>
        </p:nvGrpSpPr>
        <p:grpSpPr bwMode="auto">
          <a:xfrm>
            <a:off x="1847850" y="1506539"/>
            <a:ext cx="8332788" cy="4867275"/>
            <a:chOff x="204" y="774"/>
            <a:chExt cx="5249" cy="3066"/>
          </a:xfrm>
        </p:grpSpPr>
        <p:grpSp>
          <p:nvGrpSpPr>
            <p:cNvPr id="4168" name="Group 128"/>
            <p:cNvGrpSpPr>
              <a:grpSpLocks/>
            </p:cNvGrpSpPr>
            <p:nvPr/>
          </p:nvGrpSpPr>
          <p:grpSpPr bwMode="auto">
            <a:xfrm>
              <a:off x="204" y="774"/>
              <a:ext cx="5249" cy="3066"/>
              <a:chOff x="204" y="772"/>
              <a:chExt cx="5249" cy="3066"/>
            </a:xfrm>
          </p:grpSpPr>
          <p:grpSp>
            <p:nvGrpSpPr>
              <p:cNvPr id="4170" name="Group 129"/>
              <p:cNvGrpSpPr>
                <a:grpSpLocks/>
              </p:cNvGrpSpPr>
              <p:nvPr/>
            </p:nvGrpSpPr>
            <p:grpSpPr bwMode="auto">
              <a:xfrm>
                <a:off x="373" y="772"/>
                <a:ext cx="5080" cy="3066"/>
                <a:chOff x="373" y="772"/>
                <a:chExt cx="5080" cy="3066"/>
              </a:xfrm>
            </p:grpSpPr>
            <p:grpSp>
              <p:nvGrpSpPr>
                <p:cNvPr id="4175" name="Group 130"/>
                <p:cNvGrpSpPr>
                  <a:grpSpLocks/>
                </p:cNvGrpSpPr>
                <p:nvPr/>
              </p:nvGrpSpPr>
              <p:grpSpPr bwMode="auto">
                <a:xfrm>
                  <a:off x="373" y="772"/>
                  <a:ext cx="5035" cy="849"/>
                  <a:chOff x="3323" y="1530"/>
                  <a:chExt cx="12588" cy="2123"/>
                </a:xfrm>
              </p:grpSpPr>
              <p:sp>
                <p:nvSpPr>
                  <p:cNvPr id="4215" name="Text Box 13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23" y="1806"/>
                    <a:ext cx="4400" cy="14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54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OR Gate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4216" name="Group 132"/>
                  <p:cNvGrpSpPr>
                    <a:grpSpLocks/>
                  </p:cNvGrpSpPr>
                  <p:nvPr/>
                </p:nvGrpSpPr>
                <p:grpSpPr bwMode="auto">
                  <a:xfrm>
                    <a:off x="7973" y="1601"/>
                    <a:ext cx="7938" cy="2052"/>
                    <a:chOff x="2109" y="867"/>
                    <a:chExt cx="3175" cy="821"/>
                  </a:xfrm>
                </p:grpSpPr>
                <p:sp>
                  <p:nvSpPr>
                    <p:cNvPr id="4220" name="Text Box 13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12" y="869"/>
                      <a:ext cx="324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221" name="Text Box 1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09" y="1284"/>
                      <a:ext cx="308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222" name="Text Box 13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604" y="1071"/>
                      <a:ext cx="680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A+B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grpSp>
                  <p:nvGrpSpPr>
                    <p:cNvPr id="4223" name="Group 13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37" y="867"/>
                      <a:ext cx="2086" cy="783"/>
                      <a:chOff x="2437" y="867"/>
                      <a:chExt cx="2086" cy="783"/>
                    </a:xfrm>
                  </p:grpSpPr>
                  <p:sp>
                    <p:nvSpPr>
                      <p:cNvPr id="4224" name="Line 137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051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225" name="Line 13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464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226" name="Line 13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43" y="1262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227" name="AutoShape 140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3016" y="867"/>
                        <a:ext cx="817" cy="783"/>
                      </a:xfrm>
                      <a:prstGeom prst="moon">
                        <a:avLst>
                          <a:gd name="adj" fmla="val 82130"/>
                        </a:avLst>
                      </a:prstGeom>
                      <a:noFill/>
                      <a:ln w="57150">
                        <a:solidFill>
                          <a:srgbClr val="99FF33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endParaRPr lang="en-US"/>
                      </a:p>
                    </p:txBody>
                  </p:sp>
                </p:grpSp>
              </p:grpSp>
              <p:sp>
                <p:nvSpPr>
                  <p:cNvPr id="4217" name="Text Box 14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076" y="1530"/>
                    <a:ext cx="545" cy="5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b="1">
                        <a:solidFill>
                          <a:srgbClr val="FF33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33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218" name="Text Box 14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106" y="2527"/>
                    <a:ext cx="545" cy="5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b="1">
                        <a:latin typeface="Times New Roman" pitchFamily="18" charset="0"/>
                      </a:rPr>
                      <a:t>0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219" name="Text Box 14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848" y="2031"/>
                    <a:ext cx="545" cy="5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4176" name="Group 144"/>
                <p:cNvGrpSpPr>
                  <a:grpSpLocks/>
                </p:cNvGrpSpPr>
                <p:nvPr/>
              </p:nvGrpSpPr>
              <p:grpSpPr bwMode="auto">
                <a:xfrm>
                  <a:off x="600" y="1667"/>
                  <a:ext cx="4853" cy="2171"/>
                  <a:chOff x="3890" y="3769"/>
                  <a:chExt cx="12133" cy="5427"/>
                </a:xfrm>
              </p:grpSpPr>
              <p:sp>
                <p:nvSpPr>
                  <p:cNvPr id="4177" name="Rectangle 145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8225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78" name="Rectangle 146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8225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79" name="Rectangle 147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8225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80" name="Rectangle 148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7315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81" name="Rectangle 149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7315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82" name="Rectangle 150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7315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83" name="Rectangle 151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6404"/>
                    <a:ext cx="2155" cy="91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84" name="Rectangle 152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6404"/>
                    <a:ext cx="907" cy="91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85" name="Rectangle 153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6404"/>
                    <a:ext cx="793" cy="91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86" name="Rectangle 154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5494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87" name="Rectangle 155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5494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88" name="Rectangle 156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5494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89" name="Rectangle 157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4584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7005E"/>
                      </a:gs>
                      <a:gs pos="100000">
                        <a:srgbClr val="9900CC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A+B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90" name="Rectangle 158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4584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7005E"/>
                      </a:gs>
                      <a:gs pos="100000">
                        <a:srgbClr val="9900CC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B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91" name="Rectangle 159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4584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7005E"/>
                      </a:gs>
                      <a:gs pos="100000">
                        <a:srgbClr val="9900CC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A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92" name="Rectangle 160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3769"/>
                    <a:ext cx="2155" cy="81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F4776"/>
                      </a:gs>
                      <a:gs pos="50000">
                        <a:srgbClr val="6699FF"/>
                      </a:gs>
                      <a:gs pos="100000">
                        <a:srgbClr val="2F4776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28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Output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93" name="Rectangle 161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3769"/>
                    <a:ext cx="1700" cy="81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F4776"/>
                      </a:gs>
                      <a:gs pos="50000">
                        <a:srgbClr val="6699FF"/>
                      </a:gs>
                      <a:gs pos="100000">
                        <a:srgbClr val="2F4776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28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Input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4194" name="Group 162"/>
                  <p:cNvGrpSpPr>
                    <a:grpSpLocks/>
                  </p:cNvGrpSpPr>
                  <p:nvPr/>
                </p:nvGrpSpPr>
                <p:grpSpPr bwMode="auto">
                  <a:xfrm>
                    <a:off x="9221" y="3853"/>
                    <a:ext cx="6802" cy="5343"/>
                    <a:chOff x="2608" y="1768"/>
                    <a:chExt cx="2721" cy="2137"/>
                  </a:xfrm>
                </p:grpSpPr>
                <p:sp>
                  <p:nvSpPr>
                    <p:cNvPr id="4195" name="Line 16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08" y="2477"/>
                      <a:ext cx="0" cy="1089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96" name="Line 16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08" y="2478"/>
                      <a:ext cx="651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97" name="Line 16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2160"/>
                      <a:ext cx="0" cy="59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98" name="Line 16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2160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99" name="Line 16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2734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00" name="Line 1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46" y="2160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01" name="Line 16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46" y="2734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02" name="Line 17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78" y="2478"/>
                      <a:ext cx="651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03" name="Line 17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78" y="2160"/>
                      <a:ext cx="0" cy="59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04" name="Line 17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329" y="2477"/>
                      <a:ext cx="0" cy="1089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05" name="Line 17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08" y="3566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06" name="Line 17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3566"/>
                      <a:ext cx="828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07" name="Line 17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01" y="3566"/>
                      <a:ext cx="828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08" name="Line 17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140" y="3475"/>
                      <a:ext cx="0" cy="18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09" name="Line 17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3405"/>
                      <a:ext cx="0" cy="317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210" name="Text Box 17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1" y="1768"/>
                      <a:ext cx="278" cy="3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8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211" name="Text Box 17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1" y="2382"/>
                      <a:ext cx="265" cy="3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8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212" name="Text Box 18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819" y="3655"/>
                      <a:ext cx="632" cy="2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0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Battery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213" name="Text Box 18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289" y="3652"/>
                      <a:ext cx="525" cy="2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0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Lamp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214" name="Text Box 18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450" y="3332"/>
                      <a:ext cx="398" cy="23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A+B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</p:grpSp>
            </p:grpSp>
          </p:grpSp>
          <p:sp>
            <p:nvSpPr>
              <p:cNvPr id="4171" name="AutoShape 183"/>
              <p:cNvSpPr>
                <a:spLocks noChangeArrowheads="1"/>
              </p:cNvSpPr>
              <p:nvPr/>
            </p:nvSpPr>
            <p:spPr bwMode="auto">
              <a:xfrm>
                <a:off x="4151" y="3288"/>
                <a:ext cx="534" cy="409"/>
              </a:xfrm>
              <a:prstGeom prst="sun">
                <a:avLst>
                  <a:gd name="adj" fmla="val 25000"/>
                </a:avLst>
              </a:prstGeom>
              <a:solidFill>
                <a:srgbClr val="FF0066"/>
              </a:solidFill>
              <a:ln w="3175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172" name="Line 184"/>
              <p:cNvSpPr>
                <a:spLocks noChangeShapeType="1"/>
              </p:cNvSpPr>
              <p:nvPr/>
            </p:nvSpPr>
            <p:spPr bwMode="auto">
              <a:xfrm flipV="1">
                <a:off x="3915" y="2083"/>
                <a:ext cx="383" cy="10"/>
              </a:xfrm>
              <a:prstGeom prst="line">
                <a:avLst/>
              </a:prstGeom>
              <a:noFill/>
              <a:ln w="57150">
                <a:solidFill>
                  <a:srgbClr val="18F6E1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73" name="Line 185"/>
              <p:cNvSpPr>
                <a:spLocks noChangeShapeType="1"/>
              </p:cNvSpPr>
              <p:nvPr/>
            </p:nvSpPr>
            <p:spPr bwMode="auto">
              <a:xfrm flipV="1">
                <a:off x="3915" y="2553"/>
                <a:ext cx="365" cy="120"/>
              </a:xfrm>
              <a:prstGeom prst="line">
                <a:avLst/>
              </a:prstGeom>
              <a:noFill/>
              <a:ln w="57150">
                <a:solidFill>
                  <a:srgbClr val="18F6E1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74" name="AutoShape 186"/>
              <p:cNvSpPr>
                <a:spLocks noChangeArrowheads="1"/>
              </p:cNvSpPr>
              <p:nvPr/>
            </p:nvSpPr>
            <p:spPr bwMode="auto">
              <a:xfrm>
                <a:off x="204" y="3091"/>
                <a:ext cx="393" cy="314"/>
              </a:xfrm>
              <a:prstGeom prst="rightArrow">
                <a:avLst>
                  <a:gd name="adj1" fmla="val 50000"/>
                  <a:gd name="adj2" fmla="val 3129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sz="1500" b="1">
                    <a:solidFill>
                      <a:srgbClr val="00FFFF"/>
                    </a:solidFill>
                    <a:latin typeface="Times New Roman" pitchFamily="18" charset="0"/>
                  </a:rPr>
                  <a:t>Step 3</a:t>
                </a:r>
                <a:endParaRPr lang="en-US">
                  <a:latin typeface="Times New Roman" pitchFamily="18" charset="0"/>
                </a:endParaRPr>
              </a:p>
            </p:txBody>
          </p:sp>
        </p:grpSp>
        <p:sp>
          <p:nvSpPr>
            <p:cNvPr id="4169" name="Text Box 187"/>
            <p:cNvSpPr txBox="1">
              <a:spLocks noChangeArrowheads="1"/>
            </p:cNvSpPr>
            <p:nvPr/>
          </p:nvSpPr>
          <p:spPr bwMode="auto">
            <a:xfrm>
              <a:off x="3288" y="1071"/>
              <a:ext cx="56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r>
                <a:rPr lang="en-US" sz="2000" b="1">
                  <a:solidFill>
                    <a:srgbClr val="FF0066"/>
                  </a:solidFill>
                  <a:latin typeface="Arial" charset="0"/>
                </a:rPr>
                <a:t>1</a:t>
              </a:r>
              <a:r>
                <a:rPr lang="en-US" sz="2000" b="1">
                  <a:latin typeface="Arial" charset="0"/>
                </a:rPr>
                <a:t>+0=</a:t>
              </a:r>
              <a:r>
                <a:rPr lang="en-US" sz="2000" b="1">
                  <a:solidFill>
                    <a:srgbClr val="FF0066"/>
                  </a:solidFill>
                  <a:latin typeface="Arial" charset="0"/>
                </a:rPr>
                <a:t>1</a:t>
              </a:r>
            </a:p>
          </p:txBody>
        </p:sp>
      </p:grpSp>
      <p:grpSp>
        <p:nvGrpSpPr>
          <p:cNvPr id="27" name="Group 188"/>
          <p:cNvGrpSpPr>
            <a:grpSpLocks/>
          </p:cNvGrpSpPr>
          <p:nvPr/>
        </p:nvGrpSpPr>
        <p:grpSpPr bwMode="auto">
          <a:xfrm>
            <a:off x="1847850" y="1509714"/>
            <a:ext cx="8332788" cy="4867275"/>
            <a:chOff x="204" y="764"/>
            <a:chExt cx="5249" cy="3066"/>
          </a:xfrm>
        </p:grpSpPr>
        <p:grpSp>
          <p:nvGrpSpPr>
            <p:cNvPr id="4108" name="Group 189"/>
            <p:cNvGrpSpPr>
              <a:grpSpLocks/>
            </p:cNvGrpSpPr>
            <p:nvPr/>
          </p:nvGrpSpPr>
          <p:grpSpPr bwMode="auto">
            <a:xfrm>
              <a:off x="204" y="764"/>
              <a:ext cx="5249" cy="3066"/>
              <a:chOff x="204" y="772"/>
              <a:chExt cx="5249" cy="3066"/>
            </a:xfrm>
          </p:grpSpPr>
          <p:grpSp>
            <p:nvGrpSpPr>
              <p:cNvPr id="4110" name="Group 190"/>
              <p:cNvGrpSpPr>
                <a:grpSpLocks/>
              </p:cNvGrpSpPr>
              <p:nvPr/>
            </p:nvGrpSpPr>
            <p:grpSpPr bwMode="auto">
              <a:xfrm>
                <a:off x="373" y="772"/>
                <a:ext cx="5080" cy="3066"/>
                <a:chOff x="373" y="772"/>
                <a:chExt cx="5080" cy="3066"/>
              </a:xfrm>
            </p:grpSpPr>
            <p:grpSp>
              <p:nvGrpSpPr>
                <p:cNvPr id="4115" name="Group 191"/>
                <p:cNvGrpSpPr>
                  <a:grpSpLocks/>
                </p:cNvGrpSpPr>
                <p:nvPr/>
              </p:nvGrpSpPr>
              <p:grpSpPr bwMode="auto">
                <a:xfrm>
                  <a:off x="373" y="772"/>
                  <a:ext cx="5035" cy="849"/>
                  <a:chOff x="3323" y="1530"/>
                  <a:chExt cx="12588" cy="2123"/>
                </a:xfrm>
              </p:grpSpPr>
              <p:sp>
                <p:nvSpPr>
                  <p:cNvPr id="4155" name="Text Box 19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23" y="1806"/>
                    <a:ext cx="4400" cy="14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54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OR Gate</a:t>
                    </a:r>
                    <a:endParaRPr lang="en-US"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4156" name="Group 193"/>
                  <p:cNvGrpSpPr>
                    <a:grpSpLocks/>
                  </p:cNvGrpSpPr>
                  <p:nvPr/>
                </p:nvGrpSpPr>
                <p:grpSpPr bwMode="auto">
                  <a:xfrm>
                    <a:off x="7973" y="1601"/>
                    <a:ext cx="7938" cy="2052"/>
                    <a:chOff x="2109" y="867"/>
                    <a:chExt cx="3175" cy="821"/>
                  </a:xfrm>
                </p:grpSpPr>
                <p:sp>
                  <p:nvSpPr>
                    <p:cNvPr id="4160" name="Text Box 19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12" y="869"/>
                      <a:ext cx="324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161" name="Text Box 19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09" y="1284"/>
                      <a:ext cx="308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162" name="Text Box 19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604" y="1071"/>
                      <a:ext cx="680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A+B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grpSp>
                  <p:nvGrpSpPr>
                    <p:cNvPr id="4163" name="Group 19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37" y="867"/>
                      <a:ext cx="2086" cy="783"/>
                      <a:chOff x="2437" y="867"/>
                      <a:chExt cx="2086" cy="783"/>
                    </a:xfrm>
                  </p:grpSpPr>
                  <p:sp>
                    <p:nvSpPr>
                      <p:cNvPr id="4164" name="Line 19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051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165" name="Line 199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464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166" name="Line 200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43" y="1262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4167" name="AutoShape 201"/>
                      <p:cNvSpPr>
                        <a:spLocks noChangeArrowheads="1"/>
                      </p:cNvSpPr>
                      <p:nvPr/>
                    </p:nvSpPr>
                    <p:spPr bwMode="auto">
                      <a:xfrm flipH="1">
                        <a:off x="3016" y="867"/>
                        <a:ext cx="817" cy="783"/>
                      </a:xfrm>
                      <a:prstGeom prst="moon">
                        <a:avLst>
                          <a:gd name="adj" fmla="val 82130"/>
                        </a:avLst>
                      </a:prstGeom>
                      <a:noFill/>
                      <a:ln w="57150">
                        <a:solidFill>
                          <a:srgbClr val="99FF33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endParaRPr lang="en-US"/>
                      </a:p>
                    </p:txBody>
                  </p:sp>
                </p:grpSp>
              </p:grpSp>
              <p:sp>
                <p:nvSpPr>
                  <p:cNvPr id="4157" name="Text Box 20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076" y="1530"/>
                    <a:ext cx="545" cy="57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b="1">
                        <a:solidFill>
                          <a:srgbClr val="FF33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33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58" name="Text Box 20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9106" y="2527"/>
                    <a:ext cx="545" cy="5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59" name="Text Box 20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2848" y="2031"/>
                    <a:ext cx="545" cy="57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</p:grpSp>
            <p:grpSp>
              <p:nvGrpSpPr>
                <p:cNvPr id="4116" name="Group 205"/>
                <p:cNvGrpSpPr>
                  <a:grpSpLocks/>
                </p:cNvGrpSpPr>
                <p:nvPr/>
              </p:nvGrpSpPr>
              <p:grpSpPr bwMode="auto">
                <a:xfrm>
                  <a:off x="600" y="1667"/>
                  <a:ext cx="4853" cy="2171"/>
                  <a:chOff x="3890" y="3769"/>
                  <a:chExt cx="12133" cy="5427"/>
                </a:xfrm>
              </p:grpSpPr>
              <p:sp>
                <p:nvSpPr>
                  <p:cNvPr id="4117" name="Rectangle 206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8225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18" name="Rectangle 207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8225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19" name="Rectangle 208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8225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FF0066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20" name="Rectangle 209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7315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21" name="Rectangle 210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7315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22" name="Rectangle 211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7315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23" name="Rectangle 212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6404"/>
                    <a:ext cx="2155" cy="91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 dirty="0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 dirty="0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24" name="Rectangle 213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6404"/>
                    <a:ext cx="907" cy="91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 dirty="0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1</a:t>
                    </a:r>
                    <a:endParaRPr lang="en-US" dirty="0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25" name="Rectangle 214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6404"/>
                    <a:ext cx="793" cy="911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 dirty="0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 dirty="0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26" name="Rectangle 215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5494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 dirty="0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 dirty="0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27" name="Rectangle 216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5494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28" name="Rectangle 217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5494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182F76"/>
                      </a:gs>
                      <a:gs pos="100000">
                        <a:srgbClr val="3366FF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 dirty="0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0</a:t>
                    </a:r>
                    <a:endParaRPr lang="en-US" dirty="0">
                      <a:solidFill>
                        <a:srgbClr val="00FF00"/>
                      </a:solidFill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29" name="Rectangle 218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4584"/>
                    <a:ext cx="2155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7005E"/>
                      </a:gs>
                      <a:gs pos="100000">
                        <a:srgbClr val="9900CC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 dirty="0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A+B</a:t>
                    </a:r>
                    <a:endParaRPr lang="en-US" dirty="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30" name="Rectangle 219"/>
                  <p:cNvSpPr>
                    <a:spLocks noChangeArrowheads="1"/>
                  </p:cNvSpPr>
                  <p:nvPr/>
                </p:nvSpPr>
                <p:spPr bwMode="auto">
                  <a:xfrm>
                    <a:off x="4683" y="4584"/>
                    <a:ext cx="907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7005E"/>
                      </a:gs>
                      <a:gs pos="100000">
                        <a:srgbClr val="9900CC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 dirty="0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B</a:t>
                    </a:r>
                    <a:endParaRPr lang="en-US" dirty="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31" name="Rectangle 220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4584"/>
                    <a:ext cx="793" cy="910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47005E"/>
                      </a:gs>
                      <a:gs pos="100000">
                        <a:srgbClr val="9900CC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3200" b="1" dirty="0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A</a:t>
                    </a:r>
                    <a:endParaRPr lang="en-US" dirty="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32" name="Rectangle 221"/>
                  <p:cNvSpPr>
                    <a:spLocks noChangeArrowheads="1"/>
                  </p:cNvSpPr>
                  <p:nvPr/>
                </p:nvSpPr>
                <p:spPr bwMode="auto">
                  <a:xfrm>
                    <a:off x="5590" y="3769"/>
                    <a:ext cx="2155" cy="81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F4776"/>
                      </a:gs>
                      <a:gs pos="50000">
                        <a:srgbClr val="6699FF"/>
                      </a:gs>
                      <a:gs pos="100000">
                        <a:srgbClr val="2F4776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2800" b="1" dirty="0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Output</a:t>
                    </a:r>
                    <a:endParaRPr lang="en-US" dirty="0">
                      <a:latin typeface="Times New Roman" pitchFamily="18" charset="0"/>
                    </a:endParaRPr>
                  </a:p>
                </p:txBody>
              </p:sp>
              <p:sp>
                <p:nvSpPr>
                  <p:cNvPr id="4133" name="Rectangle 222"/>
                  <p:cNvSpPr>
                    <a:spLocks noChangeArrowheads="1"/>
                  </p:cNvSpPr>
                  <p:nvPr/>
                </p:nvSpPr>
                <p:spPr bwMode="auto">
                  <a:xfrm>
                    <a:off x="3890" y="3769"/>
                    <a:ext cx="1700" cy="815"/>
                  </a:xfrm>
                  <a:prstGeom prst="rect">
                    <a:avLst/>
                  </a:prstGeom>
                  <a:gradFill rotWithShape="1">
                    <a:gsLst>
                      <a:gs pos="0">
                        <a:srgbClr val="2F4776"/>
                      </a:gs>
                      <a:gs pos="50000">
                        <a:srgbClr val="6699FF"/>
                      </a:gs>
                      <a:gs pos="100000">
                        <a:srgbClr val="2F4776"/>
                      </a:gs>
                    </a:gsLst>
                    <a:lin ang="189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anchor="b"/>
                  <a:lstStyle/>
                  <a:p>
                    <a:pPr algn="ctr"/>
                    <a:r>
                      <a:rPr lang="en-US" sz="2800" b="1" dirty="0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Input</a:t>
                    </a:r>
                    <a:endParaRPr lang="en-US" dirty="0">
                      <a:latin typeface="Times New Roman" pitchFamily="18" charset="0"/>
                    </a:endParaRPr>
                  </a:p>
                </p:txBody>
              </p:sp>
              <p:grpSp>
                <p:nvGrpSpPr>
                  <p:cNvPr id="4134" name="Group 223"/>
                  <p:cNvGrpSpPr>
                    <a:grpSpLocks/>
                  </p:cNvGrpSpPr>
                  <p:nvPr/>
                </p:nvGrpSpPr>
                <p:grpSpPr bwMode="auto">
                  <a:xfrm>
                    <a:off x="9221" y="3853"/>
                    <a:ext cx="6802" cy="5343"/>
                    <a:chOff x="2608" y="1768"/>
                    <a:chExt cx="2721" cy="2137"/>
                  </a:xfrm>
                </p:grpSpPr>
                <p:sp>
                  <p:nvSpPr>
                    <p:cNvPr id="4135" name="Line 22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08" y="2477"/>
                      <a:ext cx="0" cy="1089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36" name="Line 22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08" y="2478"/>
                      <a:ext cx="651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37" name="Line 22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2160"/>
                      <a:ext cx="0" cy="59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38" name="Line 22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2160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39" name="Line 22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2734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40" name="Line 22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46" y="2160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41" name="Line 230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146" y="2734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42" name="Line 23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78" y="2478"/>
                      <a:ext cx="651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43" name="Line 23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678" y="2160"/>
                      <a:ext cx="0" cy="59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44" name="Line 23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329" y="2477"/>
                      <a:ext cx="0" cy="1089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45" name="Line 234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608" y="3566"/>
                      <a:ext cx="532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46" name="Line 23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3566"/>
                      <a:ext cx="828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47" name="Line 23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4501" y="3566"/>
                      <a:ext cx="828" cy="0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48" name="Line 237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140" y="3475"/>
                      <a:ext cx="0" cy="181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49" name="Line 23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259" y="3405"/>
                      <a:ext cx="0" cy="317"/>
                    </a:xfrm>
                    <a:prstGeom prst="line">
                      <a:avLst/>
                    </a:prstGeom>
                    <a:noFill/>
                    <a:ln w="38100">
                      <a:solidFill>
                        <a:srgbClr val="FFFF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4150" name="Text Box 239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1" y="1768"/>
                      <a:ext cx="278" cy="3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8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151" name="Text Box 240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3791" y="2382"/>
                      <a:ext cx="265" cy="327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8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152" name="Text Box 24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819" y="3655"/>
                      <a:ext cx="632" cy="2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0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Battery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153" name="Text Box 24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289" y="3652"/>
                      <a:ext cx="525" cy="250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2000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Lamp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  <p:sp>
                  <p:nvSpPr>
                    <p:cNvPr id="4154" name="Text Box 24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450" y="3332"/>
                      <a:ext cx="398" cy="231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b="1">
                          <a:solidFill>
                            <a:srgbClr val="00FF00"/>
                          </a:solidFill>
                          <a:latin typeface="Times New Roman" pitchFamily="18" charset="0"/>
                        </a:rPr>
                        <a:t>A+B</a:t>
                      </a:r>
                      <a:endParaRPr lang="en-US">
                        <a:latin typeface="Times New Roman" pitchFamily="18" charset="0"/>
                      </a:endParaRPr>
                    </a:p>
                  </p:txBody>
                </p:sp>
              </p:grpSp>
            </p:grpSp>
          </p:grpSp>
          <p:sp>
            <p:nvSpPr>
              <p:cNvPr id="4111" name="AutoShape 244"/>
              <p:cNvSpPr>
                <a:spLocks noChangeArrowheads="1"/>
              </p:cNvSpPr>
              <p:nvPr/>
            </p:nvSpPr>
            <p:spPr bwMode="auto">
              <a:xfrm>
                <a:off x="4151" y="3288"/>
                <a:ext cx="534" cy="409"/>
              </a:xfrm>
              <a:prstGeom prst="sun">
                <a:avLst>
                  <a:gd name="adj" fmla="val 25000"/>
                </a:avLst>
              </a:prstGeom>
              <a:solidFill>
                <a:srgbClr val="FF0066"/>
              </a:solidFill>
              <a:ln w="3175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4112" name="Line 245"/>
              <p:cNvSpPr>
                <a:spLocks noChangeShapeType="1"/>
              </p:cNvSpPr>
              <p:nvPr/>
            </p:nvSpPr>
            <p:spPr bwMode="auto">
              <a:xfrm flipV="1">
                <a:off x="3915" y="2083"/>
                <a:ext cx="383" cy="10"/>
              </a:xfrm>
              <a:prstGeom prst="line">
                <a:avLst/>
              </a:prstGeom>
              <a:noFill/>
              <a:ln w="57150">
                <a:solidFill>
                  <a:srgbClr val="18F6E1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3" name="Line 246"/>
              <p:cNvSpPr>
                <a:spLocks noChangeShapeType="1"/>
              </p:cNvSpPr>
              <p:nvPr/>
            </p:nvSpPr>
            <p:spPr bwMode="auto">
              <a:xfrm flipV="1">
                <a:off x="3915" y="2660"/>
                <a:ext cx="375" cy="13"/>
              </a:xfrm>
              <a:prstGeom prst="line">
                <a:avLst/>
              </a:prstGeom>
              <a:noFill/>
              <a:ln w="57150">
                <a:solidFill>
                  <a:srgbClr val="18F6E1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114" name="AutoShape 247"/>
              <p:cNvSpPr>
                <a:spLocks noChangeArrowheads="1"/>
              </p:cNvSpPr>
              <p:nvPr/>
            </p:nvSpPr>
            <p:spPr bwMode="auto">
              <a:xfrm>
                <a:off x="204" y="3474"/>
                <a:ext cx="393" cy="314"/>
              </a:xfrm>
              <a:prstGeom prst="rightArrow">
                <a:avLst>
                  <a:gd name="adj1" fmla="val 50000"/>
                  <a:gd name="adj2" fmla="val 3129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sz="1500" b="1">
                    <a:solidFill>
                      <a:srgbClr val="00FFFF"/>
                    </a:solidFill>
                    <a:latin typeface="Times New Roman" pitchFamily="18" charset="0"/>
                  </a:rPr>
                  <a:t>Step 4</a:t>
                </a:r>
                <a:endParaRPr lang="en-US">
                  <a:latin typeface="Times New Roman" pitchFamily="18" charset="0"/>
                </a:endParaRPr>
              </a:p>
            </p:txBody>
          </p:sp>
        </p:grpSp>
        <p:sp>
          <p:nvSpPr>
            <p:cNvPr id="4109" name="Text Box 248"/>
            <p:cNvSpPr txBox="1">
              <a:spLocks noChangeArrowheads="1"/>
            </p:cNvSpPr>
            <p:nvPr/>
          </p:nvSpPr>
          <p:spPr bwMode="auto">
            <a:xfrm>
              <a:off x="3289" y="1074"/>
              <a:ext cx="56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r>
                <a:rPr lang="en-US" sz="2000" b="1" dirty="0">
                  <a:solidFill>
                    <a:srgbClr val="FF0066"/>
                  </a:solidFill>
                  <a:latin typeface="Arial" charset="0"/>
                </a:rPr>
                <a:t>1</a:t>
              </a:r>
              <a:r>
                <a:rPr lang="en-US" sz="2000" b="1" dirty="0">
                  <a:latin typeface="Arial" charset="0"/>
                </a:rPr>
                <a:t>+</a:t>
              </a:r>
              <a:r>
                <a:rPr lang="en-US" sz="2000" b="1" dirty="0">
                  <a:solidFill>
                    <a:srgbClr val="FF0066"/>
                  </a:solidFill>
                  <a:latin typeface="Arial" charset="0"/>
                </a:rPr>
                <a:t>1</a:t>
              </a:r>
              <a:r>
                <a:rPr lang="en-US" sz="2000" b="1" dirty="0">
                  <a:latin typeface="Arial" charset="0"/>
                </a:rPr>
                <a:t>=</a:t>
              </a:r>
              <a:r>
                <a:rPr lang="en-US" sz="2000" b="1" dirty="0">
                  <a:solidFill>
                    <a:srgbClr val="FF0066"/>
                  </a:solidFill>
                  <a:latin typeface="Arial" charset="0"/>
                </a:rPr>
                <a:t>1</a:t>
              </a:r>
            </a:p>
          </p:txBody>
        </p:sp>
      </p:grpSp>
      <p:grpSp>
        <p:nvGrpSpPr>
          <p:cNvPr id="4286" name="Group 253"/>
          <p:cNvGrpSpPr>
            <a:grpSpLocks/>
          </p:cNvGrpSpPr>
          <p:nvPr/>
        </p:nvGrpSpPr>
        <p:grpSpPr bwMode="auto">
          <a:xfrm>
            <a:off x="2743201" y="2838450"/>
            <a:ext cx="5967413" cy="3975100"/>
            <a:chOff x="768" y="1611"/>
            <a:chExt cx="3759" cy="2504"/>
          </a:xfrm>
        </p:grpSpPr>
        <p:sp>
          <p:nvSpPr>
            <p:cNvPr id="4105" name="Text Box 250"/>
            <p:cNvSpPr txBox="1">
              <a:spLocks noChangeArrowheads="1"/>
            </p:cNvSpPr>
            <p:nvPr/>
          </p:nvSpPr>
          <p:spPr bwMode="auto">
            <a:xfrm>
              <a:off x="2699" y="1611"/>
              <a:ext cx="65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r>
                <a:rPr lang="en-US" b="1" dirty="0"/>
                <a:t>Symbol</a:t>
              </a:r>
            </a:p>
          </p:txBody>
        </p:sp>
        <p:sp>
          <p:nvSpPr>
            <p:cNvPr id="4106" name="Text Box 251"/>
            <p:cNvSpPr txBox="1">
              <a:spLocks noChangeArrowheads="1"/>
            </p:cNvSpPr>
            <p:nvPr/>
          </p:nvSpPr>
          <p:spPr bwMode="auto">
            <a:xfrm>
              <a:off x="768" y="3879"/>
              <a:ext cx="94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algn="ctr"/>
              <a:r>
                <a:rPr lang="en-US" b="1"/>
                <a:t>Truth Table</a:t>
              </a:r>
            </a:p>
          </p:txBody>
        </p:sp>
        <p:sp>
          <p:nvSpPr>
            <p:cNvPr id="4107" name="Text Box 252"/>
            <p:cNvSpPr txBox="1">
              <a:spLocks noChangeArrowheads="1"/>
            </p:cNvSpPr>
            <p:nvPr/>
          </p:nvSpPr>
          <p:spPr bwMode="auto">
            <a:xfrm>
              <a:off x="3362" y="3884"/>
              <a:ext cx="116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algn="ctr"/>
              <a:r>
                <a:rPr lang="en-US" b="1"/>
                <a:t>Electric Circuit</a:t>
              </a:r>
            </a:p>
          </p:txBody>
        </p:sp>
      </p:grpSp>
      <p:sp>
        <p:nvSpPr>
          <p:cNvPr id="4350" name="Text Box 254"/>
          <p:cNvSpPr txBox="1">
            <a:spLocks noChangeArrowheads="1"/>
          </p:cNvSpPr>
          <p:nvPr/>
        </p:nvSpPr>
        <p:spPr bwMode="auto">
          <a:xfrm>
            <a:off x="1703512" y="188641"/>
            <a:ext cx="8784976" cy="83099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/>
            <a:r>
              <a:rPr lang="bn-BD" sz="4800" b="1" dirty="0">
                <a:solidFill>
                  <a:schemeClr val="hlin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>
                <a:solidFill>
                  <a:schemeClr val="hlin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OR gate and electric circuit</a:t>
            </a:r>
          </a:p>
        </p:txBody>
      </p:sp>
      <p:pic>
        <p:nvPicPr>
          <p:cNvPr id="251" name="Picture 8" descr="2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2101">
            <a:off x="218368" y="900751"/>
            <a:ext cx="1473958" cy="42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2" name="Picture 8" descr="2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2101">
            <a:off x="10442841" y="1926615"/>
            <a:ext cx="1473958" cy="42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40B397-A314-4AA2-87D4-AEBCF61E1FF8}" type="datetime5">
              <a:rPr lang="en-US" smtClean="0"/>
              <a:t>26-Sep-19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5101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5" dur="1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2" dur="1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5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2"/>
          <p:cNvGrpSpPr>
            <a:grpSpLocks/>
          </p:cNvGrpSpPr>
          <p:nvPr/>
        </p:nvGrpSpPr>
        <p:grpSpPr bwMode="auto">
          <a:xfrm>
            <a:off x="1809751" y="1601789"/>
            <a:ext cx="8416925" cy="4929187"/>
            <a:chOff x="204" y="845"/>
            <a:chExt cx="5302" cy="3105"/>
          </a:xfrm>
        </p:grpSpPr>
        <p:grpSp>
          <p:nvGrpSpPr>
            <p:cNvPr id="5316" name="Group 63"/>
            <p:cNvGrpSpPr>
              <a:grpSpLocks/>
            </p:cNvGrpSpPr>
            <p:nvPr/>
          </p:nvGrpSpPr>
          <p:grpSpPr bwMode="auto">
            <a:xfrm>
              <a:off x="204" y="845"/>
              <a:ext cx="5302" cy="3105"/>
              <a:chOff x="209" y="779"/>
              <a:chExt cx="5302" cy="3105"/>
            </a:xfrm>
          </p:grpSpPr>
          <p:sp>
            <p:nvSpPr>
              <p:cNvPr id="5318" name="AutoShape 64"/>
              <p:cNvSpPr>
                <a:spLocks noChangeArrowheads="1"/>
              </p:cNvSpPr>
              <p:nvPr/>
            </p:nvSpPr>
            <p:spPr bwMode="auto">
              <a:xfrm>
                <a:off x="4212" y="3324"/>
                <a:ext cx="441" cy="409"/>
              </a:xfrm>
              <a:prstGeom prst="sun">
                <a:avLst>
                  <a:gd name="adj" fmla="val 25000"/>
                </a:avLst>
              </a:prstGeom>
              <a:solidFill>
                <a:srgbClr val="00FFFF"/>
              </a:solidFill>
              <a:ln w="3175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5319" name="AutoShape 65"/>
              <p:cNvSpPr>
                <a:spLocks noChangeArrowheads="1"/>
              </p:cNvSpPr>
              <p:nvPr/>
            </p:nvSpPr>
            <p:spPr bwMode="auto">
              <a:xfrm>
                <a:off x="220" y="2834"/>
                <a:ext cx="393" cy="314"/>
              </a:xfrm>
              <a:prstGeom prst="rightArrow">
                <a:avLst>
                  <a:gd name="adj1" fmla="val 50000"/>
                  <a:gd name="adj2" fmla="val 3129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sz="1500" b="1">
                    <a:solidFill>
                      <a:srgbClr val="00FFFF"/>
                    </a:solidFill>
                    <a:latin typeface="Times New Roman" pitchFamily="18" charset="0"/>
                  </a:rPr>
                  <a:t>Step 2</a:t>
                </a:r>
                <a:endParaRPr lang="en-US"/>
              </a:p>
            </p:txBody>
          </p:sp>
          <p:sp>
            <p:nvSpPr>
              <p:cNvPr id="5320" name="Line 66"/>
              <p:cNvSpPr>
                <a:spLocks noChangeShapeType="1"/>
              </p:cNvSpPr>
              <p:nvPr/>
            </p:nvSpPr>
            <p:spPr bwMode="auto">
              <a:xfrm flipV="1">
                <a:off x="3420" y="2146"/>
                <a:ext cx="349" cy="107"/>
              </a:xfrm>
              <a:prstGeom prst="line">
                <a:avLst/>
              </a:prstGeom>
              <a:noFill/>
              <a:ln w="57150">
                <a:solidFill>
                  <a:srgbClr val="00FFFF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21" name="Line 67"/>
              <p:cNvSpPr>
                <a:spLocks noChangeShapeType="1"/>
              </p:cNvSpPr>
              <p:nvPr/>
            </p:nvSpPr>
            <p:spPr bwMode="auto">
              <a:xfrm flipV="1">
                <a:off x="4492" y="2243"/>
                <a:ext cx="350" cy="10"/>
              </a:xfrm>
              <a:prstGeom prst="line">
                <a:avLst/>
              </a:prstGeom>
              <a:noFill/>
              <a:ln w="57150">
                <a:solidFill>
                  <a:srgbClr val="00FFFF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322" name="Group 68"/>
              <p:cNvGrpSpPr>
                <a:grpSpLocks/>
              </p:cNvGrpSpPr>
              <p:nvPr/>
            </p:nvGrpSpPr>
            <p:grpSpPr bwMode="auto">
              <a:xfrm>
                <a:off x="209" y="779"/>
                <a:ext cx="5302" cy="3105"/>
                <a:chOff x="3633" y="1341"/>
                <a:chExt cx="13255" cy="7762"/>
              </a:xfrm>
            </p:grpSpPr>
            <p:grpSp>
              <p:nvGrpSpPr>
                <p:cNvPr id="5323" name="Group 91"/>
                <p:cNvGrpSpPr>
                  <a:grpSpLocks/>
                </p:cNvGrpSpPr>
                <p:nvPr/>
              </p:nvGrpSpPr>
              <p:grpSpPr bwMode="auto">
                <a:xfrm>
                  <a:off x="10060" y="3930"/>
                  <a:ext cx="6690" cy="5173"/>
                  <a:chOff x="10060" y="3930"/>
                  <a:chExt cx="6690" cy="5173"/>
                </a:xfrm>
              </p:grpSpPr>
              <p:sp>
                <p:nvSpPr>
                  <p:cNvPr id="5338" name="Line 92"/>
                  <p:cNvSpPr>
                    <a:spLocks noChangeShapeType="1"/>
                  </p:cNvSpPr>
                  <p:nvPr/>
                </p:nvSpPr>
                <p:spPr bwMode="auto">
                  <a:xfrm>
                    <a:off x="10060" y="5021"/>
                    <a:ext cx="0" cy="3196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39" name="Line 93"/>
                  <p:cNvSpPr>
                    <a:spLocks noChangeShapeType="1"/>
                  </p:cNvSpPr>
                  <p:nvPr/>
                </p:nvSpPr>
                <p:spPr bwMode="auto">
                  <a:xfrm>
                    <a:off x="10060" y="5024"/>
                    <a:ext cx="160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40" name="Line 94"/>
                  <p:cNvSpPr>
                    <a:spLocks noChangeShapeType="1"/>
                  </p:cNvSpPr>
                  <p:nvPr/>
                </p:nvSpPr>
                <p:spPr bwMode="auto">
                  <a:xfrm>
                    <a:off x="12533" y="5024"/>
                    <a:ext cx="1892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41" name="Line 95"/>
                  <p:cNvSpPr>
                    <a:spLocks noChangeShapeType="1"/>
                  </p:cNvSpPr>
                  <p:nvPr/>
                </p:nvSpPr>
                <p:spPr bwMode="auto">
                  <a:xfrm>
                    <a:off x="15150" y="5024"/>
                    <a:ext cx="160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42" name="Line 96"/>
                  <p:cNvSpPr>
                    <a:spLocks noChangeShapeType="1"/>
                  </p:cNvSpPr>
                  <p:nvPr/>
                </p:nvSpPr>
                <p:spPr bwMode="auto">
                  <a:xfrm>
                    <a:off x="16750" y="5021"/>
                    <a:ext cx="0" cy="3196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43" name="Line 97"/>
                  <p:cNvSpPr>
                    <a:spLocks noChangeShapeType="1"/>
                  </p:cNvSpPr>
                  <p:nvPr/>
                </p:nvSpPr>
                <p:spPr bwMode="auto">
                  <a:xfrm>
                    <a:off x="10060" y="8217"/>
                    <a:ext cx="1308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44" name="Line 98"/>
                  <p:cNvSpPr>
                    <a:spLocks noChangeShapeType="1"/>
                  </p:cNvSpPr>
                  <p:nvPr/>
                </p:nvSpPr>
                <p:spPr bwMode="auto">
                  <a:xfrm>
                    <a:off x="11660" y="8217"/>
                    <a:ext cx="2037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45" name="Line 99"/>
                  <p:cNvSpPr>
                    <a:spLocks noChangeShapeType="1"/>
                  </p:cNvSpPr>
                  <p:nvPr/>
                </p:nvSpPr>
                <p:spPr bwMode="auto">
                  <a:xfrm>
                    <a:off x="14713" y="8217"/>
                    <a:ext cx="2037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46" name="Line 100"/>
                  <p:cNvSpPr>
                    <a:spLocks noChangeShapeType="1"/>
                  </p:cNvSpPr>
                  <p:nvPr/>
                </p:nvSpPr>
                <p:spPr bwMode="auto">
                  <a:xfrm>
                    <a:off x="11368" y="7950"/>
                    <a:ext cx="0" cy="531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47" name="Line 101"/>
                  <p:cNvSpPr>
                    <a:spLocks noChangeShapeType="1"/>
                  </p:cNvSpPr>
                  <p:nvPr/>
                </p:nvSpPr>
                <p:spPr bwMode="auto">
                  <a:xfrm>
                    <a:off x="11660" y="7745"/>
                    <a:ext cx="0" cy="93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48" name="Text Box 10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805" y="3930"/>
                    <a:ext cx="696" cy="81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8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A</a:t>
                    </a:r>
                    <a:endParaRPr lang="en-US"/>
                  </a:p>
                </p:txBody>
              </p:sp>
              <p:sp>
                <p:nvSpPr>
                  <p:cNvPr id="5349" name="Text Box 10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569" y="3959"/>
                    <a:ext cx="664" cy="81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8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B</a:t>
                    </a:r>
                    <a:endParaRPr lang="en-US"/>
                  </a:p>
                </p:txBody>
              </p:sp>
              <p:sp>
                <p:nvSpPr>
                  <p:cNvPr id="5350" name="Text Box 10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580" y="8478"/>
                    <a:ext cx="1577" cy="6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19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Battery</a:t>
                    </a:r>
                    <a:endParaRPr lang="en-US"/>
                  </a:p>
                </p:txBody>
              </p:sp>
              <p:sp>
                <p:nvSpPr>
                  <p:cNvPr id="5351" name="Text Box 10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194" y="8469"/>
                    <a:ext cx="1315" cy="6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0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Lamp</a:t>
                    </a:r>
                    <a:endParaRPr lang="en-US"/>
                  </a:p>
                </p:txBody>
              </p:sp>
              <p:sp>
                <p:nvSpPr>
                  <p:cNvPr id="5352" name="Text Box 10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478" y="7500"/>
                    <a:ext cx="957" cy="7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4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AB</a:t>
                    </a:r>
                    <a:endParaRPr lang="en-US"/>
                  </a:p>
                </p:txBody>
              </p:sp>
            </p:grpSp>
            <p:grpSp>
              <p:nvGrpSpPr>
                <p:cNvPr id="5324" name="Group 107"/>
                <p:cNvGrpSpPr>
                  <a:grpSpLocks/>
                </p:cNvGrpSpPr>
                <p:nvPr/>
              </p:nvGrpSpPr>
              <p:grpSpPr bwMode="auto">
                <a:xfrm>
                  <a:off x="3633" y="1341"/>
                  <a:ext cx="13255" cy="2048"/>
                  <a:chOff x="3633" y="1341"/>
                  <a:chExt cx="13255" cy="2048"/>
                </a:xfrm>
              </p:grpSpPr>
              <p:sp>
                <p:nvSpPr>
                  <p:cNvPr id="5325" name="Text Box 10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33" y="1584"/>
                    <a:ext cx="5120" cy="14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54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AND Gate</a:t>
                    </a:r>
                    <a:endParaRPr lang="en-US"/>
                  </a:p>
                </p:txBody>
              </p:sp>
              <p:grpSp>
                <p:nvGrpSpPr>
                  <p:cNvPr id="5326" name="Group 109"/>
                  <p:cNvGrpSpPr>
                    <a:grpSpLocks/>
                  </p:cNvGrpSpPr>
                  <p:nvPr/>
                </p:nvGrpSpPr>
                <p:grpSpPr bwMode="auto">
                  <a:xfrm>
                    <a:off x="9360" y="1341"/>
                    <a:ext cx="7528" cy="2048"/>
                    <a:chOff x="2109" y="869"/>
                    <a:chExt cx="3011" cy="819"/>
                  </a:xfrm>
                </p:grpSpPr>
                <p:grpSp>
                  <p:nvGrpSpPr>
                    <p:cNvPr id="5330" name="Group 11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37" y="935"/>
                      <a:ext cx="2086" cy="681"/>
                      <a:chOff x="2437" y="935"/>
                      <a:chExt cx="2086" cy="681"/>
                    </a:xfrm>
                  </p:grpSpPr>
                  <p:sp>
                    <p:nvSpPr>
                      <p:cNvPr id="5334" name="AutoShape 11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32" y="935"/>
                        <a:ext cx="725" cy="681"/>
                      </a:xfrm>
                      <a:prstGeom prst="flowChartDelay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335" name="Line 11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071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336" name="Line 11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484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337" name="Line 11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43" y="1262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5331" name="Text Box 11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12" y="869"/>
                      <a:ext cx="324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/>
                    </a:p>
                  </p:txBody>
                </p:sp>
                <p:sp>
                  <p:nvSpPr>
                    <p:cNvPr id="5332" name="Text Box 11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09" y="1284"/>
                      <a:ext cx="308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B</a:t>
                      </a:r>
                      <a:endParaRPr lang="en-US"/>
                    </a:p>
                  </p:txBody>
                </p:sp>
                <p:sp>
                  <p:nvSpPr>
                    <p:cNvPr id="5333" name="Text Box 11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604" y="1071"/>
                      <a:ext cx="516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AB</a:t>
                      </a:r>
                      <a:endParaRPr lang="en-US"/>
                    </a:p>
                  </p:txBody>
                </p:sp>
              </p:grpSp>
              <p:sp>
                <p:nvSpPr>
                  <p:cNvPr id="5327" name="Text Box 11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868" y="2901"/>
                    <a:ext cx="200" cy="4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pPr algn="ctr"/>
                    <a:r>
                      <a:rPr lang="en-US" sz="20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/>
                  </a:p>
                </p:txBody>
              </p:sp>
              <p:sp>
                <p:nvSpPr>
                  <p:cNvPr id="5328" name="Text Box 11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868" y="1371"/>
                    <a:ext cx="200" cy="4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pPr algn="ctr"/>
                    <a:r>
                      <a:rPr lang="en-US" sz="20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0</a:t>
                    </a:r>
                    <a:endParaRPr lang="en-US"/>
                  </a:p>
                </p:txBody>
              </p:sp>
              <p:sp>
                <p:nvSpPr>
                  <p:cNvPr id="5329" name="Text Box 1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388" y="1849"/>
                    <a:ext cx="200" cy="4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pPr algn="ctr"/>
                    <a:r>
                      <a:rPr lang="en-US" sz="20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0</a:t>
                    </a:r>
                    <a:endParaRPr lang="en-US"/>
                  </a:p>
                </p:txBody>
              </p:sp>
            </p:grpSp>
          </p:grpSp>
        </p:grpSp>
        <p:sp>
          <p:nvSpPr>
            <p:cNvPr id="5317" name="Text Box 121"/>
            <p:cNvSpPr txBox="1">
              <a:spLocks noChangeArrowheads="1"/>
            </p:cNvSpPr>
            <p:nvPr/>
          </p:nvSpPr>
          <p:spPr bwMode="auto">
            <a:xfrm>
              <a:off x="3536" y="1139"/>
              <a:ext cx="60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r>
                <a:rPr lang="en-US" sz="2000" b="1">
                  <a:latin typeface="Arial" charset="0"/>
                </a:rPr>
                <a:t>0</a:t>
              </a:r>
              <a:r>
                <a:rPr lang="en-US" b="1">
                  <a:latin typeface="Arial" charset="0"/>
                  <a:sym typeface="Wingdings 2" pitchFamily="18" charset="2"/>
                </a:rPr>
                <a:t></a:t>
              </a:r>
              <a:r>
                <a:rPr lang="en-US" sz="2000" b="1">
                  <a:solidFill>
                    <a:srgbClr val="FF0066"/>
                  </a:solidFill>
                  <a:latin typeface="Arial" charset="0"/>
                </a:rPr>
                <a:t>1</a:t>
              </a:r>
              <a:r>
                <a:rPr lang="en-US" sz="2000" b="1">
                  <a:latin typeface="Arial" charset="0"/>
                </a:rPr>
                <a:t>=0</a:t>
              </a:r>
              <a:endParaRPr lang="en-US"/>
            </a:p>
          </p:txBody>
        </p:sp>
      </p:grpSp>
      <p:graphicFrame>
        <p:nvGraphicFramePr>
          <p:cNvPr id="15429" name="Group 69"/>
          <p:cNvGraphicFramePr>
            <a:graphicFrameLocks noGrp="1"/>
          </p:cNvGraphicFramePr>
          <p:nvPr/>
        </p:nvGraphicFramePr>
        <p:xfrm>
          <a:off x="2455864" y="3328988"/>
          <a:ext cx="2447925" cy="3108852"/>
        </p:xfrm>
        <a:graphic>
          <a:graphicData uri="http://schemas.openxmlformats.org/drawingml/2006/table">
            <a:tbl>
              <a:tblPr/>
              <a:tblGrid>
                <a:gridCol w="503237"/>
                <a:gridCol w="576263"/>
                <a:gridCol w="1368425"/>
              </a:tblGrid>
              <a:tr h="518054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Input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6699FF"/>
                        </a:gs>
                        <a:gs pos="10000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Output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6699FF"/>
                        </a:gs>
                        <a:gs pos="10000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00CC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9900CC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00CC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9900CC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AB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00CC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9900CC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</a:tbl>
          </a:graphicData>
        </a:graphic>
      </p:graphicFrame>
      <p:grpSp>
        <p:nvGrpSpPr>
          <p:cNvPr id="9" name="Group 122"/>
          <p:cNvGrpSpPr>
            <a:grpSpLocks/>
          </p:cNvGrpSpPr>
          <p:nvPr/>
        </p:nvGrpSpPr>
        <p:grpSpPr bwMode="auto">
          <a:xfrm>
            <a:off x="1809751" y="1601789"/>
            <a:ext cx="8416925" cy="4929187"/>
            <a:chOff x="209" y="845"/>
            <a:chExt cx="5302" cy="3105"/>
          </a:xfrm>
        </p:grpSpPr>
        <p:grpSp>
          <p:nvGrpSpPr>
            <p:cNvPr id="5279" name="Group 123"/>
            <p:cNvGrpSpPr>
              <a:grpSpLocks/>
            </p:cNvGrpSpPr>
            <p:nvPr/>
          </p:nvGrpSpPr>
          <p:grpSpPr bwMode="auto">
            <a:xfrm>
              <a:off x="209" y="845"/>
              <a:ext cx="5302" cy="3105"/>
              <a:chOff x="209" y="779"/>
              <a:chExt cx="5302" cy="3105"/>
            </a:xfrm>
          </p:grpSpPr>
          <p:sp>
            <p:nvSpPr>
              <p:cNvPr id="5281" name="AutoShape 124"/>
              <p:cNvSpPr>
                <a:spLocks noChangeArrowheads="1"/>
              </p:cNvSpPr>
              <p:nvPr/>
            </p:nvSpPr>
            <p:spPr bwMode="auto">
              <a:xfrm>
                <a:off x="4212" y="3324"/>
                <a:ext cx="441" cy="409"/>
              </a:xfrm>
              <a:prstGeom prst="sun">
                <a:avLst>
                  <a:gd name="adj" fmla="val 25000"/>
                </a:avLst>
              </a:prstGeom>
              <a:solidFill>
                <a:srgbClr val="00FFFF"/>
              </a:solidFill>
              <a:ln w="3175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5282" name="AutoShape 125"/>
              <p:cNvSpPr>
                <a:spLocks noChangeArrowheads="1"/>
              </p:cNvSpPr>
              <p:nvPr/>
            </p:nvSpPr>
            <p:spPr bwMode="auto">
              <a:xfrm>
                <a:off x="220" y="3158"/>
                <a:ext cx="393" cy="314"/>
              </a:xfrm>
              <a:prstGeom prst="rightArrow">
                <a:avLst>
                  <a:gd name="adj1" fmla="val 50000"/>
                  <a:gd name="adj2" fmla="val 3129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sz="1500" b="1">
                    <a:solidFill>
                      <a:srgbClr val="00FFFF"/>
                    </a:solidFill>
                    <a:latin typeface="Times New Roman" pitchFamily="18" charset="0"/>
                  </a:rPr>
                  <a:t>Step 3</a:t>
                </a:r>
                <a:endParaRPr lang="en-US"/>
              </a:p>
            </p:txBody>
          </p:sp>
          <p:sp>
            <p:nvSpPr>
              <p:cNvPr id="5283" name="Line 126"/>
              <p:cNvSpPr>
                <a:spLocks noChangeShapeType="1"/>
              </p:cNvSpPr>
              <p:nvPr/>
            </p:nvSpPr>
            <p:spPr bwMode="auto">
              <a:xfrm flipV="1">
                <a:off x="3420" y="2251"/>
                <a:ext cx="400" cy="2"/>
              </a:xfrm>
              <a:prstGeom prst="line">
                <a:avLst/>
              </a:prstGeom>
              <a:noFill/>
              <a:ln w="57150">
                <a:solidFill>
                  <a:srgbClr val="00FFFF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84" name="Line 127"/>
              <p:cNvSpPr>
                <a:spLocks noChangeShapeType="1"/>
              </p:cNvSpPr>
              <p:nvPr/>
            </p:nvSpPr>
            <p:spPr bwMode="auto">
              <a:xfrm flipV="1">
                <a:off x="4492" y="2106"/>
                <a:ext cx="350" cy="147"/>
              </a:xfrm>
              <a:prstGeom prst="line">
                <a:avLst/>
              </a:prstGeom>
              <a:noFill/>
              <a:ln w="57150">
                <a:solidFill>
                  <a:srgbClr val="00FFFF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285" name="Group 128"/>
              <p:cNvGrpSpPr>
                <a:grpSpLocks/>
              </p:cNvGrpSpPr>
              <p:nvPr/>
            </p:nvGrpSpPr>
            <p:grpSpPr bwMode="auto">
              <a:xfrm>
                <a:off x="209" y="779"/>
                <a:ext cx="5302" cy="3105"/>
                <a:chOff x="3633" y="1341"/>
                <a:chExt cx="13255" cy="7762"/>
              </a:xfrm>
            </p:grpSpPr>
            <p:grpSp>
              <p:nvGrpSpPr>
                <p:cNvPr id="5286" name="Group 151"/>
                <p:cNvGrpSpPr>
                  <a:grpSpLocks/>
                </p:cNvGrpSpPr>
                <p:nvPr/>
              </p:nvGrpSpPr>
              <p:grpSpPr bwMode="auto">
                <a:xfrm>
                  <a:off x="10060" y="3930"/>
                  <a:ext cx="6690" cy="5173"/>
                  <a:chOff x="10060" y="3930"/>
                  <a:chExt cx="6690" cy="5173"/>
                </a:xfrm>
              </p:grpSpPr>
              <p:sp>
                <p:nvSpPr>
                  <p:cNvPr id="5301" name="Line 152"/>
                  <p:cNvSpPr>
                    <a:spLocks noChangeShapeType="1"/>
                  </p:cNvSpPr>
                  <p:nvPr/>
                </p:nvSpPr>
                <p:spPr bwMode="auto">
                  <a:xfrm>
                    <a:off x="10060" y="5021"/>
                    <a:ext cx="0" cy="3196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02" name="Line 153"/>
                  <p:cNvSpPr>
                    <a:spLocks noChangeShapeType="1"/>
                  </p:cNvSpPr>
                  <p:nvPr/>
                </p:nvSpPr>
                <p:spPr bwMode="auto">
                  <a:xfrm>
                    <a:off x="10060" y="5024"/>
                    <a:ext cx="160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03" name="Line 154"/>
                  <p:cNvSpPr>
                    <a:spLocks noChangeShapeType="1"/>
                  </p:cNvSpPr>
                  <p:nvPr/>
                </p:nvSpPr>
                <p:spPr bwMode="auto">
                  <a:xfrm>
                    <a:off x="12533" y="5024"/>
                    <a:ext cx="1892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04" name="Line 155"/>
                  <p:cNvSpPr>
                    <a:spLocks noChangeShapeType="1"/>
                  </p:cNvSpPr>
                  <p:nvPr/>
                </p:nvSpPr>
                <p:spPr bwMode="auto">
                  <a:xfrm>
                    <a:off x="15150" y="5024"/>
                    <a:ext cx="160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05" name="Line 156"/>
                  <p:cNvSpPr>
                    <a:spLocks noChangeShapeType="1"/>
                  </p:cNvSpPr>
                  <p:nvPr/>
                </p:nvSpPr>
                <p:spPr bwMode="auto">
                  <a:xfrm>
                    <a:off x="16750" y="5021"/>
                    <a:ext cx="0" cy="3196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06" name="Line 157"/>
                  <p:cNvSpPr>
                    <a:spLocks noChangeShapeType="1"/>
                  </p:cNvSpPr>
                  <p:nvPr/>
                </p:nvSpPr>
                <p:spPr bwMode="auto">
                  <a:xfrm>
                    <a:off x="10060" y="8217"/>
                    <a:ext cx="1308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07" name="Line 158"/>
                  <p:cNvSpPr>
                    <a:spLocks noChangeShapeType="1"/>
                  </p:cNvSpPr>
                  <p:nvPr/>
                </p:nvSpPr>
                <p:spPr bwMode="auto">
                  <a:xfrm>
                    <a:off x="11660" y="8217"/>
                    <a:ext cx="2037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08" name="Line 159"/>
                  <p:cNvSpPr>
                    <a:spLocks noChangeShapeType="1"/>
                  </p:cNvSpPr>
                  <p:nvPr/>
                </p:nvSpPr>
                <p:spPr bwMode="auto">
                  <a:xfrm>
                    <a:off x="14713" y="8217"/>
                    <a:ext cx="2037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09" name="Line 160"/>
                  <p:cNvSpPr>
                    <a:spLocks noChangeShapeType="1"/>
                  </p:cNvSpPr>
                  <p:nvPr/>
                </p:nvSpPr>
                <p:spPr bwMode="auto">
                  <a:xfrm>
                    <a:off x="11368" y="7950"/>
                    <a:ext cx="0" cy="531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10" name="Line 161"/>
                  <p:cNvSpPr>
                    <a:spLocks noChangeShapeType="1"/>
                  </p:cNvSpPr>
                  <p:nvPr/>
                </p:nvSpPr>
                <p:spPr bwMode="auto">
                  <a:xfrm>
                    <a:off x="11660" y="7745"/>
                    <a:ext cx="0" cy="93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311" name="Text Box 16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805" y="3930"/>
                    <a:ext cx="696" cy="81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8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A</a:t>
                    </a:r>
                    <a:endParaRPr lang="en-US"/>
                  </a:p>
                </p:txBody>
              </p:sp>
              <p:sp>
                <p:nvSpPr>
                  <p:cNvPr id="5312" name="Text Box 16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569" y="3959"/>
                    <a:ext cx="664" cy="81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8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B</a:t>
                    </a:r>
                    <a:endParaRPr lang="en-US"/>
                  </a:p>
                </p:txBody>
              </p:sp>
              <p:sp>
                <p:nvSpPr>
                  <p:cNvPr id="5313" name="Text Box 16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580" y="8478"/>
                    <a:ext cx="1577" cy="6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19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Battery</a:t>
                    </a:r>
                    <a:endParaRPr lang="en-US"/>
                  </a:p>
                </p:txBody>
              </p:sp>
              <p:sp>
                <p:nvSpPr>
                  <p:cNvPr id="5314" name="Text Box 16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194" y="8469"/>
                    <a:ext cx="1315" cy="6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0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Lamp</a:t>
                    </a:r>
                    <a:endParaRPr lang="en-US"/>
                  </a:p>
                </p:txBody>
              </p:sp>
              <p:sp>
                <p:nvSpPr>
                  <p:cNvPr id="5315" name="Text Box 16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478" y="7500"/>
                    <a:ext cx="957" cy="7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4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AB</a:t>
                    </a:r>
                    <a:endParaRPr lang="en-US"/>
                  </a:p>
                </p:txBody>
              </p:sp>
            </p:grpSp>
            <p:grpSp>
              <p:nvGrpSpPr>
                <p:cNvPr id="5287" name="Group 167"/>
                <p:cNvGrpSpPr>
                  <a:grpSpLocks/>
                </p:cNvGrpSpPr>
                <p:nvPr/>
              </p:nvGrpSpPr>
              <p:grpSpPr bwMode="auto">
                <a:xfrm>
                  <a:off x="3633" y="1341"/>
                  <a:ext cx="13255" cy="2048"/>
                  <a:chOff x="3633" y="1341"/>
                  <a:chExt cx="13255" cy="2048"/>
                </a:xfrm>
              </p:grpSpPr>
              <p:sp>
                <p:nvSpPr>
                  <p:cNvPr id="5288" name="Text Box 16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33" y="1584"/>
                    <a:ext cx="5120" cy="14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54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AND Gate</a:t>
                    </a:r>
                    <a:endParaRPr lang="en-US"/>
                  </a:p>
                </p:txBody>
              </p:sp>
              <p:grpSp>
                <p:nvGrpSpPr>
                  <p:cNvPr id="5289" name="Group 169"/>
                  <p:cNvGrpSpPr>
                    <a:grpSpLocks/>
                  </p:cNvGrpSpPr>
                  <p:nvPr/>
                </p:nvGrpSpPr>
                <p:grpSpPr bwMode="auto">
                  <a:xfrm>
                    <a:off x="9360" y="1341"/>
                    <a:ext cx="7528" cy="2048"/>
                    <a:chOff x="2109" y="869"/>
                    <a:chExt cx="3011" cy="819"/>
                  </a:xfrm>
                </p:grpSpPr>
                <p:grpSp>
                  <p:nvGrpSpPr>
                    <p:cNvPr id="5293" name="Group 17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37" y="935"/>
                      <a:ext cx="2086" cy="681"/>
                      <a:chOff x="2437" y="935"/>
                      <a:chExt cx="2086" cy="681"/>
                    </a:xfrm>
                  </p:grpSpPr>
                  <p:sp>
                    <p:nvSpPr>
                      <p:cNvPr id="5297" name="AutoShape 17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32" y="935"/>
                        <a:ext cx="725" cy="681"/>
                      </a:xfrm>
                      <a:prstGeom prst="flowChartDelay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298" name="Line 17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071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299" name="Line 17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484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300" name="Line 17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43" y="1262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5294" name="Text Box 17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12" y="869"/>
                      <a:ext cx="324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/>
                    </a:p>
                  </p:txBody>
                </p:sp>
                <p:sp>
                  <p:nvSpPr>
                    <p:cNvPr id="5295" name="Text Box 17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09" y="1284"/>
                      <a:ext cx="308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B</a:t>
                      </a:r>
                      <a:endParaRPr lang="en-US"/>
                    </a:p>
                  </p:txBody>
                </p:sp>
                <p:sp>
                  <p:nvSpPr>
                    <p:cNvPr id="5296" name="Text Box 17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604" y="1071"/>
                      <a:ext cx="516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AB</a:t>
                      </a:r>
                      <a:endParaRPr lang="en-US"/>
                    </a:p>
                  </p:txBody>
                </p:sp>
              </p:grpSp>
              <p:sp>
                <p:nvSpPr>
                  <p:cNvPr id="5290" name="Text Box 17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868" y="2901"/>
                    <a:ext cx="200" cy="4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pPr algn="ctr"/>
                    <a:r>
                      <a:rPr lang="en-US" sz="2000" b="1">
                        <a:latin typeface="Times New Roman" pitchFamily="18" charset="0"/>
                      </a:rPr>
                      <a:t>0</a:t>
                    </a:r>
                    <a:endParaRPr lang="en-US"/>
                  </a:p>
                </p:txBody>
              </p:sp>
              <p:sp>
                <p:nvSpPr>
                  <p:cNvPr id="5291" name="Text Box 17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868" y="1371"/>
                    <a:ext cx="200" cy="4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pPr algn="ctr"/>
                    <a:r>
                      <a:rPr lang="en-US" sz="20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1</a:t>
                    </a:r>
                    <a:endParaRPr lang="en-US"/>
                  </a:p>
                </p:txBody>
              </p:sp>
              <p:sp>
                <p:nvSpPr>
                  <p:cNvPr id="5292" name="Text Box 18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388" y="1849"/>
                    <a:ext cx="200" cy="4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pPr algn="ctr"/>
                    <a:r>
                      <a:rPr lang="en-US" sz="20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0</a:t>
                    </a:r>
                    <a:endParaRPr lang="en-US"/>
                  </a:p>
                </p:txBody>
              </p:sp>
            </p:grpSp>
          </p:grpSp>
        </p:grpSp>
        <p:sp>
          <p:nvSpPr>
            <p:cNvPr id="5280" name="Text Box 181"/>
            <p:cNvSpPr txBox="1">
              <a:spLocks noChangeArrowheads="1"/>
            </p:cNvSpPr>
            <p:nvPr/>
          </p:nvSpPr>
          <p:spPr bwMode="auto">
            <a:xfrm>
              <a:off x="3536" y="1139"/>
              <a:ext cx="60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r>
                <a:rPr lang="en-US" sz="2000" b="1">
                  <a:solidFill>
                    <a:srgbClr val="FF0066"/>
                  </a:solidFill>
                  <a:latin typeface="Arial" charset="0"/>
                </a:rPr>
                <a:t>1</a:t>
              </a:r>
              <a:r>
                <a:rPr lang="en-US" b="1">
                  <a:latin typeface="Arial" charset="0"/>
                  <a:sym typeface="Wingdings 2" pitchFamily="18" charset="2"/>
                </a:rPr>
                <a:t></a:t>
              </a:r>
              <a:r>
                <a:rPr lang="en-US" sz="2000" b="1">
                  <a:latin typeface="Arial" charset="0"/>
                </a:rPr>
                <a:t>0=0</a:t>
              </a:r>
              <a:endParaRPr lang="en-US"/>
            </a:p>
          </p:txBody>
        </p:sp>
      </p:grpSp>
      <p:graphicFrame>
        <p:nvGraphicFramePr>
          <p:cNvPr id="15489" name="Group 129"/>
          <p:cNvGraphicFramePr>
            <a:graphicFrameLocks noGrp="1"/>
          </p:cNvGraphicFramePr>
          <p:nvPr/>
        </p:nvGraphicFramePr>
        <p:xfrm>
          <a:off x="2455864" y="3328988"/>
          <a:ext cx="2447925" cy="3108852"/>
        </p:xfrm>
        <a:graphic>
          <a:graphicData uri="http://schemas.openxmlformats.org/drawingml/2006/table">
            <a:tbl>
              <a:tblPr/>
              <a:tblGrid>
                <a:gridCol w="503237"/>
                <a:gridCol w="576263"/>
                <a:gridCol w="1368425"/>
              </a:tblGrid>
              <a:tr h="518054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Input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6699FF"/>
                        </a:gs>
                        <a:gs pos="10000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Output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6699FF"/>
                        </a:gs>
                        <a:gs pos="10000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00CC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9900CC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00CC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9900CC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AB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00CC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9900CC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</a:tbl>
          </a:graphicData>
        </a:graphic>
      </p:graphicFrame>
      <p:grpSp>
        <p:nvGrpSpPr>
          <p:cNvPr id="16" name="Group 182"/>
          <p:cNvGrpSpPr>
            <a:grpSpLocks/>
          </p:cNvGrpSpPr>
          <p:nvPr/>
        </p:nvGrpSpPr>
        <p:grpSpPr bwMode="auto">
          <a:xfrm>
            <a:off x="1809751" y="1608139"/>
            <a:ext cx="8416925" cy="4929187"/>
            <a:chOff x="209" y="779"/>
            <a:chExt cx="5302" cy="3105"/>
          </a:xfrm>
        </p:grpSpPr>
        <p:sp>
          <p:nvSpPr>
            <p:cNvPr id="5243" name="AutoShape 183"/>
            <p:cNvSpPr>
              <a:spLocks noChangeArrowheads="1"/>
            </p:cNvSpPr>
            <p:nvPr/>
          </p:nvSpPr>
          <p:spPr bwMode="auto">
            <a:xfrm>
              <a:off x="4212" y="3324"/>
              <a:ext cx="441" cy="409"/>
            </a:xfrm>
            <a:prstGeom prst="sun">
              <a:avLst>
                <a:gd name="adj" fmla="val 25000"/>
              </a:avLst>
            </a:prstGeom>
            <a:solidFill>
              <a:srgbClr val="FF0066"/>
            </a:solidFill>
            <a:ln w="3175">
              <a:solidFill>
                <a:srgbClr val="008000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5244" name="AutoShape 184"/>
            <p:cNvSpPr>
              <a:spLocks noChangeArrowheads="1"/>
            </p:cNvSpPr>
            <p:nvPr/>
          </p:nvSpPr>
          <p:spPr bwMode="auto">
            <a:xfrm>
              <a:off x="220" y="3479"/>
              <a:ext cx="393" cy="314"/>
            </a:xfrm>
            <a:prstGeom prst="rightArrow">
              <a:avLst>
                <a:gd name="adj1" fmla="val 50000"/>
                <a:gd name="adj2" fmla="val 31290"/>
              </a:avLst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500" b="1">
                  <a:solidFill>
                    <a:srgbClr val="00FFFF"/>
                  </a:solidFill>
                  <a:latin typeface="Times New Roman" pitchFamily="18" charset="0"/>
                </a:rPr>
                <a:t>Step 4</a:t>
              </a:r>
              <a:endParaRPr lang="en-US"/>
            </a:p>
          </p:txBody>
        </p:sp>
        <p:sp>
          <p:nvSpPr>
            <p:cNvPr id="5245" name="Line 185"/>
            <p:cNvSpPr>
              <a:spLocks noChangeShapeType="1"/>
            </p:cNvSpPr>
            <p:nvPr/>
          </p:nvSpPr>
          <p:spPr bwMode="auto">
            <a:xfrm flipV="1">
              <a:off x="3420" y="2251"/>
              <a:ext cx="400" cy="2"/>
            </a:xfrm>
            <a:prstGeom prst="line">
              <a:avLst/>
            </a:prstGeom>
            <a:noFill/>
            <a:ln w="57150">
              <a:solidFill>
                <a:srgbClr val="00FFFF"/>
              </a:solidFill>
              <a:round/>
              <a:headEnd type="diamond" w="med" len="med"/>
              <a:tailEnd type="diamond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46" name="Line 186"/>
            <p:cNvSpPr>
              <a:spLocks noChangeShapeType="1"/>
            </p:cNvSpPr>
            <p:nvPr/>
          </p:nvSpPr>
          <p:spPr bwMode="auto">
            <a:xfrm>
              <a:off x="4492" y="2253"/>
              <a:ext cx="375" cy="14"/>
            </a:xfrm>
            <a:prstGeom prst="line">
              <a:avLst/>
            </a:prstGeom>
            <a:noFill/>
            <a:ln w="57150">
              <a:solidFill>
                <a:srgbClr val="00FFFF"/>
              </a:solidFill>
              <a:round/>
              <a:headEnd type="diamond" w="med" len="med"/>
              <a:tailEnd type="diamond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grpSp>
          <p:nvGrpSpPr>
            <p:cNvPr id="5247" name="Group 187"/>
            <p:cNvGrpSpPr>
              <a:grpSpLocks/>
            </p:cNvGrpSpPr>
            <p:nvPr/>
          </p:nvGrpSpPr>
          <p:grpSpPr bwMode="auto">
            <a:xfrm>
              <a:off x="209" y="779"/>
              <a:ext cx="5302" cy="3105"/>
              <a:chOff x="3633" y="1341"/>
              <a:chExt cx="13255" cy="7762"/>
            </a:xfrm>
          </p:grpSpPr>
          <p:grpSp>
            <p:nvGrpSpPr>
              <p:cNvPr id="5249" name="Group 210"/>
              <p:cNvGrpSpPr>
                <a:grpSpLocks/>
              </p:cNvGrpSpPr>
              <p:nvPr/>
            </p:nvGrpSpPr>
            <p:grpSpPr bwMode="auto">
              <a:xfrm>
                <a:off x="10060" y="3930"/>
                <a:ext cx="6690" cy="5173"/>
                <a:chOff x="10060" y="3930"/>
                <a:chExt cx="6690" cy="5173"/>
              </a:xfrm>
            </p:grpSpPr>
            <p:sp>
              <p:nvSpPr>
                <p:cNvPr id="5264" name="Line 211"/>
                <p:cNvSpPr>
                  <a:spLocks noChangeShapeType="1"/>
                </p:cNvSpPr>
                <p:nvPr/>
              </p:nvSpPr>
              <p:spPr bwMode="auto">
                <a:xfrm>
                  <a:off x="10060" y="5021"/>
                  <a:ext cx="0" cy="3196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65" name="Line 212"/>
                <p:cNvSpPr>
                  <a:spLocks noChangeShapeType="1"/>
                </p:cNvSpPr>
                <p:nvPr/>
              </p:nvSpPr>
              <p:spPr bwMode="auto">
                <a:xfrm>
                  <a:off x="10060" y="5024"/>
                  <a:ext cx="1600" cy="0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66" name="Line 213"/>
                <p:cNvSpPr>
                  <a:spLocks noChangeShapeType="1"/>
                </p:cNvSpPr>
                <p:nvPr/>
              </p:nvSpPr>
              <p:spPr bwMode="auto">
                <a:xfrm>
                  <a:off x="12533" y="5024"/>
                  <a:ext cx="1892" cy="0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67" name="Line 214"/>
                <p:cNvSpPr>
                  <a:spLocks noChangeShapeType="1"/>
                </p:cNvSpPr>
                <p:nvPr/>
              </p:nvSpPr>
              <p:spPr bwMode="auto">
                <a:xfrm>
                  <a:off x="15150" y="5024"/>
                  <a:ext cx="1600" cy="0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68" name="Line 215"/>
                <p:cNvSpPr>
                  <a:spLocks noChangeShapeType="1"/>
                </p:cNvSpPr>
                <p:nvPr/>
              </p:nvSpPr>
              <p:spPr bwMode="auto">
                <a:xfrm>
                  <a:off x="16750" y="5021"/>
                  <a:ext cx="0" cy="3196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69" name="Line 216"/>
                <p:cNvSpPr>
                  <a:spLocks noChangeShapeType="1"/>
                </p:cNvSpPr>
                <p:nvPr/>
              </p:nvSpPr>
              <p:spPr bwMode="auto">
                <a:xfrm>
                  <a:off x="10060" y="8217"/>
                  <a:ext cx="1308" cy="0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70" name="Line 217"/>
                <p:cNvSpPr>
                  <a:spLocks noChangeShapeType="1"/>
                </p:cNvSpPr>
                <p:nvPr/>
              </p:nvSpPr>
              <p:spPr bwMode="auto">
                <a:xfrm>
                  <a:off x="11660" y="8217"/>
                  <a:ext cx="2037" cy="0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71" name="Line 218"/>
                <p:cNvSpPr>
                  <a:spLocks noChangeShapeType="1"/>
                </p:cNvSpPr>
                <p:nvPr/>
              </p:nvSpPr>
              <p:spPr bwMode="auto">
                <a:xfrm>
                  <a:off x="14713" y="8217"/>
                  <a:ext cx="2037" cy="0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72" name="Line 219"/>
                <p:cNvSpPr>
                  <a:spLocks noChangeShapeType="1"/>
                </p:cNvSpPr>
                <p:nvPr/>
              </p:nvSpPr>
              <p:spPr bwMode="auto">
                <a:xfrm>
                  <a:off x="11368" y="7950"/>
                  <a:ext cx="0" cy="531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73" name="Line 220"/>
                <p:cNvSpPr>
                  <a:spLocks noChangeShapeType="1"/>
                </p:cNvSpPr>
                <p:nvPr/>
              </p:nvSpPr>
              <p:spPr bwMode="auto">
                <a:xfrm>
                  <a:off x="11660" y="7745"/>
                  <a:ext cx="0" cy="930"/>
                </a:xfrm>
                <a:prstGeom prst="line">
                  <a:avLst/>
                </a:prstGeom>
                <a:noFill/>
                <a:ln w="38100">
                  <a:solidFill>
                    <a:srgbClr val="FF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74" name="Text Box 221"/>
                <p:cNvSpPr txBox="1">
                  <a:spLocks noChangeArrowheads="1"/>
                </p:cNvSpPr>
                <p:nvPr/>
              </p:nvSpPr>
              <p:spPr bwMode="auto">
                <a:xfrm>
                  <a:off x="11805" y="3930"/>
                  <a:ext cx="696" cy="8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ahoma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9pPr>
                </a:lstStyle>
                <a:p>
                  <a:r>
                    <a:rPr lang="en-US" sz="2800" b="1">
                      <a:solidFill>
                        <a:srgbClr val="00FF00"/>
                      </a:solidFill>
                      <a:latin typeface="Times New Roman" pitchFamily="18" charset="0"/>
                    </a:rPr>
                    <a:t>A</a:t>
                  </a:r>
                  <a:endParaRPr lang="en-US"/>
                </a:p>
              </p:txBody>
            </p:sp>
            <p:sp>
              <p:nvSpPr>
                <p:cNvPr id="5275" name="Text Box 222"/>
                <p:cNvSpPr txBox="1">
                  <a:spLocks noChangeArrowheads="1"/>
                </p:cNvSpPr>
                <p:nvPr/>
              </p:nvSpPr>
              <p:spPr bwMode="auto">
                <a:xfrm>
                  <a:off x="14569" y="3959"/>
                  <a:ext cx="664" cy="81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ahoma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9pPr>
                </a:lstStyle>
                <a:p>
                  <a:r>
                    <a:rPr lang="en-US" sz="2800" b="1">
                      <a:solidFill>
                        <a:srgbClr val="00FF00"/>
                      </a:solidFill>
                      <a:latin typeface="Times New Roman" pitchFamily="18" charset="0"/>
                    </a:rPr>
                    <a:t>B</a:t>
                  </a:r>
                  <a:endParaRPr lang="en-US"/>
                </a:p>
              </p:txBody>
            </p:sp>
            <p:sp>
              <p:nvSpPr>
                <p:cNvPr id="5276" name="Text Box 223"/>
                <p:cNvSpPr txBox="1">
                  <a:spLocks noChangeArrowheads="1"/>
                </p:cNvSpPr>
                <p:nvPr/>
              </p:nvSpPr>
              <p:spPr bwMode="auto">
                <a:xfrm>
                  <a:off x="10580" y="8478"/>
                  <a:ext cx="1577" cy="6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ahoma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9pPr>
                </a:lstStyle>
                <a:p>
                  <a:r>
                    <a:rPr lang="en-US" sz="1900" b="1">
                      <a:solidFill>
                        <a:srgbClr val="00FF00"/>
                      </a:solidFill>
                      <a:latin typeface="Times New Roman" pitchFamily="18" charset="0"/>
                    </a:rPr>
                    <a:t>Battery</a:t>
                  </a:r>
                  <a:endParaRPr lang="en-US"/>
                </a:p>
              </p:txBody>
            </p:sp>
            <p:sp>
              <p:nvSpPr>
                <p:cNvPr id="5277" name="Text Box 224"/>
                <p:cNvSpPr txBox="1">
                  <a:spLocks noChangeArrowheads="1"/>
                </p:cNvSpPr>
                <p:nvPr/>
              </p:nvSpPr>
              <p:spPr bwMode="auto">
                <a:xfrm>
                  <a:off x="14194" y="8469"/>
                  <a:ext cx="1315" cy="6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ahoma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9pPr>
                </a:lstStyle>
                <a:p>
                  <a:r>
                    <a:rPr lang="en-US" sz="2000" b="1">
                      <a:solidFill>
                        <a:srgbClr val="00FF00"/>
                      </a:solidFill>
                      <a:latin typeface="Times New Roman" pitchFamily="18" charset="0"/>
                    </a:rPr>
                    <a:t>Lamp</a:t>
                  </a:r>
                  <a:endParaRPr lang="en-US"/>
                </a:p>
              </p:txBody>
            </p:sp>
            <p:sp>
              <p:nvSpPr>
                <p:cNvPr id="5278" name="Text Box 225"/>
                <p:cNvSpPr txBox="1">
                  <a:spLocks noChangeArrowheads="1"/>
                </p:cNvSpPr>
                <p:nvPr/>
              </p:nvSpPr>
              <p:spPr bwMode="auto">
                <a:xfrm>
                  <a:off x="14478" y="7500"/>
                  <a:ext cx="957" cy="7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Tahoma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9pPr>
                </a:lstStyle>
                <a:p>
                  <a:r>
                    <a:rPr lang="en-US" sz="2400" b="1">
                      <a:solidFill>
                        <a:srgbClr val="00FF00"/>
                      </a:solidFill>
                      <a:latin typeface="Times New Roman" pitchFamily="18" charset="0"/>
                    </a:rPr>
                    <a:t>AB</a:t>
                  </a:r>
                  <a:endParaRPr lang="en-US"/>
                </a:p>
              </p:txBody>
            </p:sp>
          </p:grpSp>
          <p:grpSp>
            <p:nvGrpSpPr>
              <p:cNvPr id="5250" name="Group 226"/>
              <p:cNvGrpSpPr>
                <a:grpSpLocks/>
              </p:cNvGrpSpPr>
              <p:nvPr/>
            </p:nvGrpSpPr>
            <p:grpSpPr bwMode="auto">
              <a:xfrm>
                <a:off x="3633" y="1341"/>
                <a:ext cx="13255" cy="2048"/>
                <a:chOff x="3633" y="1341"/>
                <a:chExt cx="13255" cy="2048"/>
              </a:xfrm>
            </p:grpSpPr>
            <p:sp>
              <p:nvSpPr>
                <p:cNvPr id="5251" name="Text Box 227"/>
                <p:cNvSpPr txBox="1">
                  <a:spLocks noChangeArrowheads="1"/>
                </p:cNvSpPr>
                <p:nvPr/>
              </p:nvSpPr>
              <p:spPr bwMode="auto">
                <a:xfrm>
                  <a:off x="3633" y="1584"/>
                  <a:ext cx="5120" cy="14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ahoma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9pPr>
                </a:lstStyle>
                <a:p>
                  <a:r>
                    <a:rPr lang="en-US" sz="5400" b="1">
                      <a:solidFill>
                        <a:srgbClr val="00FF00"/>
                      </a:solidFill>
                      <a:latin typeface="Times New Roman" pitchFamily="18" charset="0"/>
                    </a:rPr>
                    <a:t>AND Gate</a:t>
                  </a:r>
                  <a:endParaRPr lang="en-US"/>
                </a:p>
              </p:txBody>
            </p:sp>
            <p:grpSp>
              <p:nvGrpSpPr>
                <p:cNvPr id="5252" name="Group 228"/>
                <p:cNvGrpSpPr>
                  <a:grpSpLocks/>
                </p:cNvGrpSpPr>
                <p:nvPr/>
              </p:nvGrpSpPr>
              <p:grpSpPr bwMode="auto">
                <a:xfrm>
                  <a:off x="9360" y="1341"/>
                  <a:ext cx="7528" cy="2048"/>
                  <a:chOff x="2109" y="869"/>
                  <a:chExt cx="3011" cy="819"/>
                </a:xfrm>
              </p:grpSpPr>
              <p:grpSp>
                <p:nvGrpSpPr>
                  <p:cNvPr id="5256" name="Group 229"/>
                  <p:cNvGrpSpPr>
                    <a:grpSpLocks/>
                  </p:cNvGrpSpPr>
                  <p:nvPr/>
                </p:nvGrpSpPr>
                <p:grpSpPr bwMode="auto">
                  <a:xfrm>
                    <a:off x="2437" y="935"/>
                    <a:ext cx="2086" cy="681"/>
                    <a:chOff x="2437" y="935"/>
                    <a:chExt cx="2086" cy="681"/>
                  </a:xfrm>
                </p:grpSpPr>
                <p:sp>
                  <p:nvSpPr>
                    <p:cNvPr id="5260" name="AutoShape 23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3132" y="935"/>
                      <a:ext cx="725" cy="681"/>
                    </a:xfrm>
                    <a:prstGeom prst="flowChartDelay">
                      <a:avLst/>
                    </a:prstGeom>
                    <a:noFill/>
                    <a:ln w="57150">
                      <a:solidFill>
                        <a:srgbClr val="99FF33"/>
                      </a:solidFill>
                      <a:miter lim="800000"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anchor="ctr"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261" name="Line 231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37" y="1071"/>
                      <a:ext cx="680" cy="0"/>
                    </a:xfrm>
                    <a:prstGeom prst="line">
                      <a:avLst/>
                    </a:prstGeom>
                    <a:noFill/>
                    <a:ln w="57150">
                      <a:solidFill>
                        <a:srgbClr val="99FF33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262" name="Line 232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2437" y="1484"/>
                      <a:ext cx="680" cy="0"/>
                    </a:xfrm>
                    <a:prstGeom prst="line">
                      <a:avLst/>
                    </a:prstGeom>
                    <a:noFill/>
                    <a:ln w="57150">
                      <a:solidFill>
                        <a:srgbClr val="99FF33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5263" name="Line 233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3843" y="1262"/>
                      <a:ext cx="680" cy="0"/>
                    </a:xfrm>
                    <a:prstGeom prst="line">
                      <a:avLst/>
                    </a:prstGeom>
                    <a:noFill/>
                    <a:ln w="57150">
                      <a:solidFill>
                        <a:srgbClr val="99FF33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5257" name="Text Box 23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12" y="869"/>
                    <a:ext cx="324" cy="40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36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A</a:t>
                    </a:r>
                    <a:endParaRPr lang="en-US"/>
                  </a:p>
                </p:txBody>
              </p:sp>
              <p:sp>
                <p:nvSpPr>
                  <p:cNvPr id="5258" name="Text Box 23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109" y="1284"/>
                    <a:ext cx="308" cy="40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36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B</a:t>
                    </a:r>
                    <a:endParaRPr lang="en-US"/>
                  </a:p>
                </p:txBody>
              </p:sp>
              <p:sp>
                <p:nvSpPr>
                  <p:cNvPr id="5259" name="Text Box 23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604" y="1071"/>
                    <a:ext cx="516" cy="40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3600" b="1">
                        <a:solidFill>
                          <a:srgbClr val="FF0066"/>
                        </a:solidFill>
                        <a:latin typeface="Times New Roman" pitchFamily="18" charset="0"/>
                      </a:rPr>
                      <a:t>AB</a:t>
                    </a:r>
                    <a:endParaRPr lang="en-US"/>
                  </a:p>
                </p:txBody>
              </p:sp>
            </p:grpSp>
            <p:sp>
              <p:nvSpPr>
                <p:cNvPr id="5253" name="Text Box 237"/>
                <p:cNvSpPr txBox="1">
                  <a:spLocks noChangeArrowheads="1"/>
                </p:cNvSpPr>
                <p:nvPr/>
              </p:nvSpPr>
              <p:spPr bwMode="auto">
                <a:xfrm>
                  <a:off x="10868" y="2901"/>
                  <a:ext cx="200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ahoma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9pPr>
                </a:lstStyle>
                <a:p>
                  <a:pPr algn="ctr"/>
                  <a:r>
                    <a:rPr lang="en-US" sz="2000" b="1">
                      <a:latin typeface="Times New Roman" pitchFamily="18" charset="0"/>
                    </a:rPr>
                    <a:t>0</a:t>
                  </a:r>
                  <a:endParaRPr lang="en-US"/>
                </a:p>
              </p:txBody>
            </p:sp>
            <p:sp>
              <p:nvSpPr>
                <p:cNvPr id="5254" name="Text Box 238"/>
                <p:cNvSpPr txBox="1">
                  <a:spLocks noChangeArrowheads="1"/>
                </p:cNvSpPr>
                <p:nvPr/>
              </p:nvSpPr>
              <p:spPr bwMode="auto">
                <a:xfrm>
                  <a:off x="10868" y="1371"/>
                  <a:ext cx="200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ahoma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9pPr>
                </a:lstStyle>
                <a:p>
                  <a:pPr algn="ctr"/>
                  <a:r>
                    <a:rPr lang="en-US" sz="2000" b="1">
                      <a:solidFill>
                        <a:srgbClr val="FFFFFF"/>
                      </a:solidFill>
                      <a:latin typeface="Times New Roman" pitchFamily="18" charset="0"/>
                    </a:rPr>
                    <a:t>0</a:t>
                  </a:r>
                  <a:endParaRPr lang="en-US"/>
                </a:p>
              </p:txBody>
            </p:sp>
            <p:sp>
              <p:nvSpPr>
                <p:cNvPr id="5255" name="Text Box 239"/>
                <p:cNvSpPr txBox="1">
                  <a:spLocks noChangeArrowheads="1"/>
                </p:cNvSpPr>
                <p:nvPr/>
              </p:nvSpPr>
              <p:spPr bwMode="auto">
                <a:xfrm>
                  <a:off x="14388" y="1849"/>
                  <a:ext cx="200" cy="4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Tahoma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Tahoma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Tahoma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Tahoma" charset="0"/>
                    </a:defRPr>
                  </a:lvl9pPr>
                </a:lstStyle>
                <a:p>
                  <a:pPr algn="ctr"/>
                  <a:r>
                    <a:rPr lang="en-US" sz="2000" b="1">
                      <a:solidFill>
                        <a:srgbClr val="FFFFFF"/>
                      </a:solidFill>
                      <a:latin typeface="Times New Roman" pitchFamily="18" charset="0"/>
                    </a:rPr>
                    <a:t>0</a:t>
                  </a:r>
                  <a:endParaRPr lang="en-US"/>
                </a:p>
              </p:txBody>
            </p:sp>
          </p:grpSp>
        </p:grpSp>
        <p:sp>
          <p:nvSpPr>
            <p:cNvPr id="5248" name="Text Box 240"/>
            <p:cNvSpPr txBox="1">
              <a:spLocks noChangeArrowheads="1"/>
            </p:cNvSpPr>
            <p:nvPr/>
          </p:nvSpPr>
          <p:spPr bwMode="auto">
            <a:xfrm>
              <a:off x="3546" y="1071"/>
              <a:ext cx="604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r>
                <a:rPr lang="en-US" sz="2000" b="1">
                  <a:solidFill>
                    <a:srgbClr val="FF0066"/>
                  </a:solidFill>
                  <a:latin typeface="Arial" charset="0"/>
                </a:rPr>
                <a:t>1</a:t>
              </a:r>
              <a:r>
                <a:rPr lang="en-US" b="1">
                  <a:latin typeface="Arial" charset="0"/>
                  <a:sym typeface="Wingdings 2" pitchFamily="18" charset="2"/>
                </a:rPr>
                <a:t></a:t>
              </a:r>
              <a:r>
                <a:rPr lang="en-US" sz="2000" b="1">
                  <a:solidFill>
                    <a:srgbClr val="FF0066"/>
                  </a:solidFill>
                  <a:latin typeface="Arial" charset="0"/>
                </a:rPr>
                <a:t>1</a:t>
              </a:r>
              <a:r>
                <a:rPr lang="en-US" sz="2000" b="1">
                  <a:latin typeface="Arial" charset="0"/>
                </a:rPr>
                <a:t>=</a:t>
              </a:r>
              <a:r>
                <a:rPr lang="en-US" sz="2000" b="1">
                  <a:solidFill>
                    <a:srgbClr val="FF0066"/>
                  </a:solidFill>
                  <a:latin typeface="Arial" charset="0"/>
                </a:rPr>
                <a:t>1</a:t>
              </a:r>
              <a:endParaRPr lang="en-US"/>
            </a:p>
          </p:txBody>
        </p:sp>
      </p:grpSp>
      <p:graphicFrame>
        <p:nvGraphicFramePr>
          <p:cNvPr id="15548" name="Group 188"/>
          <p:cNvGraphicFramePr>
            <a:graphicFrameLocks noGrp="1"/>
          </p:cNvGraphicFramePr>
          <p:nvPr/>
        </p:nvGraphicFramePr>
        <p:xfrm>
          <a:off x="2455864" y="3335338"/>
          <a:ext cx="2447925" cy="3108852"/>
        </p:xfrm>
        <a:graphic>
          <a:graphicData uri="http://schemas.openxmlformats.org/drawingml/2006/table">
            <a:tbl>
              <a:tblPr/>
              <a:tblGrid>
                <a:gridCol w="503238"/>
                <a:gridCol w="576262"/>
                <a:gridCol w="1368425"/>
              </a:tblGrid>
              <a:tr h="518054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Input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6699FF"/>
                        </a:gs>
                        <a:gs pos="10000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Output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6699FF"/>
                        </a:gs>
                        <a:gs pos="10000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00CC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9900CC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00CC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9900CC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AB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00CC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9900CC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</a:tbl>
          </a:graphicData>
        </a:graphic>
      </p:graphicFrame>
      <p:grpSp>
        <p:nvGrpSpPr>
          <p:cNvPr id="22" name="Group 2"/>
          <p:cNvGrpSpPr>
            <a:grpSpLocks/>
          </p:cNvGrpSpPr>
          <p:nvPr/>
        </p:nvGrpSpPr>
        <p:grpSpPr bwMode="auto">
          <a:xfrm>
            <a:off x="1816101" y="1601789"/>
            <a:ext cx="8416925" cy="4929187"/>
            <a:chOff x="208" y="845"/>
            <a:chExt cx="5302" cy="3105"/>
          </a:xfrm>
        </p:grpSpPr>
        <p:grpSp>
          <p:nvGrpSpPr>
            <p:cNvPr id="5206" name="Group 3"/>
            <p:cNvGrpSpPr>
              <a:grpSpLocks/>
            </p:cNvGrpSpPr>
            <p:nvPr/>
          </p:nvGrpSpPr>
          <p:grpSpPr bwMode="auto">
            <a:xfrm>
              <a:off x="208" y="845"/>
              <a:ext cx="5302" cy="3105"/>
              <a:chOff x="158" y="779"/>
              <a:chExt cx="5302" cy="3105"/>
            </a:xfrm>
          </p:grpSpPr>
          <p:sp>
            <p:nvSpPr>
              <p:cNvPr id="5208" name="AutoShape 4"/>
              <p:cNvSpPr>
                <a:spLocks noChangeArrowheads="1"/>
              </p:cNvSpPr>
              <p:nvPr/>
            </p:nvSpPr>
            <p:spPr bwMode="auto">
              <a:xfrm>
                <a:off x="4161" y="3324"/>
                <a:ext cx="441" cy="409"/>
              </a:xfrm>
              <a:prstGeom prst="sun">
                <a:avLst>
                  <a:gd name="adj" fmla="val 25000"/>
                </a:avLst>
              </a:prstGeom>
              <a:solidFill>
                <a:srgbClr val="00FFFF"/>
              </a:solidFill>
              <a:ln w="3175">
                <a:solidFill>
                  <a:srgbClr val="008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5209" name="AutoShape 5"/>
              <p:cNvSpPr>
                <a:spLocks noChangeArrowheads="1"/>
              </p:cNvSpPr>
              <p:nvPr/>
            </p:nvSpPr>
            <p:spPr bwMode="auto">
              <a:xfrm>
                <a:off x="169" y="2524"/>
                <a:ext cx="393" cy="314"/>
              </a:xfrm>
              <a:prstGeom prst="rightArrow">
                <a:avLst>
                  <a:gd name="adj1" fmla="val 50000"/>
                  <a:gd name="adj2" fmla="val 3129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sz="1500" b="1">
                    <a:solidFill>
                      <a:srgbClr val="00FFFF"/>
                    </a:solidFill>
                    <a:latin typeface="Times New Roman" pitchFamily="18" charset="0"/>
                  </a:rPr>
                  <a:t>Step 1</a:t>
                </a:r>
                <a:endParaRPr lang="en-US"/>
              </a:p>
            </p:txBody>
          </p:sp>
          <p:sp>
            <p:nvSpPr>
              <p:cNvPr id="5210" name="Line 6"/>
              <p:cNvSpPr>
                <a:spLocks noChangeShapeType="1"/>
              </p:cNvSpPr>
              <p:nvPr/>
            </p:nvSpPr>
            <p:spPr bwMode="auto">
              <a:xfrm flipV="1">
                <a:off x="3369" y="2146"/>
                <a:ext cx="349" cy="107"/>
              </a:xfrm>
              <a:prstGeom prst="line">
                <a:avLst/>
              </a:prstGeom>
              <a:noFill/>
              <a:ln w="57150">
                <a:solidFill>
                  <a:srgbClr val="00FFFF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11" name="Line 7"/>
              <p:cNvSpPr>
                <a:spLocks noChangeShapeType="1"/>
              </p:cNvSpPr>
              <p:nvPr/>
            </p:nvSpPr>
            <p:spPr bwMode="auto">
              <a:xfrm flipV="1">
                <a:off x="4441" y="2146"/>
                <a:ext cx="350" cy="107"/>
              </a:xfrm>
              <a:prstGeom prst="line">
                <a:avLst/>
              </a:prstGeom>
              <a:noFill/>
              <a:ln w="57150">
                <a:solidFill>
                  <a:srgbClr val="00FFFF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5212" name="Group 8"/>
              <p:cNvGrpSpPr>
                <a:grpSpLocks/>
              </p:cNvGrpSpPr>
              <p:nvPr/>
            </p:nvGrpSpPr>
            <p:grpSpPr bwMode="auto">
              <a:xfrm>
                <a:off x="158" y="779"/>
                <a:ext cx="5302" cy="3105"/>
                <a:chOff x="3633" y="1341"/>
                <a:chExt cx="13255" cy="7762"/>
              </a:xfrm>
            </p:grpSpPr>
            <p:grpSp>
              <p:nvGrpSpPr>
                <p:cNvPr id="5213" name="Group 31"/>
                <p:cNvGrpSpPr>
                  <a:grpSpLocks/>
                </p:cNvGrpSpPr>
                <p:nvPr/>
              </p:nvGrpSpPr>
              <p:grpSpPr bwMode="auto">
                <a:xfrm>
                  <a:off x="10060" y="3930"/>
                  <a:ext cx="6690" cy="5173"/>
                  <a:chOff x="10060" y="3930"/>
                  <a:chExt cx="6690" cy="5173"/>
                </a:xfrm>
              </p:grpSpPr>
              <p:sp>
                <p:nvSpPr>
                  <p:cNvPr id="5228" name="Line 32"/>
                  <p:cNvSpPr>
                    <a:spLocks noChangeShapeType="1"/>
                  </p:cNvSpPr>
                  <p:nvPr/>
                </p:nvSpPr>
                <p:spPr bwMode="auto">
                  <a:xfrm>
                    <a:off x="10060" y="5021"/>
                    <a:ext cx="0" cy="3196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29" name="Line 33"/>
                  <p:cNvSpPr>
                    <a:spLocks noChangeShapeType="1"/>
                  </p:cNvSpPr>
                  <p:nvPr/>
                </p:nvSpPr>
                <p:spPr bwMode="auto">
                  <a:xfrm>
                    <a:off x="10060" y="5024"/>
                    <a:ext cx="160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30" name="Line 34"/>
                  <p:cNvSpPr>
                    <a:spLocks noChangeShapeType="1"/>
                  </p:cNvSpPr>
                  <p:nvPr/>
                </p:nvSpPr>
                <p:spPr bwMode="auto">
                  <a:xfrm>
                    <a:off x="12533" y="5024"/>
                    <a:ext cx="1892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31" name="Line 35"/>
                  <p:cNvSpPr>
                    <a:spLocks noChangeShapeType="1"/>
                  </p:cNvSpPr>
                  <p:nvPr/>
                </p:nvSpPr>
                <p:spPr bwMode="auto">
                  <a:xfrm>
                    <a:off x="15150" y="5024"/>
                    <a:ext cx="1600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32" name="Line 36"/>
                  <p:cNvSpPr>
                    <a:spLocks noChangeShapeType="1"/>
                  </p:cNvSpPr>
                  <p:nvPr/>
                </p:nvSpPr>
                <p:spPr bwMode="auto">
                  <a:xfrm>
                    <a:off x="16750" y="5021"/>
                    <a:ext cx="0" cy="3196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33" name="Line 37"/>
                  <p:cNvSpPr>
                    <a:spLocks noChangeShapeType="1"/>
                  </p:cNvSpPr>
                  <p:nvPr/>
                </p:nvSpPr>
                <p:spPr bwMode="auto">
                  <a:xfrm>
                    <a:off x="10060" y="8217"/>
                    <a:ext cx="1308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34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11660" y="8217"/>
                    <a:ext cx="2037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35" name="Line 39"/>
                  <p:cNvSpPr>
                    <a:spLocks noChangeShapeType="1"/>
                  </p:cNvSpPr>
                  <p:nvPr/>
                </p:nvSpPr>
                <p:spPr bwMode="auto">
                  <a:xfrm>
                    <a:off x="14713" y="8217"/>
                    <a:ext cx="2037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36" name="Line 40"/>
                  <p:cNvSpPr>
                    <a:spLocks noChangeShapeType="1"/>
                  </p:cNvSpPr>
                  <p:nvPr/>
                </p:nvSpPr>
                <p:spPr bwMode="auto">
                  <a:xfrm>
                    <a:off x="11368" y="7950"/>
                    <a:ext cx="0" cy="531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37" name="Line 41"/>
                  <p:cNvSpPr>
                    <a:spLocks noChangeShapeType="1"/>
                  </p:cNvSpPr>
                  <p:nvPr/>
                </p:nvSpPr>
                <p:spPr bwMode="auto">
                  <a:xfrm>
                    <a:off x="11660" y="7745"/>
                    <a:ext cx="0" cy="93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5238" name="Text Box 4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805" y="3930"/>
                    <a:ext cx="696" cy="81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8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A</a:t>
                    </a:r>
                    <a:endParaRPr lang="en-US"/>
                  </a:p>
                </p:txBody>
              </p:sp>
              <p:sp>
                <p:nvSpPr>
                  <p:cNvPr id="5239" name="Text Box 4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569" y="3959"/>
                    <a:ext cx="664" cy="819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8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B</a:t>
                    </a:r>
                    <a:endParaRPr lang="en-US"/>
                  </a:p>
                </p:txBody>
              </p:sp>
              <p:sp>
                <p:nvSpPr>
                  <p:cNvPr id="5240" name="Text Box 4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580" y="8478"/>
                    <a:ext cx="1577" cy="6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19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Battery</a:t>
                    </a:r>
                    <a:endParaRPr lang="en-US"/>
                  </a:p>
                </p:txBody>
              </p:sp>
              <p:sp>
                <p:nvSpPr>
                  <p:cNvPr id="5241" name="Text Box 4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194" y="8469"/>
                    <a:ext cx="1315" cy="6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0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Lamp</a:t>
                    </a:r>
                    <a:endParaRPr lang="en-US"/>
                  </a:p>
                </p:txBody>
              </p:sp>
              <p:sp>
                <p:nvSpPr>
                  <p:cNvPr id="5242" name="Text Box 4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478" y="7500"/>
                    <a:ext cx="957" cy="7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4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AB</a:t>
                    </a:r>
                    <a:endParaRPr lang="en-US"/>
                  </a:p>
                </p:txBody>
              </p:sp>
            </p:grpSp>
            <p:grpSp>
              <p:nvGrpSpPr>
                <p:cNvPr id="5214" name="Group 47"/>
                <p:cNvGrpSpPr>
                  <a:grpSpLocks/>
                </p:cNvGrpSpPr>
                <p:nvPr/>
              </p:nvGrpSpPr>
              <p:grpSpPr bwMode="auto">
                <a:xfrm>
                  <a:off x="3633" y="1341"/>
                  <a:ext cx="13255" cy="2048"/>
                  <a:chOff x="3633" y="1341"/>
                  <a:chExt cx="13255" cy="2048"/>
                </a:xfrm>
              </p:grpSpPr>
              <p:sp>
                <p:nvSpPr>
                  <p:cNvPr id="5215" name="Text Box 4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33" y="1584"/>
                    <a:ext cx="5120" cy="144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54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AND Gate</a:t>
                    </a:r>
                    <a:endParaRPr lang="en-US"/>
                  </a:p>
                </p:txBody>
              </p:sp>
              <p:grpSp>
                <p:nvGrpSpPr>
                  <p:cNvPr id="5216" name="Group 49"/>
                  <p:cNvGrpSpPr>
                    <a:grpSpLocks/>
                  </p:cNvGrpSpPr>
                  <p:nvPr/>
                </p:nvGrpSpPr>
                <p:grpSpPr bwMode="auto">
                  <a:xfrm>
                    <a:off x="9360" y="1341"/>
                    <a:ext cx="7528" cy="2048"/>
                    <a:chOff x="2109" y="869"/>
                    <a:chExt cx="3011" cy="819"/>
                  </a:xfrm>
                </p:grpSpPr>
                <p:grpSp>
                  <p:nvGrpSpPr>
                    <p:cNvPr id="5220" name="Group 5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437" y="935"/>
                      <a:ext cx="2086" cy="681"/>
                      <a:chOff x="2437" y="935"/>
                      <a:chExt cx="2086" cy="681"/>
                    </a:xfrm>
                  </p:grpSpPr>
                  <p:sp>
                    <p:nvSpPr>
                      <p:cNvPr id="5224" name="AutoShape 51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132" y="935"/>
                        <a:ext cx="725" cy="681"/>
                      </a:xfrm>
                      <a:prstGeom prst="flowChartDelay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225" name="Line 52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071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226" name="Line 53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2437" y="1484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5227" name="Line 54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3843" y="1262"/>
                        <a:ext cx="68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5221" name="Text Box 5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12" y="869"/>
                      <a:ext cx="324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 dirty="0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 dirty="0"/>
                    </a:p>
                  </p:txBody>
                </p:sp>
                <p:sp>
                  <p:nvSpPr>
                    <p:cNvPr id="5222" name="Text Box 56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109" y="1284"/>
                      <a:ext cx="308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B</a:t>
                      </a:r>
                      <a:endParaRPr lang="en-US"/>
                    </a:p>
                  </p:txBody>
                </p:sp>
                <p:sp>
                  <p:nvSpPr>
                    <p:cNvPr id="5223" name="Text Box 5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604" y="1071"/>
                      <a:ext cx="516" cy="40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3600" b="1">
                          <a:solidFill>
                            <a:srgbClr val="FF0066"/>
                          </a:solidFill>
                          <a:latin typeface="Times New Roman" pitchFamily="18" charset="0"/>
                        </a:rPr>
                        <a:t>AB</a:t>
                      </a:r>
                      <a:endParaRPr lang="en-US"/>
                    </a:p>
                  </p:txBody>
                </p:sp>
              </p:grpSp>
              <p:sp>
                <p:nvSpPr>
                  <p:cNvPr id="5217" name="Text Box 5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868" y="2901"/>
                    <a:ext cx="200" cy="4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pPr algn="ctr"/>
                    <a:r>
                      <a:rPr lang="en-US" sz="20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0</a:t>
                    </a:r>
                    <a:endParaRPr lang="en-US"/>
                  </a:p>
                </p:txBody>
              </p:sp>
              <p:sp>
                <p:nvSpPr>
                  <p:cNvPr id="5218" name="Text Box 5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868" y="1371"/>
                    <a:ext cx="200" cy="4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pPr algn="ctr"/>
                    <a:r>
                      <a:rPr lang="en-US" sz="20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0</a:t>
                    </a:r>
                    <a:endParaRPr lang="en-US"/>
                  </a:p>
                </p:txBody>
              </p:sp>
              <p:sp>
                <p:nvSpPr>
                  <p:cNvPr id="5219" name="Text Box 6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388" y="1849"/>
                    <a:ext cx="200" cy="48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pPr algn="ctr"/>
                    <a:r>
                      <a:rPr lang="en-US" sz="2000" b="1">
                        <a:solidFill>
                          <a:srgbClr val="FFFFFF"/>
                        </a:solidFill>
                        <a:latin typeface="Times New Roman" pitchFamily="18" charset="0"/>
                      </a:rPr>
                      <a:t>0</a:t>
                    </a:r>
                    <a:endParaRPr lang="en-US"/>
                  </a:p>
                </p:txBody>
              </p:sp>
            </p:grpSp>
          </p:grpSp>
        </p:grpSp>
        <p:sp>
          <p:nvSpPr>
            <p:cNvPr id="5207" name="Text Box 61"/>
            <p:cNvSpPr txBox="1">
              <a:spLocks noChangeArrowheads="1"/>
            </p:cNvSpPr>
            <p:nvPr/>
          </p:nvSpPr>
          <p:spPr bwMode="auto">
            <a:xfrm>
              <a:off x="3576" y="1139"/>
              <a:ext cx="619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r>
                <a:rPr lang="en-US" sz="2000" b="1">
                  <a:latin typeface="Arial" charset="0"/>
                </a:rPr>
                <a:t>0</a:t>
              </a:r>
              <a:r>
                <a:rPr lang="en-US" sz="2000" b="1">
                  <a:latin typeface="Arial" charset="0"/>
                  <a:sym typeface="Wingdings 2" pitchFamily="18" charset="2"/>
                </a:rPr>
                <a:t></a:t>
              </a:r>
              <a:r>
                <a:rPr lang="en-US" sz="2000" b="1">
                  <a:latin typeface="Arial" charset="0"/>
                </a:rPr>
                <a:t>0=0</a:t>
              </a:r>
              <a:endParaRPr lang="en-US"/>
            </a:p>
          </p:txBody>
        </p:sp>
      </p:grpSp>
      <p:graphicFrame>
        <p:nvGraphicFramePr>
          <p:cNvPr id="15369" name="Group 9"/>
          <p:cNvGraphicFramePr>
            <a:graphicFrameLocks noGrp="1"/>
          </p:cNvGraphicFramePr>
          <p:nvPr/>
        </p:nvGraphicFramePr>
        <p:xfrm>
          <a:off x="2462214" y="3328988"/>
          <a:ext cx="2447925" cy="3108852"/>
        </p:xfrm>
        <a:graphic>
          <a:graphicData uri="http://schemas.openxmlformats.org/drawingml/2006/table">
            <a:tbl>
              <a:tblPr/>
              <a:tblGrid>
                <a:gridCol w="503237"/>
                <a:gridCol w="576263"/>
                <a:gridCol w="1368425"/>
              </a:tblGrid>
              <a:tr h="518054">
                <a:tc gridSpan="2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Input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6699FF"/>
                        </a:gs>
                        <a:gs pos="10000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Output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6699FF"/>
                        </a:gs>
                        <a:gs pos="100000">
                          <a:srgbClr val="6699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00CC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9900CC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B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00CC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9900CC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AB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9900CC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9900CC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  <a:tr h="518054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FF00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T="45711" marB="45711"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66FF"/>
                        </a:gs>
                      </a:gsLst>
                      <a:lin ang="18900000" scaled="1"/>
                    </a:gradFill>
                  </a:tcPr>
                </a:tc>
              </a:tr>
            </a:tbl>
          </a:graphicData>
        </a:graphic>
      </p:graphicFrame>
      <p:grpSp>
        <p:nvGrpSpPr>
          <p:cNvPr id="29" name="Group 244"/>
          <p:cNvGrpSpPr>
            <a:grpSpLocks/>
          </p:cNvGrpSpPr>
          <p:nvPr/>
        </p:nvGrpSpPr>
        <p:grpSpPr bwMode="auto">
          <a:xfrm>
            <a:off x="3152776" y="2882900"/>
            <a:ext cx="5967413" cy="3975100"/>
            <a:chOff x="768" y="1611"/>
            <a:chExt cx="3759" cy="2504"/>
          </a:xfrm>
        </p:grpSpPr>
        <p:sp>
          <p:nvSpPr>
            <p:cNvPr id="5203" name="Text Box 245"/>
            <p:cNvSpPr txBox="1">
              <a:spLocks noChangeArrowheads="1"/>
            </p:cNvSpPr>
            <p:nvPr/>
          </p:nvSpPr>
          <p:spPr bwMode="auto">
            <a:xfrm>
              <a:off x="2699" y="1611"/>
              <a:ext cx="65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r>
                <a:rPr lang="en-US" b="1"/>
                <a:t>Symbol</a:t>
              </a:r>
              <a:endParaRPr lang="en-US"/>
            </a:p>
          </p:txBody>
        </p:sp>
        <p:sp>
          <p:nvSpPr>
            <p:cNvPr id="5204" name="Text Box 246"/>
            <p:cNvSpPr txBox="1">
              <a:spLocks noChangeArrowheads="1"/>
            </p:cNvSpPr>
            <p:nvPr/>
          </p:nvSpPr>
          <p:spPr bwMode="auto">
            <a:xfrm>
              <a:off x="768" y="3879"/>
              <a:ext cx="94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algn="ctr"/>
              <a:r>
                <a:rPr lang="en-US" b="1"/>
                <a:t>Truth Table</a:t>
              </a:r>
              <a:endParaRPr lang="en-US"/>
            </a:p>
          </p:txBody>
        </p:sp>
        <p:sp>
          <p:nvSpPr>
            <p:cNvPr id="5205" name="Text Box 247"/>
            <p:cNvSpPr txBox="1">
              <a:spLocks noChangeArrowheads="1"/>
            </p:cNvSpPr>
            <p:nvPr/>
          </p:nvSpPr>
          <p:spPr bwMode="auto">
            <a:xfrm>
              <a:off x="3362" y="3884"/>
              <a:ext cx="116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algn="ctr"/>
              <a:r>
                <a:rPr lang="en-US" b="1"/>
                <a:t>Electric Circuit</a:t>
              </a:r>
              <a:endParaRPr lang="en-US"/>
            </a:p>
          </p:txBody>
        </p:sp>
      </p:grpSp>
      <p:sp>
        <p:nvSpPr>
          <p:cNvPr id="258" name="Text Box 254"/>
          <p:cNvSpPr txBox="1">
            <a:spLocks noChangeArrowheads="1"/>
          </p:cNvSpPr>
          <p:nvPr/>
        </p:nvSpPr>
        <p:spPr bwMode="auto">
          <a:xfrm>
            <a:off x="1509675" y="471480"/>
            <a:ext cx="9150262" cy="83099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/>
            <a:r>
              <a:rPr lang="en-US" sz="4800" b="1" dirty="0">
                <a:solidFill>
                  <a:schemeClr val="hlin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AND gate and electric circuit</a:t>
            </a:r>
          </a:p>
        </p:txBody>
      </p:sp>
      <p:pic>
        <p:nvPicPr>
          <p:cNvPr id="162" name="Picture 8" descr="23"/>
          <p:cNvPicPr>
            <a:picLocks noGrp="1" noChangeAspect="1" noChangeArrowheads="1" noCrop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2101">
            <a:off x="313907" y="1774211"/>
            <a:ext cx="1473958" cy="42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" name="Picture 8" descr="23"/>
          <p:cNvPicPr>
            <a:picLocks noGrp="1" noChangeAspect="1" noChangeArrowheads="1" noCrop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2101">
            <a:off x="10415549" y="1953907"/>
            <a:ext cx="1473958" cy="42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4AADC-7893-4CD8-A9EF-3CDDBC418461}" type="datetime5">
              <a:rPr lang="en-US" smtClean="0"/>
              <a:t>26-Sep-19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886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952626" y="1603375"/>
            <a:ext cx="8162925" cy="4692650"/>
            <a:chOff x="323" y="890"/>
            <a:chExt cx="5142" cy="2956"/>
          </a:xfrm>
        </p:grpSpPr>
        <p:grpSp>
          <p:nvGrpSpPr>
            <p:cNvPr id="6205" name="Group 3"/>
            <p:cNvGrpSpPr>
              <a:grpSpLocks/>
            </p:cNvGrpSpPr>
            <p:nvPr/>
          </p:nvGrpSpPr>
          <p:grpSpPr bwMode="auto">
            <a:xfrm>
              <a:off x="323" y="890"/>
              <a:ext cx="5142" cy="2956"/>
              <a:chOff x="323" y="890"/>
              <a:chExt cx="5142" cy="2956"/>
            </a:xfrm>
          </p:grpSpPr>
          <p:sp>
            <p:nvSpPr>
              <p:cNvPr id="6207" name="AutoShape 4"/>
              <p:cNvSpPr>
                <a:spLocks noChangeArrowheads="1"/>
              </p:cNvSpPr>
              <p:nvPr/>
            </p:nvSpPr>
            <p:spPr bwMode="auto">
              <a:xfrm>
                <a:off x="4240" y="3289"/>
                <a:ext cx="409" cy="415"/>
              </a:xfrm>
              <a:prstGeom prst="sun">
                <a:avLst>
                  <a:gd name="adj" fmla="val 25000"/>
                </a:avLst>
              </a:prstGeom>
              <a:solidFill>
                <a:srgbClr val="FF0000"/>
              </a:solidFill>
              <a:ln w="28575">
                <a:solidFill>
                  <a:srgbClr val="FF0066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grpSp>
            <p:nvGrpSpPr>
              <p:cNvPr id="6208" name="Group 5"/>
              <p:cNvGrpSpPr>
                <a:grpSpLocks/>
              </p:cNvGrpSpPr>
              <p:nvPr/>
            </p:nvGrpSpPr>
            <p:grpSpPr bwMode="auto">
              <a:xfrm>
                <a:off x="530" y="890"/>
                <a:ext cx="4935" cy="2956"/>
                <a:chOff x="1325" y="2225"/>
                <a:chExt cx="12338" cy="7390"/>
              </a:xfrm>
            </p:grpSpPr>
            <p:grpSp>
              <p:nvGrpSpPr>
                <p:cNvPr id="6211" name="Group 6"/>
                <p:cNvGrpSpPr>
                  <a:grpSpLocks/>
                </p:cNvGrpSpPr>
                <p:nvPr/>
              </p:nvGrpSpPr>
              <p:grpSpPr bwMode="auto">
                <a:xfrm>
                  <a:off x="1325" y="2225"/>
                  <a:ext cx="11433" cy="1815"/>
                  <a:chOff x="242" y="890"/>
                  <a:chExt cx="4573" cy="726"/>
                </a:xfrm>
              </p:grpSpPr>
              <p:sp>
                <p:nvSpPr>
                  <p:cNvPr id="6227" name="Text Box 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2" y="949"/>
                    <a:ext cx="2048" cy="57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54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NOT Gate</a:t>
                    </a:r>
                    <a:endParaRPr lang="en-US"/>
                  </a:p>
                </p:txBody>
              </p:sp>
              <p:grpSp>
                <p:nvGrpSpPr>
                  <p:cNvPr id="6228" name="Group 8"/>
                  <p:cNvGrpSpPr>
                    <a:grpSpLocks/>
                  </p:cNvGrpSpPr>
                  <p:nvPr/>
                </p:nvGrpSpPr>
                <p:grpSpPr bwMode="auto">
                  <a:xfrm>
                    <a:off x="2381" y="890"/>
                    <a:ext cx="2434" cy="726"/>
                    <a:chOff x="2381" y="890"/>
                    <a:chExt cx="2434" cy="726"/>
                  </a:xfrm>
                </p:grpSpPr>
                <p:grpSp>
                  <p:nvGrpSpPr>
                    <p:cNvPr id="6229" name="Group 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789" y="890"/>
                      <a:ext cx="1633" cy="726"/>
                      <a:chOff x="2789" y="890"/>
                      <a:chExt cx="1633" cy="726"/>
                    </a:xfrm>
                  </p:grpSpPr>
                  <p:sp>
                    <p:nvSpPr>
                      <p:cNvPr id="6232" name="AutoShape 10"/>
                      <p:cNvSpPr>
                        <a:spLocks noChangeArrowheads="1"/>
                      </p:cNvSpPr>
                      <p:nvPr/>
                    </p:nvSpPr>
                    <p:spPr bwMode="auto">
                      <a:xfrm rot="5400000">
                        <a:off x="3379" y="890"/>
                        <a:ext cx="726" cy="72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noFill/>
                      <a:ln w="57150">
                        <a:solidFill>
                          <a:srgbClr val="99FF33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233" name="Line 1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2789" y="1253"/>
                        <a:ext cx="59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234" name="Line 12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04" y="1253"/>
                        <a:ext cx="318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235" name="Oval 13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994" y="1162"/>
                        <a:ext cx="181" cy="181"/>
                      </a:xfrm>
                      <a:prstGeom prst="ellips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6230" name="Text Box 1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468" y="1010"/>
                      <a:ext cx="347" cy="44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4000" b="1">
                          <a:solidFill>
                            <a:srgbClr val="FFFFFF"/>
                          </a:solidFill>
                          <a:latin typeface="Times New Roman" pitchFamily="18" charset="0"/>
                        </a:rPr>
                        <a:t>Ā</a:t>
                      </a:r>
                      <a:endParaRPr lang="en-US"/>
                    </a:p>
                  </p:txBody>
                </p:sp>
                <p:sp>
                  <p:nvSpPr>
                    <p:cNvPr id="6231" name="Text Box 1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381" y="1026"/>
                      <a:ext cx="347" cy="44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4000" b="1">
                          <a:solidFill>
                            <a:srgbClr val="FFFFFF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/>
                    </a:p>
                  </p:txBody>
                </p:sp>
              </p:grpSp>
            </p:grpSp>
            <p:grpSp>
              <p:nvGrpSpPr>
                <p:cNvPr id="6212" name="Group 29"/>
                <p:cNvGrpSpPr>
                  <a:grpSpLocks/>
                </p:cNvGrpSpPr>
                <p:nvPr/>
              </p:nvGrpSpPr>
              <p:grpSpPr bwMode="auto">
                <a:xfrm>
                  <a:off x="6972" y="5513"/>
                  <a:ext cx="6691" cy="4102"/>
                  <a:chOff x="6972" y="5513"/>
                  <a:chExt cx="6691" cy="4102"/>
                </a:xfrm>
              </p:grpSpPr>
              <p:sp>
                <p:nvSpPr>
                  <p:cNvPr id="6213" name="Line 30"/>
                  <p:cNvSpPr>
                    <a:spLocks noChangeShapeType="1"/>
                  </p:cNvSpPr>
                  <p:nvPr/>
                </p:nvSpPr>
                <p:spPr bwMode="auto">
                  <a:xfrm>
                    <a:off x="8572" y="8273"/>
                    <a:ext cx="0" cy="93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14" name="Text Box 3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492" y="8990"/>
                    <a:ext cx="1578" cy="6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0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Battery</a:t>
                    </a:r>
                    <a:endParaRPr lang="en-US"/>
                  </a:p>
                </p:txBody>
              </p:sp>
              <p:sp>
                <p:nvSpPr>
                  <p:cNvPr id="6215" name="Text Box 3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108" y="8983"/>
                    <a:ext cx="1315" cy="62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0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Lamp</a:t>
                    </a:r>
                    <a:endParaRPr lang="en-US"/>
                  </a:p>
                </p:txBody>
              </p:sp>
              <p:sp>
                <p:nvSpPr>
                  <p:cNvPr id="6216" name="Line 33"/>
                  <p:cNvSpPr>
                    <a:spLocks noChangeShapeType="1"/>
                  </p:cNvSpPr>
                  <p:nvPr/>
                </p:nvSpPr>
                <p:spPr bwMode="auto">
                  <a:xfrm>
                    <a:off x="6972" y="5535"/>
                    <a:ext cx="0" cy="3195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17" name="Line 34"/>
                  <p:cNvSpPr>
                    <a:spLocks noChangeShapeType="1"/>
                  </p:cNvSpPr>
                  <p:nvPr/>
                </p:nvSpPr>
                <p:spPr bwMode="auto">
                  <a:xfrm>
                    <a:off x="6972" y="5538"/>
                    <a:ext cx="6691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18" name="Line 35"/>
                  <p:cNvSpPr>
                    <a:spLocks noChangeShapeType="1"/>
                  </p:cNvSpPr>
                  <p:nvPr/>
                </p:nvSpPr>
                <p:spPr bwMode="auto">
                  <a:xfrm>
                    <a:off x="13663" y="5535"/>
                    <a:ext cx="0" cy="3195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19" name="Line 36"/>
                  <p:cNvSpPr>
                    <a:spLocks noChangeShapeType="1"/>
                  </p:cNvSpPr>
                  <p:nvPr/>
                </p:nvSpPr>
                <p:spPr bwMode="auto">
                  <a:xfrm>
                    <a:off x="6972" y="8730"/>
                    <a:ext cx="1308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20" name="Line 37"/>
                  <p:cNvSpPr>
                    <a:spLocks noChangeShapeType="1"/>
                  </p:cNvSpPr>
                  <p:nvPr/>
                </p:nvSpPr>
                <p:spPr bwMode="auto">
                  <a:xfrm>
                    <a:off x="8572" y="8730"/>
                    <a:ext cx="2038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21" name="Line 38"/>
                  <p:cNvSpPr>
                    <a:spLocks noChangeShapeType="1"/>
                  </p:cNvSpPr>
                  <p:nvPr/>
                </p:nvSpPr>
                <p:spPr bwMode="auto">
                  <a:xfrm>
                    <a:off x="11625" y="8730"/>
                    <a:ext cx="2038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22" name="Line 39"/>
                  <p:cNvSpPr>
                    <a:spLocks noChangeShapeType="1"/>
                  </p:cNvSpPr>
                  <p:nvPr/>
                </p:nvSpPr>
                <p:spPr bwMode="auto">
                  <a:xfrm>
                    <a:off x="8280" y="8463"/>
                    <a:ext cx="0" cy="532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23" name="Text Box 4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260" y="6825"/>
                    <a:ext cx="695" cy="81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8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A</a:t>
                    </a:r>
                    <a:endParaRPr lang="en-US"/>
                  </a:p>
                </p:txBody>
              </p:sp>
              <p:sp>
                <p:nvSpPr>
                  <p:cNvPr id="6224" name="Text Box 4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395" y="7935"/>
                    <a:ext cx="695" cy="81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8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Ā</a:t>
                    </a:r>
                    <a:endParaRPr lang="en-US"/>
                  </a:p>
                </p:txBody>
              </p:sp>
              <p:sp>
                <p:nvSpPr>
                  <p:cNvPr id="6225" name="Line 42"/>
                  <p:cNvSpPr>
                    <a:spLocks noChangeShapeType="1"/>
                  </p:cNvSpPr>
                  <p:nvPr/>
                </p:nvSpPr>
                <p:spPr bwMode="auto">
                  <a:xfrm>
                    <a:off x="9920" y="5513"/>
                    <a:ext cx="0" cy="1425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226" name="Line 43"/>
                  <p:cNvSpPr>
                    <a:spLocks noChangeShapeType="1"/>
                  </p:cNvSpPr>
                  <p:nvPr/>
                </p:nvSpPr>
                <p:spPr bwMode="auto">
                  <a:xfrm>
                    <a:off x="9920" y="7393"/>
                    <a:ext cx="0" cy="1372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6209" name="Line 44"/>
              <p:cNvSpPr>
                <a:spLocks noChangeShapeType="1"/>
              </p:cNvSpPr>
              <p:nvPr/>
            </p:nvSpPr>
            <p:spPr bwMode="auto">
              <a:xfrm>
                <a:off x="3968" y="2744"/>
                <a:ext cx="130" cy="223"/>
              </a:xfrm>
              <a:prstGeom prst="line">
                <a:avLst/>
              </a:prstGeom>
              <a:noFill/>
              <a:ln w="57150">
                <a:solidFill>
                  <a:srgbClr val="66FF33"/>
                </a:solidFill>
                <a:round/>
                <a:headEnd type="diamond" w="med" len="med"/>
                <a:tailEnd type="diamond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10" name="AutoShape 45"/>
              <p:cNvSpPr>
                <a:spLocks noChangeArrowheads="1"/>
              </p:cNvSpPr>
              <p:nvPr/>
            </p:nvSpPr>
            <p:spPr bwMode="auto">
              <a:xfrm>
                <a:off x="323" y="2848"/>
                <a:ext cx="393" cy="313"/>
              </a:xfrm>
              <a:prstGeom prst="rightArrow">
                <a:avLst>
                  <a:gd name="adj1" fmla="val 50000"/>
                  <a:gd name="adj2" fmla="val 31390"/>
                </a:avLst>
              </a:prstGeom>
              <a:solidFill>
                <a:srgbClr val="FF0000"/>
              </a:solidFill>
              <a:ln w="9525">
                <a:solidFill>
                  <a:srgbClr val="FF0000"/>
                </a:solidFill>
                <a:miter lim="800000"/>
                <a:headEnd/>
                <a:tailEnd/>
              </a:ln>
            </p:spPr>
            <p:txBody>
              <a:bodyPr lIns="0" tIns="0" rIns="0" bIns="0"/>
              <a:lstStyle/>
              <a:p>
                <a:pPr algn="ctr"/>
                <a:r>
                  <a:rPr lang="en-US" sz="1500" b="1">
                    <a:solidFill>
                      <a:srgbClr val="00FFFF"/>
                    </a:solidFill>
                    <a:latin typeface="Times New Roman" pitchFamily="18" charset="0"/>
                  </a:rPr>
                  <a:t>Step 1</a:t>
                </a:r>
                <a:endParaRPr lang="en-US"/>
              </a:p>
            </p:txBody>
          </p:sp>
        </p:grpSp>
        <p:sp>
          <p:nvSpPr>
            <p:cNvPr id="6206" name="Text Box 46"/>
            <p:cNvSpPr txBox="1">
              <a:spLocks noChangeArrowheads="1"/>
            </p:cNvSpPr>
            <p:nvPr/>
          </p:nvSpPr>
          <p:spPr bwMode="auto">
            <a:xfrm>
              <a:off x="3684" y="1123"/>
              <a:ext cx="451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r>
                <a:rPr lang="en-US" sz="2000" b="1">
                  <a:latin typeface="Arial" charset="0"/>
                </a:rPr>
                <a:t>0</a:t>
              </a:r>
              <a:r>
                <a:rPr lang="en-US" sz="2000" b="1">
                  <a:latin typeface="Arial" charset="0"/>
                  <a:sym typeface="Wingdings" pitchFamily="2" charset="2"/>
                </a:rPr>
                <a:t></a:t>
              </a:r>
              <a:r>
                <a:rPr lang="en-US" sz="2000" b="1">
                  <a:solidFill>
                    <a:srgbClr val="FF0066"/>
                  </a:solidFill>
                  <a:latin typeface="Arial" charset="0"/>
                </a:rPr>
                <a:t>1</a:t>
              </a:r>
              <a:endParaRPr lang="en-US"/>
            </a:p>
          </p:txBody>
        </p:sp>
      </p:grpSp>
      <p:graphicFrame>
        <p:nvGraphicFramePr>
          <p:cNvPr id="16400" name="Group 16"/>
          <p:cNvGraphicFramePr>
            <a:graphicFrameLocks noGrp="1"/>
          </p:cNvGraphicFramePr>
          <p:nvPr/>
        </p:nvGraphicFramePr>
        <p:xfrm>
          <a:off x="2574925" y="3487738"/>
          <a:ext cx="3024188" cy="2438400"/>
        </p:xfrm>
        <a:graphic>
          <a:graphicData uri="http://schemas.openxmlformats.org/drawingml/2006/table">
            <a:tbl>
              <a:tblPr/>
              <a:tblGrid>
                <a:gridCol w="1512888"/>
                <a:gridCol w="1511300"/>
              </a:tblGrid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Input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3300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663300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Output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3300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663300"/>
                        </a:gs>
                      </a:gsLst>
                      <a:lin ang="18900000" scaled="1"/>
                    </a:gra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99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99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Ā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99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99FF"/>
                        </a:gs>
                      </a:gsLst>
                      <a:lin ang="18900000" scaled="1"/>
                    </a:gra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3366FF"/>
                        </a:gs>
                        <a:gs pos="10000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3366FF"/>
                        </a:gs>
                        <a:gs pos="10000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3366FF"/>
                        </a:gs>
                        <a:gs pos="10000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3366FF"/>
                        </a:gs>
                        <a:gs pos="10000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</a:tr>
            </a:tbl>
          </a:graphicData>
        </a:graphic>
      </p:graphicFrame>
      <p:grpSp>
        <p:nvGrpSpPr>
          <p:cNvPr id="12" name="Group 47"/>
          <p:cNvGrpSpPr>
            <a:grpSpLocks/>
          </p:cNvGrpSpPr>
          <p:nvPr/>
        </p:nvGrpSpPr>
        <p:grpSpPr bwMode="auto">
          <a:xfrm>
            <a:off x="1938978" y="1603375"/>
            <a:ext cx="8162925" cy="4692650"/>
            <a:chOff x="323" y="890"/>
            <a:chExt cx="5142" cy="2956"/>
          </a:xfrm>
        </p:grpSpPr>
        <p:sp>
          <p:nvSpPr>
            <p:cNvPr id="6174" name="AutoShape 48"/>
            <p:cNvSpPr>
              <a:spLocks noChangeArrowheads="1"/>
            </p:cNvSpPr>
            <p:nvPr/>
          </p:nvSpPr>
          <p:spPr bwMode="auto">
            <a:xfrm>
              <a:off x="4240" y="3289"/>
              <a:ext cx="409" cy="415"/>
            </a:xfrm>
            <a:prstGeom prst="sun">
              <a:avLst>
                <a:gd name="adj" fmla="val 25000"/>
              </a:avLst>
            </a:prstGeom>
            <a:solidFill>
              <a:srgbClr val="008000"/>
            </a:solidFill>
            <a:ln w="28575">
              <a:solidFill>
                <a:srgbClr val="0066FF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endParaRPr lang="en-US"/>
            </a:p>
          </p:txBody>
        </p:sp>
        <p:sp>
          <p:nvSpPr>
            <p:cNvPr id="6175" name="Line 49"/>
            <p:cNvSpPr>
              <a:spLocks noChangeShapeType="1"/>
            </p:cNvSpPr>
            <p:nvPr/>
          </p:nvSpPr>
          <p:spPr bwMode="auto">
            <a:xfrm flipH="1">
              <a:off x="3955" y="2744"/>
              <a:ext cx="13" cy="232"/>
            </a:xfrm>
            <a:prstGeom prst="line">
              <a:avLst/>
            </a:prstGeom>
            <a:noFill/>
            <a:ln w="57150">
              <a:solidFill>
                <a:srgbClr val="FF0066"/>
              </a:solidFill>
              <a:round/>
              <a:headEnd type="diamond" w="med" len="med"/>
              <a:tailEnd type="diamond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6" name="AutoShape 50"/>
            <p:cNvSpPr>
              <a:spLocks noChangeArrowheads="1"/>
            </p:cNvSpPr>
            <p:nvPr/>
          </p:nvSpPr>
          <p:spPr bwMode="auto">
            <a:xfrm>
              <a:off x="323" y="3208"/>
              <a:ext cx="393" cy="313"/>
            </a:xfrm>
            <a:prstGeom prst="rightArrow">
              <a:avLst>
                <a:gd name="adj1" fmla="val 50000"/>
                <a:gd name="adj2" fmla="val 31390"/>
              </a:avLst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/>
              <a:r>
                <a:rPr lang="en-US" sz="1500" b="1">
                  <a:solidFill>
                    <a:srgbClr val="00FFFF"/>
                  </a:solidFill>
                  <a:latin typeface="Times New Roman" pitchFamily="18" charset="0"/>
                </a:rPr>
                <a:t>Step 2</a:t>
              </a:r>
              <a:endParaRPr lang="en-US"/>
            </a:p>
          </p:txBody>
        </p:sp>
        <p:grpSp>
          <p:nvGrpSpPr>
            <p:cNvPr id="6177" name="Group 51"/>
            <p:cNvGrpSpPr>
              <a:grpSpLocks/>
            </p:cNvGrpSpPr>
            <p:nvPr/>
          </p:nvGrpSpPr>
          <p:grpSpPr bwMode="auto">
            <a:xfrm>
              <a:off x="530" y="890"/>
              <a:ext cx="4935" cy="2956"/>
              <a:chOff x="530" y="890"/>
              <a:chExt cx="4935" cy="2956"/>
            </a:xfrm>
          </p:grpSpPr>
          <p:grpSp>
            <p:nvGrpSpPr>
              <p:cNvPr id="6178" name="Group 52"/>
              <p:cNvGrpSpPr>
                <a:grpSpLocks/>
              </p:cNvGrpSpPr>
              <p:nvPr/>
            </p:nvGrpSpPr>
            <p:grpSpPr bwMode="auto">
              <a:xfrm>
                <a:off x="530" y="890"/>
                <a:ext cx="4935" cy="2956"/>
                <a:chOff x="1325" y="2225"/>
                <a:chExt cx="12338" cy="7390"/>
              </a:xfrm>
            </p:grpSpPr>
            <p:grpSp>
              <p:nvGrpSpPr>
                <p:cNvPr id="6180" name="Group 53"/>
                <p:cNvGrpSpPr>
                  <a:grpSpLocks/>
                </p:cNvGrpSpPr>
                <p:nvPr/>
              </p:nvGrpSpPr>
              <p:grpSpPr bwMode="auto">
                <a:xfrm>
                  <a:off x="1325" y="2225"/>
                  <a:ext cx="11433" cy="1815"/>
                  <a:chOff x="242" y="890"/>
                  <a:chExt cx="4573" cy="726"/>
                </a:xfrm>
              </p:grpSpPr>
              <p:sp>
                <p:nvSpPr>
                  <p:cNvPr id="6196" name="Text Box 5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42" y="949"/>
                    <a:ext cx="2048" cy="57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54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NOT Gate</a:t>
                    </a:r>
                    <a:endParaRPr lang="en-US"/>
                  </a:p>
                </p:txBody>
              </p:sp>
              <p:grpSp>
                <p:nvGrpSpPr>
                  <p:cNvPr id="6197" name="Group 55"/>
                  <p:cNvGrpSpPr>
                    <a:grpSpLocks/>
                  </p:cNvGrpSpPr>
                  <p:nvPr/>
                </p:nvGrpSpPr>
                <p:grpSpPr bwMode="auto">
                  <a:xfrm>
                    <a:off x="2381" y="890"/>
                    <a:ext cx="2434" cy="726"/>
                    <a:chOff x="2381" y="890"/>
                    <a:chExt cx="2434" cy="726"/>
                  </a:xfrm>
                </p:grpSpPr>
                <p:grpSp>
                  <p:nvGrpSpPr>
                    <p:cNvPr id="6198" name="Group 56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789" y="890"/>
                      <a:ext cx="1633" cy="726"/>
                      <a:chOff x="2789" y="890"/>
                      <a:chExt cx="1633" cy="726"/>
                    </a:xfrm>
                  </p:grpSpPr>
                  <p:sp>
                    <p:nvSpPr>
                      <p:cNvPr id="6201" name="AutoShape 57"/>
                      <p:cNvSpPr>
                        <a:spLocks noChangeArrowheads="1"/>
                      </p:cNvSpPr>
                      <p:nvPr/>
                    </p:nvSpPr>
                    <p:spPr bwMode="auto">
                      <a:xfrm rot="5400000">
                        <a:off x="3379" y="890"/>
                        <a:ext cx="726" cy="726"/>
                      </a:xfrm>
                      <a:prstGeom prst="triangle">
                        <a:avLst>
                          <a:gd name="adj" fmla="val 50000"/>
                        </a:avLst>
                      </a:prstGeom>
                      <a:noFill/>
                      <a:ln w="57150">
                        <a:solidFill>
                          <a:srgbClr val="99FF33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202" name="Line 58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2789" y="1253"/>
                        <a:ext cx="590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203" name="Line 59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4104" y="1253"/>
                        <a:ext cx="318" cy="0"/>
                      </a:xfrm>
                      <a:prstGeom prst="lin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6204" name="Oval 6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3994" y="1162"/>
                        <a:ext cx="181" cy="181"/>
                      </a:xfrm>
                      <a:prstGeom prst="ellipse">
                        <a:avLst/>
                      </a:prstGeom>
                      <a:noFill/>
                      <a:ln w="57150">
                        <a:solidFill>
                          <a:srgbClr val="99FF33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  <p:txBody>
                      <a:bodyPr anchor="ctr"/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6199" name="Text Box 6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4468" y="1010"/>
                      <a:ext cx="347" cy="44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4000" b="1">
                          <a:solidFill>
                            <a:srgbClr val="FFFFFF"/>
                          </a:solidFill>
                          <a:latin typeface="Times New Roman" pitchFamily="18" charset="0"/>
                        </a:rPr>
                        <a:t>Ā</a:t>
                      </a:r>
                      <a:endParaRPr lang="en-US"/>
                    </a:p>
                  </p:txBody>
                </p:sp>
                <p:sp>
                  <p:nvSpPr>
                    <p:cNvPr id="6200" name="Text Box 6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381" y="1026"/>
                      <a:ext cx="347" cy="442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Tahoma" charset="0"/>
                        </a:defRPr>
                      </a:lvl9pPr>
                    </a:lstStyle>
                    <a:p>
                      <a:r>
                        <a:rPr lang="en-US" sz="4000" b="1" dirty="0">
                          <a:solidFill>
                            <a:srgbClr val="FFFFFF"/>
                          </a:solidFill>
                          <a:latin typeface="Times New Roman" pitchFamily="18" charset="0"/>
                        </a:rPr>
                        <a:t>A</a:t>
                      </a:r>
                      <a:endParaRPr lang="en-US" dirty="0"/>
                    </a:p>
                  </p:txBody>
                </p:sp>
              </p:grpSp>
            </p:grpSp>
            <p:grpSp>
              <p:nvGrpSpPr>
                <p:cNvPr id="6181" name="Group 76"/>
                <p:cNvGrpSpPr>
                  <a:grpSpLocks/>
                </p:cNvGrpSpPr>
                <p:nvPr/>
              </p:nvGrpSpPr>
              <p:grpSpPr bwMode="auto">
                <a:xfrm>
                  <a:off x="6972" y="5513"/>
                  <a:ext cx="6691" cy="4102"/>
                  <a:chOff x="6972" y="5513"/>
                  <a:chExt cx="6691" cy="4102"/>
                </a:xfrm>
              </p:grpSpPr>
              <p:sp>
                <p:nvSpPr>
                  <p:cNvPr id="6182" name="Line 77"/>
                  <p:cNvSpPr>
                    <a:spLocks noChangeShapeType="1"/>
                  </p:cNvSpPr>
                  <p:nvPr/>
                </p:nvSpPr>
                <p:spPr bwMode="auto">
                  <a:xfrm>
                    <a:off x="8572" y="8273"/>
                    <a:ext cx="0" cy="93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3" name="Text Box 7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492" y="8990"/>
                    <a:ext cx="1578" cy="62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0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Battery</a:t>
                    </a:r>
                    <a:endParaRPr lang="en-US"/>
                  </a:p>
                </p:txBody>
              </p:sp>
              <p:sp>
                <p:nvSpPr>
                  <p:cNvPr id="6184" name="Text Box 7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108" y="8983"/>
                    <a:ext cx="1315" cy="622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0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Lamp</a:t>
                    </a:r>
                    <a:endParaRPr lang="en-US"/>
                  </a:p>
                </p:txBody>
              </p:sp>
              <p:sp>
                <p:nvSpPr>
                  <p:cNvPr id="6185" name="Line 80"/>
                  <p:cNvSpPr>
                    <a:spLocks noChangeShapeType="1"/>
                  </p:cNvSpPr>
                  <p:nvPr/>
                </p:nvSpPr>
                <p:spPr bwMode="auto">
                  <a:xfrm>
                    <a:off x="6972" y="5535"/>
                    <a:ext cx="0" cy="3195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6" name="Line 81"/>
                  <p:cNvSpPr>
                    <a:spLocks noChangeShapeType="1"/>
                  </p:cNvSpPr>
                  <p:nvPr/>
                </p:nvSpPr>
                <p:spPr bwMode="auto">
                  <a:xfrm>
                    <a:off x="6972" y="5538"/>
                    <a:ext cx="6691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7" name="Line 82"/>
                  <p:cNvSpPr>
                    <a:spLocks noChangeShapeType="1"/>
                  </p:cNvSpPr>
                  <p:nvPr/>
                </p:nvSpPr>
                <p:spPr bwMode="auto">
                  <a:xfrm>
                    <a:off x="13663" y="5535"/>
                    <a:ext cx="0" cy="3195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8" name="Line 83"/>
                  <p:cNvSpPr>
                    <a:spLocks noChangeShapeType="1"/>
                  </p:cNvSpPr>
                  <p:nvPr/>
                </p:nvSpPr>
                <p:spPr bwMode="auto">
                  <a:xfrm>
                    <a:off x="6972" y="8730"/>
                    <a:ext cx="1308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89" name="Line 84"/>
                  <p:cNvSpPr>
                    <a:spLocks noChangeShapeType="1"/>
                  </p:cNvSpPr>
                  <p:nvPr/>
                </p:nvSpPr>
                <p:spPr bwMode="auto">
                  <a:xfrm>
                    <a:off x="8572" y="8730"/>
                    <a:ext cx="2038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90" name="Line 85"/>
                  <p:cNvSpPr>
                    <a:spLocks noChangeShapeType="1"/>
                  </p:cNvSpPr>
                  <p:nvPr/>
                </p:nvSpPr>
                <p:spPr bwMode="auto">
                  <a:xfrm>
                    <a:off x="11625" y="8730"/>
                    <a:ext cx="2038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91" name="Line 86"/>
                  <p:cNvSpPr>
                    <a:spLocks noChangeShapeType="1"/>
                  </p:cNvSpPr>
                  <p:nvPr/>
                </p:nvSpPr>
                <p:spPr bwMode="auto">
                  <a:xfrm>
                    <a:off x="8280" y="8463"/>
                    <a:ext cx="0" cy="532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92" name="Text Box 8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0260" y="6825"/>
                    <a:ext cx="695" cy="81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8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A</a:t>
                    </a:r>
                    <a:endParaRPr lang="en-US"/>
                  </a:p>
                </p:txBody>
              </p:sp>
              <p:sp>
                <p:nvSpPr>
                  <p:cNvPr id="6193" name="Text Box 8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1395" y="7935"/>
                    <a:ext cx="695" cy="81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>
                    <a:lvl1pPr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Tahoma" charset="0"/>
                      </a:defRPr>
                    </a:lvl9pPr>
                  </a:lstStyle>
                  <a:p>
                    <a:r>
                      <a:rPr lang="en-US" sz="2800" b="1">
                        <a:solidFill>
                          <a:srgbClr val="00FF00"/>
                        </a:solidFill>
                        <a:latin typeface="Times New Roman" pitchFamily="18" charset="0"/>
                      </a:rPr>
                      <a:t>Ā</a:t>
                    </a:r>
                    <a:endParaRPr lang="en-US"/>
                  </a:p>
                </p:txBody>
              </p:sp>
              <p:sp>
                <p:nvSpPr>
                  <p:cNvPr id="6194" name="Line 89"/>
                  <p:cNvSpPr>
                    <a:spLocks noChangeShapeType="1"/>
                  </p:cNvSpPr>
                  <p:nvPr/>
                </p:nvSpPr>
                <p:spPr bwMode="auto">
                  <a:xfrm>
                    <a:off x="9920" y="5513"/>
                    <a:ext cx="0" cy="1425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6195" name="Line 90"/>
                  <p:cNvSpPr>
                    <a:spLocks noChangeShapeType="1"/>
                  </p:cNvSpPr>
                  <p:nvPr/>
                </p:nvSpPr>
                <p:spPr bwMode="auto">
                  <a:xfrm>
                    <a:off x="9920" y="7393"/>
                    <a:ext cx="0" cy="1372"/>
                  </a:xfrm>
                  <a:prstGeom prst="line">
                    <a:avLst/>
                  </a:prstGeom>
                  <a:noFill/>
                  <a:ln w="38100">
                    <a:solidFill>
                      <a:srgbClr val="FFFF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6179" name="Text Box 91"/>
              <p:cNvSpPr txBox="1">
                <a:spLocks noChangeArrowheads="1"/>
              </p:cNvSpPr>
              <p:nvPr/>
            </p:nvSpPr>
            <p:spPr bwMode="auto">
              <a:xfrm>
                <a:off x="3684" y="1123"/>
                <a:ext cx="451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Tahoma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Tahoma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Tahoma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Tahoma" charset="0"/>
                  </a:defRPr>
                </a:lvl9pPr>
              </a:lstStyle>
              <a:p>
                <a:r>
                  <a:rPr lang="en-US" sz="2000" b="1">
                    <a:solidFill>
                      <a:srgbClr val="FF0066"/>
                    </a:solidFill>
                    <a:latin typeface="Arial" charset="0"/>
                  </a:rPr>
                  <a:t>1</a:t>
                </a:r>
                <a:r>
                  <a:rPr lang="en-US" sz="2000" b="1">
                    <a:latin typeface="Arial" charset="0"/>
                    <a:sym typeface="Wingdings" pitchFamily="2" charset="2"/>
                  </a:rPr>
                  <a:t></a:t>
                </a:r>
                <a:r>
                  <a:rPr lang="en-US" sz="2000" b="1">
                    <a:latin typeface="Arial" charset="0"/>
                  </a:rPr>
                  <a:t>0</a:t>
                </a:r>
                <a:endParaRPr lang="en-US"/>
              </a:p>
            </p:txBody>
          </p:sp>
        </p:grpSp>
      </p:grpSp>
      <p:graphicFrame>
        <p:nvGraphicFramePr>
          <p:cNvPr id="16447" name="Group 63"/>
          <p:cNvGraphicFramePr>
            <a:graphicFrameLocks noGrp="1"/>
          </p:cNvGraphicFramePr>
          <p:nvPr/>
        </p:nvGraphicFramePr>
        <p:xfrm>
          <a:off x="2574925" y="3487738"/>
          <a:ext cx="3024188" cy="2438400"/>
        </p:xfrm>
        <a:graphic>
          <a:graphicData uri="http://schemas.openxmlformats.org/drawingml/2006/table">
            <a:tbl>
              <a:tblPr/>
              <a:tblGrid>
                <a:gridCol w="1512888"/>
                <a:gridCol w="1511300"/>
              </a:tblGrid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Input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3300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663300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Output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663300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663300"/>
                        </a:gs>
                      </a:gsLst>
                      <a:lin ang="18900000" scaled="1"/>
                    </a:gra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A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99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99FF"/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Ā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99FF">
                            <a:gamma/>
                            <a:shade val="46275"/>
                            <a:invGamma/>
                          </a:srgbClr>
                        </a:gs>
                        <a:gs pos="100000">
                          <a:srgbClr val="3399FF"/>
                        </a:gs>
                      </a:gsLst>
                      <a:lin ang="18900000" scaled="1"/>
                    </a:gra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3366FF"/>
                        </a:gs>
                        <a:gs pos="10000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3366FF"/>
                        </a:gs>
                        <a:gs pos="10000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</a:tr>
              <a:tr h="244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3366FF"/>
                        </a:gs>
                        <a:gs pos="10000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  <a:gs pos="50000">
                          <a:srgbClr val="3366FF"/>
                        </a:gs>
                        <a:gs pos="100000">
                          <a:srgbClr val="3366FF">
                            <a:gamma/>
                            <a:shade val="46275"/>
                            <a:invGamma/>
                          </a:srgbClr>
                        </a:gs>
                      </a:gsLst>
                      <a:lin ang="18900000" scaled="1"/>
                    </a:gradFill>
                  </a:tcPr>
                </a:tc>
              </a:tr>
            </a:tbl>
          </a:graphicData>
        </a:graphic>
      </p:graphicFrame>
      <p:sp>
        <p:nvSpPr>
          <p:cNvPr id="7" name="Text Box 254"/>
          <p:cNvSpPr txBox="1">
            <a:spLocks noChangeArrowheads="1"/>
          </p:cNvSpPr>
          <p:nvPr/>
        </p:nvSpPr>
        <p:spPr bwMode="auto">
          <a:xfrm>
            <a:off x="2022656" y="403240"/>
            <a:ext cx="8239756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/>
            <a:r>
              <a:rPr lang="en-US" sz="4400" b="1" dirty="0">
                <a:solidFill>
                  <a:schemeClr val="hlink"/>
                </a:solidFill>
              </a:rPr>
              <a:t>NOT gate and electric circuit</a:t>
            </a:r>
          </a:p>
        </p:txBody>
      </p:sp>
      <p:grpSp>
        <p:nvGrpSpPr>
          <p:cNvPr id="20" name="Group 92"/>
          <p:cNvGrpSpPr>
            <a:grpSpLocks/>
          </p:cNvGrpSpPr>
          <p:nvPr/>
        </p:nvGrpSpPr>
        <p:grpSpPr bwMode="auto">
          <a:xfrm>
            <a:off x="3429001" y="2740025"/>
            <a:ext cx="5967413" cy="3975100"/>
            <a:chOff x="768" y="1611"/>
            <a:chExt cx="3759" cy="2504"/>
          </a:xfrm>
        </p:grpSpPr>
        <p:sp>
          <p:nvSpPr>
            <p:cNvPr id="6169" name="Text Box 93"/>
            <p:cNvSpPr txBox="1">
              <a:spLocks noChangeArrowheads="1"/>
            </p:cNvSpPr>
            <p:nvPr/>
          </p:nvSpPr>
          <p:spPr bwMode="auto">
            <a:xfrm>
              <a:off x="2699" y="1611"/>
              <a:ext cx="65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r>
                <a:rPr lang="en-US" b="1"/>
                <a:t>Symbol</a:t>
              </a:r>
              <a:endParaRPr lang="en-US"/>
            </a:p>
          </p:txBody>
        </p:sp>
        <p:sp>
          <p:nvSpPr>
            <p:cNvPr id="6170" name="Text Box 94"/>
            <p:cNvSpPr txBox="1">
              <a:spLocks noChangeArrowheads="1"/>
            </p:cNvSpPr>
            <p:nvPr/>
          </p:nvSpPr>
          <p:spPr bwMode="auto">
            <a:xfrm>
              <a:off x="768" y="3879"/>
              <a:ext cx="94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algn="ctr"/>
              <a:r>
                <a:rPr lang="en-US" b="1"/>
                <a:t>Truth Table</a:t>
              </a:r>
              <a:endParaRPr lang="en-US"/>
            </a:p>
          </p:txBody>
        </p:sp>
        <p:sp>
          <p:nvSpPr>
            <p:cNvPr id="6171" name="Text Box 95"/>
            <p:cNvSpPr txBox="1">
              <a:spLocks noChangeArrowheads="1"/>
            </p:cNvSpPr>
            <p:nvPr/>
          </p:nvSpPr>
          <p:spPr bwMode="auto">
            <a:xfrm>
              <a:off x="3362" y="3884"/>
              <a:ext cx="1165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charset="0"/>
                </a:defRPr>
              </a:lvl9pPr>
            </a:lstStyle>
            <a:p>
              <a:pPr algn="ctr"/>
              <a:r>
                <a:rPr lang="en-US" b="1"/>
                <a:t>Electric Circuit</a:t>
              </a:r>
              <a:endParaRPr lang="en-US"/>
            </a:p>
          </p:txBody>
        </p:sp>
      </p:grpSp>
      <p:pic>
        <p:nvPicPr>
          <p:cNvPr id="73" name="Picture 8" descr="23"/>
          <p:cNvPicPr>
            <a:picLocks noGrp="1" noChangeAspect="1" noChangeArrowheads="1" noCrop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2101">
            <a:off x="218371" y="1692323"/>
            <a:ext cx="1473958" cy="42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8" descr="23"/>
          <p:cNvPicPr>
            <a:picLocks noGrp="1" noChangeAspect="1" noChangeArrowheads="1" noCrop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2101">
            <a:off x="10333664" y="2076739"/>
            <a:ext cx="1473958" cy="42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E2859C-D2C1-4A01-AA64-6A97427CCA6E}" type="datetime5">
              <a:rPr lang="en-US" smtClean="0"/>
              <a:t>26-Sep-19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5143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6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44" y="2287247"/>
            <a:ext cx="3495675" cy="226695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 bwMode="auto">
          <a:xfrm>
            <a:off x="1847251" y="2443481"/>
            <a:ext cx="576064" cy="144016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AAB333"/>
              </a:solidFill>
              <a:latin typeface="Tahoma" pitchFamily="34" charset="0"/>
            </a:endParaRPr>
          </a:p>
        </p:txBody>
      </p:sp>
      <p:sp>
        <p:nvSpPr>
          <p:cNvPr id="6" name="Down Ribbon 5"/>
          <p:cNvSpPr/>
          <p:nvPr/>
        </p:nvSpPr>
        <p:spPr>
          <a:xfrm>
            <a:off x="3023850" y="121230"/>
            <a:ext cx="6277971" cy="1296537"/>
          </a:xfrm>
          <a:prstGeom prst="ribbon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6600" u="sng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Double Wave 6"/>
          <p:cNvSpPr/>
          <p:nvPr/>
        </p:nvSpPr>
        <p:spPr>
          <a:xfrm>
            <a:off x="1132764" y="1417768"/>
            <a:ext cx="1774210" cy="598368"/>
          </a:xfrm>
          <a:prstGeom prst="doubleWav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পদ্মা গ্রুপ</a:t>
            </a:r>
          </a:p>
        </p:txBody>
      </p:sp>
      <p:sp>
        <p:nvSpPr>
          <p:cNvPr id="9" name="Rectangle 8"/>
          <p:cNvSpPr/>
          <p:nvPr/>
        </p:nvSpPr>
        <p:spPr>
          <a:xfrm>
            <a:off x="957619" y="4554197"/>
            <a:ext cx="3898710" cy="1200329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r>
              <a:rPr lang="bn-BD" sz="2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উপরের ইলেক্ট্রনিক সার্কিটটি কোন গেইটের ? উক্ত গেইটের</a:t>
            </a:r>
            <a:r>
              <a:rPr lang="en-US" sz="2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 পদ্ধতি লিখ।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4893" y="2191711"/>
            <a:ext cx="3500236" cy="2967981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 bwMode="auto">
          <a:xfrm>
            <a:off x="7865411" y="2329135"/>
            <a:ext cx="936104" cy="288032"/>
          </a:xfrm>
          <a:prstGeom prst="ellipse">
            <a:avLst/>
          </a:prstGeom>
          <a:solidFill>
            <a:srgbClr val="C8DC0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ahoma" pitchFamily="34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9717208" y="3575714"/>
            <a:ext cx="805214" cy="1463722"/>
          </a:xfrm>
          <a:prstGeom prst="rect">
            <a:avLst/>
          </a:prstGeom>
          <a:solidFill>
            <a:srgbClr val="C8DC0A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latin typeface="Tahoma" pitchFamily="34" charset="0"/>
            </a:endParaRPr>
          </a:p>
        </p:txBody>
      </p:sp>
      <p:sp>
        <p:nvSpPr>
          <p:cNvPr id="13" name="Double Wave 12"/>
          <p:cNvSpPr/>
          <p:nvPr/>
        </p:nvSpPr>
        <p:spPr>
          <a:xfrm>
            <a:off x="7983944" y="1419363"/>
            <a:ext cx="1719617" cy="736979"/>
          </a:xfrm>
          <a:prstGeom prst="doubleWav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u="sng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মেঘনা গ্রুপ </a:t>
            </a:r>
          </a:p>
        </p:txBody>
      </p:sp>
      <p:sp>
        <p:nvSpPr>
          <p:cNvPr id="14" name="Wave 13"/>
          <p:cNvSpPr/>
          <p:nvPr/>
        </p:nvSpPr>
        <p:spPr>
          <a:xfrm>
            <a:off x="6346219" y="5104268"/>
            <a:ext cx="4490114" cy="1651379"/>
          </a:xfrm>
          <a:prstGeom prst="wave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উপরের ইলেক্ট্রনিক সার্কিটটি কোন গেইটের ? উক্ত গেইটের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কর্ম পদ্ধতি লিখ।</a:t>
            </a:r>
          </a:p>
        </p:txBody>
      </p:sp>
      <p:pic>
        <p:nvPicPr>
          <p:cNvPr id="15" name="Picture 8" descr="23"/>
          <p:cNvPicPr>
            <a:picLocks noGrp="1" noChangeAspect="1" noChangeArrowheads="1" noCrop="1"/>
          </p:cNvPicPr>
          <p:nvPr>
            <p:ph sz="half"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617" y="1420922"/>
            <a:ext cx="681935" cy="42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23"/>
          <p:cNvPicPr>
            <a:picLocks noGrp="1" noChangeAspect="1" noChangeArrowheads="1" noCrop="1"/>
          </p:cNvPicPr>
          <p:nvPr>
            <p:ph sz="half"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2101">
            <a:off x="5038317" y="1230572"/>
            <a:ext cx="1473958" cy="42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23"/>
          <p:cNvPicPr>
            <a:picLocks noGrp="1" noChangeAspect="1" noChangeArrowheads="1" noCrop="1"/>
          </p:cNvPicPr>
          <p:nvPr>
            <p:ph sz="half" idx="4294967295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2101">
            <a:off x="10851554" y="1665192"/>
            <a:ext cx="997187" cy="42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7A07B0-06E9-43AC-9F3B-BAB703F3AEFD}" type="datetime5">
              <a:rPr lang="en-US" smtClean="0"/>
              <a:t>26-Sep-19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35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7481" y="1967655"/>
            <a:ext cx="10358651" cy="2890947"/>
          </a:xfr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sz="4400" dirty="0" smtClean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</a:t>
            </a:r>
            <a:r>
              <a:rPr lang="bn-BD" sz="44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 সত্যক সারণী </a:t>
            </a:r>
            <a:r>
              <a:rPr lang="bn-BD" sz="4400" dirty="0" smtClean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 ?</a:t>
            </a:r>
            <a:endParaRPr lang="bn-BD" sz="4400" dirty="0">
              <a:solidFill>
                <a:srgbClr val="00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sz="44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২) </a:t>
            </a:r>
            <a:r>
              <a:rPr lang="bn-BD" sz="4400" dirty="0" smtClean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গেইট কী </a:t>
            </a:r>
            <a:r>
              <a:rPr lang="bn-BD" sz="44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0" indent="0">
              <a:buNone/>
            </a:pPr>
            <a:r>
              <a:rPr lang="bn-BD" sz="44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৩) </a:t>
            </a:r>
            <a:r>
              <a:rPr lang="bn-BD" sz="4400" dirty="0" smtClean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মৌলিক গেইট কয়টি ও কি কি </a:t>
            </a:r>
            <a:r>
              <a:rPr lang="bn-BD" sz="44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0" indent="0">
              <a:buNone/>
            </a:pPr>
            <a:r>
              <a:rPr lang="bn-BD" sz="44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৪) </a:t>
            </a:r>
            <a:r>
              <a:rPr lang="en-US" sz="4400" dirty="0" smtClean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NOT </a:t>
            </a:r>
            <a:r>
              <a:rPr lang="bn-BD" sz="4400" dirty="0" smtClean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গেইটের ইনপুট ও আউটপুটের মধ্যে সম্পর্ক কী ?</a:t>
            </a:r>
          </a:p>
          <a:p>
            <a:pPr marL="0" indent="0">
              <a:buNone/>
            </a:pP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ounded Rectangle 3"/>
          <p:cNvSpPr/>
          <p:nvPr/>
        </p:nvSpPr>
        <p:spPr bwMode="auto">
          <a:xfrm>
            <a:off x="4544999" y="163769"/>
            <a:ext cx="3084098" cy="1489983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BD" sz="7200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7200" u="sng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8" descr="23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2101">
            <a:off x="-11823" y="1692110"/>
            <a:ext cx="914950" cy="42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23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26869">
            <a:off x="5024671" y="3960129"/>
            <a:ext cx="1473958" cy="42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FCEC2-19FF-42F1-94E0-5D24F844EA29}" type="datetime5">
              <a:rPr lang="en-US" smtClean="0"/>
              <a:t>26-Sep-19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198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Content="1"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sosceles Triangle 3"/>
          <p:cNvSpPr/>
          <p:nvPr/>
        </p:nvSpPr>
        <p:spPr>
          <a:xfrm>
            <a:off x="1665028" y="-68237"/>
            <a:ext cx="9089408" cy="2579426"/>
          </a:xfrm>
          <a:prstGeom prst="triangl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5-Point Star 9"/>
          <p:cNvSpPr/>
          <p:nvPr/>
        </p:nvSpPr>
        <p:spPr>
          <a:xfrm>
            <a:off x="5418158" y="-16"/>
            <a:ext cx="1542197" cy="777923"/>
          </a:xfrm>
          <a:prstGeom prst="star5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2053989" y="655093"/>
            <a:ext cx="8386548" cy="5882184"/>
            <a:chOff x="2053989" y="696035"/>
            <a:chExt cx="8325141" cy="5841242"/>
          </a:xfrm>
        </p:grpSpPr>
        <p:sp>
          <p:nvSpPr>
            <p:cNvPr id="5" name="Horizontal Scroll 4"/>
            <p:cNvSpPr/>
            <p:nvPr/>
          </p:nvSpPr>
          <p:spPr>
            <a:xfrm>
              <a:off x="2053989" y="696035"/>
              <a:ext cx="8311486" cy="1364776"/>
            </a:xfrm>
            <a:prstGeom prst="horizontalScroll">
              <a:avLst/>
            </a:prstGeom>
            <a:solidFill>
              <a:srgbClr val="00206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bn-IN" sz="7200" b="1" u="sng" dirty="0" smtClean="0">
                  <a:solidFill>
                    <a:schemeClr val="bg1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বাড়ির কাজ </a:t>
              </a:r>
              <a:endParaRPr lang="en-US" sz="7200" b="1" u="sng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2192732" y="2524837"/>
              <a:ext cx="705135" cy="4012440"/>
              <a:chOff x="2192732" y="2552133"/>
              <a:chExt cx="705135" cy="4012440"/>
            </a:xfrm>
          </p:grpSpPr>
          <p:sp>
            <p:nvSpPr>
              <p:cNvPr id="7" name="Rounded Rectangle 6"/>
              <p:cNvSpPr/>
              <p:nvPr/>
            </p:nvSpPr>
            <p:spPr>
              <a:xfrm>
                <a:off x="2306472" y="2552133"/>
                <a:ext cx="477671" cy="4012440"/>
              </a:xfrm>
              <a:prstGeom prst="roundRect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5-Point Star 11"/>
              <p:cNvSpPr/>
              <p:nvPr/>
            </p:nvSpPr>
            <p:spPr>
              <a:xfrm>
                <a:off x="2215475" y="2731825"/>
                <a:ext cx="680117" cy="561825"/>
              </a:xfrm>
              <a:prstGeom prst="star5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5-Point Star 12"/>
              <p:cNvSpPr/>
              <p:nvPr/>
            </p:nvSpPr>
            <p:spPr>
              <a:xfrm>
                <a:off x="2217750" y="3798626"/>
                <a:ext cx="680117" cy="561825"/>
              </a:xfrm>
              <a:prstGeom prst="star5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5-Point Star 13"/>
              <p:cNvSpPr/>
              <p:nvPr/>
            </p:nvSpPr>
            <p:spPr>
              <a:xfrm>
                <a:off x="2192732" y="4769897"/>
                <a:ext cx="680117" cy="561825"/>
              </a:xfrm>
              <a:prstGeom prst="star5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5-Point Star 14"/>
              <p:cNvSpPr/>
              <p:nvPr/>
            </p:nvSpPr>
            <p:spPr>
              <a:xfrm>
                <a:off x="2195004" y="5645627"/>
                <a:ext cx="680117" cy="561825"/>
              </a:xfrm>
              <a:prstGeom prst="star5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9673995" y="2513462"/>
              <a:ext cx="705135" cy="4012440"/>
              <a:chOff x="2192732" y="2552133"/>
              <a:chExt cx="705135" cy="4012440"/>
            </a:xfrm>
          </p:grpSpPr>
          <p:sp>
            <p:nvSpPr>
              <p:cNvPr id="18" name="Rounded Rectangle 17"/>
              <p:cNvSpPr/>
              <p:nvPr/>
            </p:nvSpPr>
            <p:spPr>
              <a:xfrm>
                <a:off x="2306472" y="2552133"/>
                <a:ext cx="477671" cy="4012440"/>
              </a:xfrm>
              <a:prstGeom prst="roundRect">
                <a:avLst/>
              </a:prstGeom>
              <a:solidFill>
                <a:srgbClr val="7030A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5-Point Star 18"/>
              <p:cNvSpPr/>
              <p:nvPr/>
            </p:nvSpPr>
            <p:spPr>
              <a:xfrm>
                <a:off x="2215475" y="2731825"/>
                <a:ext cx="680117" cy="561825"/>
              </a:xfrm>
              <a:prstGeom prst="star5">
                <a:avLst/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5-Point Star 19"/>
              <p:cNvSpPr/>
              <p:nvPr/>
            </p:nvSpPr>
            <p:spPr>
              <a:xfrm>
                <a:off x="2217750" y="3798626"/>
                <a:ext cx="680117" cy="561825"/>
              </a:xfrm>
              <a:prstGeom prst="star5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5-Point Star 20"/>
              <p:cNvSpPr/>
              <p:nvPr/>
            </p:nvSpPr>
            <p:spPr>
              <a:xfrm>
                <a:off x="2192732" y="4769897"/>
                <a:ext cx="680117" cy="561825"/>
              </a:xfrm>
              <a:prstGeom prst="star5">
                <a:avLst/>
              </a:prstGeom>
              <a:solidFill>
                <a:srgbClr val="0070C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5-Point Star 21"/>
              <p:cNvSpPr/>
              <p:nvPr/>
            </p:nvSpPr>
            <p:spPr>
              <a:xfrm>
                <a:off x="2195004" y="5645627"/>
                <a:ext cx="680117" cy="561825"/>
              </a:xfrm>
              <a:prstGeom prst="star5">
                <a:avLst/>
              </a:prstGeom>
              <a:solidFill>
                <a:schemeClr val="tx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Sun 22"/>
            <p:cNvSpPr/>
            <p:nvPr/>
          </p:nvSpPr>
          <p:spPr>
            <a:xfrm>
              <a:off x="2784130" y="1849262"/>
              <a:ext cx="614149" cy="736975"/>
            </a:xfrm>
            <a:prstGeom prst="sun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Sun 23"/>
            <p:cNvSpPr/>
            <p:nvPr/>
          </p:nvSpPr>
          <p:spPr>
            <a:xfrm>
              <a:off x="6853450" y="1837888"/>
              <a:ext cx="614149" cy="736975"/>
            </a:xfrm>
            <a:prstGeom prst="sun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Sun 24"/>
            <p:cNvSpPr/>
            <p:nvPr/>
          </p:nvSpPr>
          <p:spPr>
            <a:xfrm>
              <a:off x="8015785" y="1826518"/>
              <a:ext cx="614149" cy="736975"/>
            </a:xfrm>
            <a:prstGeom prst="sun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Sun 25"/>
            <p:cNvSpPr/>
            <p:nvPr/>
          </p:nvSpPr>
          <p:spPr>
            <a:xfrm>
              <a:off x="9164476" y="1828793"/>
              <a:ext cx="614149" cy="736975"/>
            </a:xfrm>
            <a:prstGeom prst="sun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Sun 26"/>
            <p:cNvSpPr/>
            <p:nvPr/>
          </p:nvSpPr>
          <p:spPr>
            <a:xfrm>
              <a:off x="4369549" y="1783299"/>
              <a:ext cx="614149" cy="736975"/>
            </a:xfrm>
            <a:prstGeom prst="sun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8" name="Sun 27"/>
            <p:cNvSpPr/>
            <p:nvPr/>
          </p:nvSpPr>
          <p:spPr>
            <a:xfrm>
              <a:off x="5668365" y="1826520"/>
              <a:ext cx="614149" cy="736975"/>
            </a:xfrm>
            <a:prstGeom prst="sun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0" name="Picture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1281" y="2654096"/>
            <a:ext cx="5472608" cy="2736304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31" name="TextBox 30"/>
          <p:cNvSpPr txBox="1"/>
          <p:nvPr/>
        </p:nvSpPr>
        <p:spPr>
          <a:xfrm>
            <a:off x="3082824" y="5623625"/>
            <a:ext cx="66702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উপরের চিত্রের সাথে সম্পর্কিত গেইটের বর্ণনা </a:t>
            </a:r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লিখে আনবে ।  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2" name="Picture 8" descr="2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2101">
            <a:off x="95539" y="1433014"/>
            <a:ext cx="1473958" cy="42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23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92101">
            <a:off x="10415553" y="1844723"/>
            <a:ext cx="1473958" cy="4219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Date Placeholder 3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7B8D5-35BD-4BD1-B8D6-D64B109D90DA}" type="datetime5">
              <a:rPr lang="en-US" smtClean="0"/>
              <a:t>26-Sep-19</a:t>
            </a:fld>
            <a:endParaRPr lang="en-US"/>
          </a:p>
        </p:txBody>
      </p:sp>
      <p:sp>
        <p:nvSpPr>
          <p:cNvPr id="35" name="Footer Placeholder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36" name="Slide Number Placeholder 3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99026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1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98544" y="900751"/>
            <a:ext cx="4435522" cy="6188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4707866" y="66726"/>
            <a:ext cx="3049233" cy="1446550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8800" b="1" u="sng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bn-IN" sz="8800" b="1" u="sng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en-US" sz="8800" b="1" u="sng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54C4A-6291-4026-BC4D-B2A1AD3C1E9D}" type="datetime5">
              <a:rPr lang="en-US" smtClean="0"/>
              <a:t>26-Sep-19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as-IN" smtClean="0"/>
              <a:t>মোঃ সোহরাব হোসাইন। প্রভাষক আরবি, কামতা ডি এস ফাযিল মাদ্রাসা। ফরিদ্গঞ্জ, চাঁদপুর।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B78839-CE3A-49B4-A5E1-A969484F3FD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925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  <p:sndAc>
          <p:stSnd>
            <p:snd r:embed="rId3" name="applause.wav"/>
          </p:stSnd>
        </p:sndAc>
      </p:transition>
    </mc:Choice>
    <mc:Fallback>
      <p:transition spd="slow">
        <p:fade/>
        <p:sndAc>
          <p:stSnd>
            <p:snd r:embed="rId3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0D3AB2AB-D5D3-4BD6-97D9-F5BC7B027A32}" vid="{DA555AB3-B190-49D8-8A24-3F115178B112}"/>
    </a:ext>
  </a:extLst>
</a:theme>
</file>

<file path=ppt/theme/theme2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205</TotalTime>
  <Words>1039</Words>
  <Application>Microsoft Office PowerPoint</Application>
  <PresentationFormat>Widescreen</PresentationFormat>
  <Paragraphs>431</Paragraphs>
  <Slides>20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33" baseType="lpstr">
      <vt:lpstr>Arial</vt:lpstr>
      <vt:lpstr>Calibri</vt:lpstr>
      <vt:lpstr>Calibri Light</vt:lpstr>
      <vt:lpstr>NikoshBAN</vt:lpstr>
      <vt:lpstr>Tahoma</vt:lpstr>
      <vt:lpstr>Times New Roman</vt:lpstr>
      <vt:lpstr>Trebuchet MS</vt:lpstr>
      <vt:lpstr>Tw Cen MT</vt:lpstr>
      <vt:lpstr>Vrinda</vt:lpstr>
      <vt:lpstr>Wingdings</vt:lpstr>
      <vt:lpstr>Wingdings 2</vt:lpstr>
      <vt:lpstr>Theme1</vt:lpstr>
      <vt:lpstr>Circuit</vt:lpstr>
      <vt:lpstr>PowerPoint Presentation</vt:lpstr>
      <vt:lpstr>পরিচিতি </vt:lpstr>
      <vt:lpstr>পাঠ শিরোণাম. </vt:lpstr>
      <vt:lpstr>শিখনফল</vt:lpstr>
      <vt:lpstr>উপস্থাপন</vt:lpstr>
      <vt:lpstr>PowerPoint Presentation</vt:lpstr>
      <vt:lpstr> বুলিয়ান স্বতঃসিদ্ধ </vt:lpstr>
      <vt:lpstr>PowerPoint Presentation</vt:lpstr>
      <vt:lpstr>  গেইট হল এক ধরণের ইলেক্ট্রনিক সার্কিট যা এক বা একাধিক ইনপুট গ্রহণ করে এবং একটি মাত্র আউটপুট প্রদান করে ।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Sohrab Hossain</dc:creator>
  <cp:lastModifiedBy>Sohrab Hossain</cp:lastModifiedBy>
  <cp:revision>33</cp:revision>
  <dcterms:created xsi:type="dcterms:W3CDTF">2019-09-26T00:33:56Z</dcterms:created>
  <dcterms:modified xsi:type="dcterms:W3CDTF">2019-09-26T15:46:27Z</dcterms:modified>
</cp:coreProperties>
</file>