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7" r:id="rId19"/>
    <p:sldId id="272" r:id="rId20"/>
    <p:sldId id="274" r:id="rId21"/>
    <p:sldId id="275" r:id="rId22"/>
    <p:sldId id="278" r:id="rId23"/>
  </p:sldIdLst>
  <p:sldSz cx="13258800" cy="7772400"/>
  <p:notesSz cx="6858000" cy="9144000"/>
  <p:defaultTextStyle>
    <a:defPPr>
      <a:defRPr lang="en-US"/>
    </a:defPPr>
    <a:lvl1pPr marL="0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0852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01704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02557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03409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04261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05113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05966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06818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864" y="-96"/>
      </p:cViewPr>
      <p:guideLst>
        <p:guide orient="horz" pos="2448"/>
        <p:guide pos="417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4410" y="2414482"/>
            <a:ext cx="1126998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8820" y="4404360"/>
            <a:ext cx="928116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0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01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02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03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04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05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05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06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2630" y="311257"/>
            <a:ext cx="298323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2940" y="311257"/>
            <a:ext cx="872871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354" y="4994487"/>
            <a:ext cx="11269980" cy="154368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354" y="3294275"/>
            <a:ext cx="11269980" cy="1700212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60085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0170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025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4034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30042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6051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2059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8068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2940" y="1813560"/>
            <a:ext cx="5855970" cy="512942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39890" y="1813560"/>
            <a:ext cx="5855970" cy="512942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940" y="1739795"/>
            <a:ext cx="5858273" cy="72506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0852" indent="0">
              <a:buNone/>
              <a:defRPr sz="2600" b="1"/>
            </a:lvl2pPr>
            <a:lvl3pPr marL="1201704" indent="0">
              <a:buNone/>
              <a:defRPr sz="2400" b="1"/>
            </a:lvl3pPr>
            <a:lvl4pPr marL="1802557" indent="0">
              <a:buNone/>
              <a:defRPr sz="2100" b="1"/>
            </a:lvl4pPr>
            <a:lvl5pPr marL="2403409" indent="0">
              <a:buNone/>
              <a:defRPr sz="2100" b="1"/>
            </a:lvl5pPr>
            <a:lvl6pPr marL="3004261" indent="0">
              <a:buNone/>
              <a:defRPr sz="2100" b="1"/>
            </a:lvl6pPr>
            <a:lvl7pPr marL="3605113" indent="0">
              <a:buNone/>
              <a:defRPr sz="2100" b="1"/>
            </a:lvl7pPr>
            <a:lvl8pPr marL="4205966" indent="0">
              <a:buNone/>
              <a:defRPr sz="2100" b="1"/>
            </a:lvl8pPr>
            <a:lvl9pPr marL="480681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940" y="2464859"/>
            <a:ext cx="5858273" cy="4478126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35287" y="1739795"/>
            <a:ext cx="5860574" cy="72506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0852" indent="0">
              <a:buNone/>
              <a:defRPr sz="2600" b="1"/>
            </a:lvl2pPr>
            <a:lvl3pPr marL="1201704" indent="0">
              <a:buNone/>
              <a:defRPr sz="2400" b="1"/>
            </a:lvl3pPr>
            <a:lvl4pPr marL="1802557" indent="0">
              <a:buNone/>
              <a:defRPr sz="2100" b="1"/>
            </a:lvl4pPr>
            <a:lvl5pPr marL="2403409" indent="0">
              <a:buNone/>
              <a:defRPr sz="2100" b="1"/>
            </a:lvl5pPr>
            <a:lvl6pPr marL="3004261" indent="0">
              <a:buNone/>
              <a:defRPr sz="2100" b="1"/>
            </a:lvl6pPr>
            <a:lvl7pPr marL="3605113" indent="0">
              <a:buNone/>
              <a:defRPr sz="2100" b="1"/>
            </a:lvl7pPr>
            <a:lvl8pPr marL="4205966" indent="0">
              <a:buNone/>
              <a:defRPr sz="2100" b="1"/>
            </a:lvl8pPr>
            <a:lvl9pPr marL="480681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35287" y="2464859"/>
            <a:ext cx="5860574" cy="4478126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1" y="309457"/>
            <a:ext cx="4362054" cy="131699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822" y="309457"/>
            <a:ext cx="7412038" cy="6633528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2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1" y="1626447"/>
            <a:ext cx="4362054" cy="5316538"/>
          </a:xfrm>
        </p:spPr>
        <p:txBody>
          <a:bodyPr/>
          <a:lstStyle>
            <a:lvl1pPr marL="0" indent="0">
              <a:buNone/>
              <a:defRPr sz="1800"/>
            </a:lvl1pPr>
            <a:lvl2pPr marL="600852" indent="0">
              <a:buNone/>
              <a:defRPr sz="1600"/>
            </a:lvl2pPr>
            <a:lvl3pPr marL="1201704" indent="0">
              <a:buNone/>
              <a:defRPr sz="1300"/>
            </a:lvl3pPr>
            <a:lvl4pPr marL="1802557" indent="0">
              <a:buNone/>
              <a:defRPr sz="1200"/>
            </a:lvl4pPr>
            <a:lvl5pPr marL="2403409" indent="0">
              <a:buNone/>
              <a:defRPr sz="1200"/>
            </a:lvl5pPr>
            <a:lvl6pPr marL="3004261" indent="0">
              <a:buNone/>
              <a:defRPr sz="1200"/>
            </a:lvl6pPr>
            <a:lvl7pPr marL="3605113" indent="0">
              <a:buNone/>
              <a:defRPr sz="1200"/>
            </a:lvl7pPr>
            <a:lvl8pPr marL="4205966" indent="0">
              <a:buNone/>
              <a:defRPr sz="1200"/>
            </a:lvl8pPr>
            <a:lvl9pPr marL="480681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8818" y="5440680"/>
            <a:ext cx="7955280" cy="64230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98818" y="694478"/>
            <a:ext cx="7955280" cy="4663440"/>
          </a:xfrm>
        </p:spPr>
        <p:txBody>
          <a:bodyPr/>
          <a:lstStyle>
            <a:lvl1pPr marL="0" indent="0">
              <a:buNone/>
              <a:defRPr sz="4200"/>
            </a:lvl1pPr>
            <a:lvl2pPr marL="600852" indent="0">
              <a:buNone/>
              <a:defRPr sz="3700"/>
            </a:lvl2pPr>
            <a:lvl3pPr marL="1201704" indent="0">
              <a:buNone/>
              <a:defRPr sz="3200"/>
            </a:lvl3pPr>
            <a:lvl4pPr marL="1802557" indent="0">
              <a:buNone/>
              <a:defRPr sz="2600"/>
            </a:lvl4pPr>
            <a:lvl5pPr marL="2403409" indent="0">
              <a:buNone/>
              <a:defRPr sz="2600"/>
            </a:lvl5pPr>
            <a:lvl6pPr marL="3004261" indent="0">
              <a:buNone/>
              <a:defRPr sz="2600"/>
            </a:lvl6pPr>
            <a:lvl7pPr marL="3605113" indent="0">
              <a:buNone/>
              <a:defRPr sz="2600"/>
            </a:lvl7pPr>
            <a:lvl8pPr marL="4205966" indent="0">
              <a:buNone/>
              <a:defRPr sz="2600"/>
            </a:lvl8pPr>
            <a:lvl9pPr marL="4806818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8818" y="6082983"/>
            <a:ext cx="7955280" cy="912177"/>
          </a:xfrm>
        </p:spPr>
        <p:txBody>
          <a:bodyPr/>
          <a:lstStyle>
            <a:lvl1pPr marL="0" indent="0">
              <a:buNone/>
              <a:defRPr sz="1800"/>
            </a:lvl1pPr>
            <a:lvl2pPr marL="600852" indent="0">
              <a:buNone/>
              <a:defRPr sz="1600"/>
            </a:lvl2pPr>
            <a:lvl3pPr marL="1201704" indent="0">
              <a:buNone/>
              <a:defRPr sz="1300"/>
            </a:lvl3pPr>
            <a:lvl4pPr marL="1802557" indent="0">
              <a:buNone/>
              <a:defRPr sz="1200"/>
            </a:lvl4pPr>
            <a:lvl5pPr marL="2403409" indent="0">
              <a:buNone/>
              <a:defRPr sz="1200"/>
            </a:lvl5pPr>
            <a:lvl6pPr marL="3004261" indent="0">
              <a:buNone/>
              <a:defRPr sz="1200"/>
            </a:lvl6pPr>
            <a:lvl7pPr marL="3605113" indent="0">
              <a:buNone/>
              <a:defRPr sz="1200"/>
            </a:lvl7pPr>
            <a:lvl8pPr marL="4205966" indent="0">
              <a:buNone/>
              <a:defRPr sz="1200"/>
            </a:lvl8pPr>
            <a:lvl9pPr marL="480681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2940" y="311256"/>
            <a:ext cx="11932920" cy="1295400"/>
          </a:xfrm>
          <a:prstGeom prst="rect">
            <a:avLst/>
          </a:prstGeom>
        </p:spPr>
        <p:txBody>
          <a:bodyPr vert="horz" lIns="120170" tIns="60085" rIns="120170" bIns="6008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940" y="1813560"/>
            <a:ext cx="11932920" cy="5129425"/>
          </a:xfrm>
          <a:prstGeom prst="rect">
            <a:avLst/>
          </a:prstGeom>
        </p:spPr>
        <p:txBody>
          <a:bodyPr vert="horz" lIns="120170" tIns="60085" rIns="120170" bIns="6008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940" y="7203864"/>
            <a:ext cx="3093720" cy="413808"/>
          </a:xfrm>
          <a:prstGeom prst="rect">
            <a:avLst/>
          </a:prstGeom>
        </p:spPr>
        <p:txBody>
          <a:bodyPr vert="horz" lIns="120170" tIns="60085" rIns="120170" bIns="60085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30090" y="7203864"/>
            <a:ext cx="4198620" cy="413808"/>
          </a:xfrm>
          <a:prstGeom prst="rect">
            <a:avLst/>
          </a:prstGeom>
        </p:spPr>
        <p:txBody>
          <a:bodyPr vert="horz" lIns="120170" tIns="60085" rIns="120170" bIns="60085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02140" y="7203864"/>
            <a:ext cx="3093720" cy="413808"/>
          </a:xfrm>
          <a:prstGeom prst="rect">
            <a:avLst/>
          </a:prstGeom>
        </p:spPr>
        <p:txBody>
          <a:bodyPr vert="horz" lIns="120170" tIns="60085" rIns="120170" bIns="60085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  <p:txStyles>
    <p:titleStyle>
      <a:lvl1pPr algn="ctr" defTabSz="1201704" rtl="0" eaLnBrk="1" latinLnBrk="0" hangingPunct="1">
        <a:spcBef>
          <a:spcPct val="0"/>
        </a:spcBef>
        <a:buNone/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639" indent="-450639" algn="l" defTabSz="1201704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76385" indent="-375533" algn="l" defTabSz="1201704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02131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02983" indent="-300426" algn="l" defTabSz="1201704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03835" indent="-300426" algn="l" defTabSz="1201704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4687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5540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06392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07244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0852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1704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2557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03409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04261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5113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05966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06818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9.jpeg"/><Relationship Id="rId7" Type="http://schemas.openxmlformats.org/officeDocument/2006/relationships/image" Target="../media/image17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38.jp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16.emf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142" y="423952"/>
            <a:ext cx="12954001" cy="186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5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" t="8393" r="1" b="5467"/>
          <a:stretch/>
        </p:blipFill>
        <p:spPr>
          <a:xfrm>
            <a:off x="147144" y="3276601"/>
            <a:ext cx="12953999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36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5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58400" y="457200"/>
            <a:ext cx="1836762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815553"/>
              </p:ext>
            </p:extLst>
          </p:nvPr>
        </p:nvGraphicFramePr>
        <p:xfrm>
          <a:off x="1752600" y="3276600"/>
          <a:ext cx="9677400" cy="32004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149754"/>
                <a:gridCol w="6527646"/>
              </a:tblGrid>
              <a:tr h="800100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প্রযুক্তির</a:t>
                      </a:r>
                      <a:r>
                        <a:rPr lang="bn-IN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নাম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 কাজে ব্যবহার করা</a:t>
                      </a:r>
                      <a:r>
                        <a:rPr lang="bn-IN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হয়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800100">
                <a:tc>
                  <a:txBody>
                    <a:bodyPr/>
                    <a:lstStyle/>
                    <a:p>
                      <a:r>
                        <a:rPr lang="bn-IN" sz="2800" b="1" dirty="0" smtClean="0">
                          <a:solidFill>
                            <a:srgbClr val="C00000"/>
                          </a:solidFill>
                        </a:rPr>
                        <a:t>     </a:t>
                      </a:r>
                      <a:r>
                        <a:rPr lang="bn-IN" sz="3600" b="1" dirty="0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কলম</a:t>
                      </a:r>
                      <a:endParaRPr lang="en-US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00100">
                <a:tc>
                  <a:txBody>
                    <a:bodyPr/>
                    <a:lstStyle/>
                    <a:p>
                      <a:pPr algn="l"/>
                      <a:r>
                        <a:rPr lang="en-US" sz="3600" b="1" dirty="0" smtClean="0">
                          <a:latin typeface="NikoshBAN" pitchFamily="2" charset="0"/>
                          <a:cs typeface="NikoshBAN" pitchFamily="2" charset="0"/>
                        </a:rPr>
                        <a:t>    </a:t>
                      </a:r>
                      <a:r>
                        <a:rPr lang="en-US" sz="3600" b="1" dirty="0" err="1" smtClean="0">
                          <a:latin typeface="NikoshBAN" pitchFamily="2" charset="0"/>
                          <a:cs typeface="NikoshBAN" pitchFamily="2" charset="0"/>
                        </a:rPr>
                        <a:t>খাতা</a:t>
                      </a:r>
                      <a:endParaRPr lang="en-US" sz="36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00100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latin typeface="NikoshBAN" pitchFamily="2" charset="0"/>
                          <a:cs typeface="NikoshBAN" pitchFamily="2" charset="0"/>
                        </a:rPr>
                        <a:t>     </a:t>
                      </a:r>
                      <a:r>
                        <a:rPr lang="en-US" sz="3600" b="1" dirty="0" err="1" smtClean="0">
                          <a:latin typeface="NikoshBAN" pitchFamily="2" charset="0"/>
                          <a:cs typeface="NikoshBAN" pitchFamily="2" charset="0"/>
                        </a:rPr>
                        <a:t>বই</a:t>
                      </a:r>
                      <a:endParaRPr lang="en-US" sz="36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37231" y="457200"/>
            <a:ext cx="7116170" cy="7694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কীভাবে আমাদের সহায়তা করে?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7231" y="1600200"/>
            <a:ext cx="10913660" cy="120032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দেখানো ছকের মত ছক তৈরি কর।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ছকের বাম পাশে প্রযুক্তির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নাম এবং ডান পাশে প্রযুক্তিটি আমাদের কীভাবে সহায়তা করে তা লেখ।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31"/>
          <a:stretch/>
        </p:blipFill>
        <p:spPr>
          <a:xfrm>
            <a:off x="152400" y="6705600"/>
            <a:ext cx="130302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90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4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4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2650" y="381000"/>
            <a:ext cx="12521348" cy="70788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পড়াশোনার জন্য আমরা কী কী প্রযুক্তি ব্যবহার করি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31498" y="4324648"/>
            <a:ext cx="8310344" cy="144655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পড়াশোনার জন্য আমরা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নসি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ল,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পাঠ্যপুস্তক,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খাতা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 ব্যবহার করে থাকি।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767" y="1463641"/>
            <a:ext cx="4526731" cy="227796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607121" y="1587062"/>
            <a:ext cx="7295227" cy="2270235"/>
            <a:chOff x="298903" y="638503"/>
            <a:chExt cx="7295227" cy="227023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1900" b="34807"/>
            <a:stretch/>
          </p:blipFill>
          <p:spPr>
            <a:xfrm>
              <a:off x="298903" y="638503"/>
              <a:ext cx="4259999" cy="227023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87805" y="656896"/>
              <a:ext cx="3006325" cy="2251842"/>
            </a:xfrm>
            <a:prstGeom prst="rect">
              <a:avLst/>
            </a:prstGeom>
          </p:spPr>
        </p:pic>
      </p:grp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767" y="3820742"/>
            <a:ext cx="2106492" cy="1950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31"/>
          <a:stretch/>
        </p:blipFill>
        <p:spPr>
          <a:xfrm>
            <a:off x="152400" y="5867400"/>
            <a:ext cx="13030200" cy="1828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8133" y="3857298"/>
            <a:ext cx="1521601" cy="1913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365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5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1802" y="341531"/>
            <a:ext cx="12572999" cy="64633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 শিক্ষক কী কী প্রযুক্তি ব্যবহার করে থাকেন?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1802" y="6897469"/>
            <a:ext cx="12572999" cy="64633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 শিক্ষক ব্লাকবোর্ড,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অন্যান্য যন্ত্রপাতি ব্যবহার করে থাকেন।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00200" y="1105054"/>
            <a:ext cx="10278069" cy="5597247"/>
            <a:chOff x="1600200" y="1105054"/>
            <a:chExt cx="10278069" cy="559724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965"/>
            <a:stretch/>
          </p:blipFill>
          <p:spPr>
            <a:xfrm>
              <a:off x="7764168" y="1447800"/>
              <a:ext cx="4114101" cy="2506361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7764" b="14733"/>
            <a:stretch/>
          </p:blipFill>
          <p:spPr>
            <a:xfrm>
              <a:off x="1600200" y="4289892"/>
              <a:ext cx="4318900" cy="2186528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grpSp>
          <p:nvGrpSpPr>
            <p:cNvPr id="14" name="Group 13"/>
            <p:cNvGrpSpPr/>
            <p:nvPr/>
          </p:nvGrpSpPr>
          <p:grpSpPr>
            <a:xfrm>
              <a:off x="7764168" y="4310912"/>
              <a:ext cx="4114101" cy="2391389"/>
              <a:chOff x="8475364" y="4279381"/>
              <a:chExt cx="4250036" cy="1964036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475364" y="4279381"/>
                <a:ext cx="1964036" cy="1964036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FFFFFF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" t="17165" r="38930" b="30131"/>
              <a:stretch/>
            </p:blipFill>
            <p:spPr>
              <a:xfrm>
                <a:off x="10449553" y="4279381"/>
                <a:ext cx="2275847" cy="1964036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FFFFFF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0" y="1105054"/>
              <a:ext cx="3048000" cy="297744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6091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25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3581400"/>
            <a:ext cx="10927992" cy="19389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#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পড়াশোনায় ব্যবহৃত হয় এমন তিনটি প্রযুক্তির নাম বলো।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#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27851" y="304800"/>
            <a:ext cx="8485628" cy="1282700"/>
            <a:chOff x="3581400" y="439406"/>
            <a:chExt cx="8485628" cy="1282700"/>
          </a:xfrm>
        </p:grpSpPr>
        <p:sp>
          <p:nvSpPr>
            <p:cNvPr id="2" name="TextBox 1"/>
            <p:cNvSpPr txBox="1"/>
            <p:nvPr/>
          </p:nvSpPr>
          <p:spPr>
            <a:xfrm>
              <a:off x="3581400" y="696036"/>
              <a:ext cx="2580564" cy="769441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জোড়ায় কাজ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9400" y="439406"/>
              <a:ext cx="1627628" cy="128270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838200" y="2057400"/>
            <a:ext cx="10927992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প্রশ্নগুলো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31"/>
          <a:stretch/>
        </p:blipFill>
        <p:spPr>
          <a:xfrm>
            <a:off x="152400" y="6248400"/>
            <a:ext cx="130302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25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754559"/>
            <a:ext cx="12215801" cy="76944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 জায়গা থেকে অন্য জায়গায় যেতে কী কী প্রযুক্তি ব্যবহার করা হয়?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0195" y="6882825"/>
            <a:ext cx="1255565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সাইকেল,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মোটর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সাইকেল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সিএনজি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বাস,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রেলগাড়ি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উড়োজাহাজ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লঞ্চ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ইত্যাদি ব্যবহার করা হয়।</a:t>
            </a: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1834" y="1983757"/>
            <a:ext cx="2243426" cy="1978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86" r="7691"/>
          <a:stretch/>
        </p:blipFill>
        <p:spPr>
          <a:xfrm>
            <a:off x="9861484" y="2031772"/>
            <a:ext cx="2887717" cy="1930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962" y="1983758"/>
            <a:ext cx="2638189" cy="1978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419" b="8768"/>
          <a:stretch/>
        </p:blipFill>
        <p:spPr>
          <a:xfrm>
            <a:off x="8839200" y="4340185"/>
            <a:ext cx="4056649" cy="212367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998" b="15702"/>
          <a:stretch/>
        </p:blipFill>
        <p:spPr>
          <a:xfrm>
            <a:off x="340196" y="4353323"/>
            <a:ext cx="4066266" cy="212367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208" b="17106"/>
          <a:stretch/>
        </p:blipFill>
        <p:spPr>
          <a:xfrm>
            <a:off x="4572000" y="4353323"/>
            <a:ext cx="4066266" cy="212367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5133" y="1983757"/>
            <a:ext cx="2651456" cy="1978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675056" y="176400"/>
            <a:ext cx="8815552" cy="64633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প্রযুক্তি ব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19094" y="785336"/>
            <a:ext cx="5527475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ব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72220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4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4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4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4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4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4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4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4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4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4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2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1" grpId="1" animBg="1"/>
      <p:bldP spid="2" grpId="0" animBg="1"/>
      <p:bldP spid="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2173" r="4606"/>
          <a:stretch/>
        </p:blipFill>
        <p:spPr>
          <a:xfrm>
            <a:off x="653150" y="2463989"/>
            <a:ext cx="2720671" cy="2667000"/>
          </a:xfrm>
          <a:prstGeom prst="round2DiagRect">
            <a:avLst>
              <a:gd name="adj1" fmla="val 8391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05192" y="901858"/>
            <a:ext cx="11658600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কৃষিকাজে কী কী প্রযুক্তি ব্যবহার করা হয়ে থাকে?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61195" y="5791200"/>
            <a:ext cx="10579291" cy="707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কাস্তে,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কোদাল,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লাঙল,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ট্রাক্টর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 ব্যবহার করা হয়ে থাকে।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54" r="1748"/>
          <a:stretch/>
        </p:blipFill>
        <p:spPr>
          <a:xfrm>
            <a:off x="4132807" y="2463989"/>
            <a:ext cx="4020593" cy="2667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Image result for old agricultural tools pictures in bangladesh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772"/>
          <a:stretch/>
        </p:blipFill>
        <p:spPr bwMode="auto">
          <a:xfrm>
            <a:off x="8765340" y="2463989"/>
            <a:ext cx="3883860" cy="2667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1461195" y="499526"/>
            <a:ext cx="9834744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0254" y="1451520"/>
            <a:ext cx="1041984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চিত্রগুলোতে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কৃষিকাজে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31"/>
          <a:stretch/>
        </p:blipFill>
        <p:spPr>
          <a:xfrm>
            <a:off x="152400" y="6858000"/>
            <a:ext cx="13030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53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5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4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4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5" grpId="1" animBg="1"/>
      <p:bldP spid="7" grpId="0" animBg="1"/>
      <p:bldP spid="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47800" y="407718"/>
            <a:ext cx="10134600" cy="76944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ব্যবহার করে আমরা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কীসের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চাষ বৃদ্ধি করতে পারি?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600" y="3337396"/>
            <a:ext cx="4648200" cy="120032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গরু-ছাগল,হাঁস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মুরগি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পালন এবং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মাছ চাষ বৃদ্ধি করতে পারি।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684379"/>
            <a:ext cx="3938778" cy="2444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0198" y="4543362"/>
            <a:ext cx="3810001" cy="2501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711"/>
          <a:stretch/>
        </p:blipFill>
        <p:spPr>
          <a:xfrm>
            <a:off x="9220200" y="1763737"/>
            <a:ext cx="3810000" cy="2507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15" b="4990"/>
          <a:stretch/>
        </p:blipFill>
        <p:spPr>
          <a:xfrm>
            <a:off x="228600" y="4419600"/>
            <a:ext cx="3954545" cy="2583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31"/>
          <a:stretch/>
        </p:blipFill>
        <p:spPr>
          <a:xfrm>
            <a:off x="152400" y="6934200"/>
            <a:ext cx="130302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03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4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4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01002" y="2169994"/>
            <a:ext cx="10762398" cy="76944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দলঃ যাতায়াতের জন্য ব্যবহৃত ৪ টি প্রযুক্তির নাম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1002" y="3814243"/>
            <a:ext cx="10194879" cy="83099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হলুদ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দলঃ ট্রাক্টর,লাঙল কোন ধরনের প্রযুক্তি তা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8374" y="5488632"/>
            <a:ext cx="10738837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দলঃ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কলম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পেনসিল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98374" y="504441"/>
            <a:ext cx="11179664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প্রশ্নগুলো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দলীয়ভাবে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31"/>
          <a:stretch/>
        </p:blipFill>
        <p:spPr>
          <a:xfrm>
            <a:off x="152400" y="6705600"/>
            <a:ext cx="130302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2400"/>
            <a:ext cx="5410201" cy="7520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990600"/>
            <a:ext cx="5583580" cy="132343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পাঠ্যবইয়ের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৬৩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পৃষ্ঠা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খোল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67" y="3121572"/>
            <a:ext cx="6925260" cy="30447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31"/>
          <a:stretch/>
        </p:blipFill>
        <p:spPr>
          <a:xfrm>
            <a:off x="152400" y="7162800"/>
            <a:ext cx="130302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97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2379" y="346501"/>
            <a:ext cx="1712795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823555"/>
            <a:ext cx="8261445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পাশের শব্দের সঙ্গে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পাশের শব্দের মিল 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905476"/>
              </p:ext>
            </p:extLst>
          </p:nvPr>
        </p:nvGraphicFramePr>
        <p:xfrm>
          <a:off x="2945641" y="1813560"/>
          <a:ext cx="7246962" cy="275844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221226"/>
                <a:gridCol w="4025736"/>
              </a:tblGrid>
              <a:tr h="2758440">
                <a:tc>
                  <a:txBody>
                    <a:bodyPr/>
                    <a:lstStyle/>
                    <a:p>
                      <a:r>
                        <a:rPr lang="en-US" sz="3200" u="sng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বামপাশ</a:t>
                      </a:r>
                      <a:r>
                        <a:rPr lang="en-US" sz="3200" u="sng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</a:t>
                      </a:r>
                    </a:p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ট্রেন</a:t>
                      </a:r>
                    </a:p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লাঙল</a:t>
                      </a:r>
                    </a:p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পেনসিল</a:t>
                      </a:r>
                    </a:p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বই</a:t>
                      </a:r>
                      <a:endParaRPr lang="en-US" sz="3200" dirty="0" smtClean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u="sng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3200" u="sng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</a:t>
                      </a:r>
                      <a:r>
                        <a:rPr lang="en-US" sz="3200" u="sng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ডানপাশ</a:t>
                      </a:r>
                      <a:r>
                        <a:rPr lang="bn-IN" sz="3200" u="sng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</a:t>
                      </a:r>
                      <a:r>
                        <a:rPr lang="en-US" sz="3200" u="sng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</a:t>
                      </a:r>
                      <a:r>
                        <a:rPr lang="bn-IN" sz="3200" u="sng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u="sng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</a:t>
                      </a:r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পড়া</a:t>
                      </a:r>
                    </a:p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চাষ</a:t>
                      </a:r>
                      <a:r>
                        <a:rPr lang="bn-IN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করা</a:t>
                      </a:r>
                    </a:p>
                    <a:p>
                      <a:r>
                        <a:rPr lang="bn-IN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যাতায়াত</a:t>
                      </a:r>
                    </a:p>
                    <a:p>
                      <a:r>
                        <a:rPr lang="bn-IN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লেখা </a:t>
                      </a:r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74519" y="4876800"/>
            <a:ext cx="3848668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8022" y="5943600"/>
            <a:ext cx="9982200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যাতায়াতে ও কৃষি কাজে ব্যবহৃত তিনটি করে প্রযুক্তির নাম লেখ।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31"/>
          <a:stretch/>
        </p:blipFill>
        <p:spPr>
          <a:xfrm>
            <a:off x="152400" y="6858000"/>
            <a:ext cx="13030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4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4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4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06159" y="76200"/>
            <a:ext cx="2099441" cy="92333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34200" y="3810000"/>
            <a:ext cx="6096000" cy="378565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</a:p>
          <a:p>
            <a:r>
              <a:rPr lang="bn-IN" sz="40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</a:p>
          <a:p>
            <a:r>
              <a:rPr lang="bn-IN" sz="40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 সাথে পরিচয়</a:t>
            </a:r>
          </a:p>
          <a:p>
            <a:r>
              <a:rPr lang="bn-IN" sz="40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নিচের চিত্র গুলো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-----------</a:t>
            </a:r>
            <a:r>
              <a:rPr lang="bn-IN" sz="40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নিরাপদ করে </a:t>
            </a:r>
            <a:r>
              <a:rPr lang="bn-IN" sz="40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000" b="1" dirty="0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১৭/১০/২০১৯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" t="29870" r="70949" b="5467"/>
          <a:stretch/>
        </p:blipFill>
        <p:spPr>
          <a:xfrm>
            <a:off x="228600" y="4654812"/>
            <a:ext cx="3962400" cy="2965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08" t="28052" r="1" b="5467"/>
          <a:stretch/>
        </p:blipFill>
        <p:spPr>
          <a:xfrm>
            <a:off x="9220200" y="614063"/>
            <a:ext cx="3746939" cy="273873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04800" y="1219200"/>
            <a:ext cx="8686800" cy="3170099"/>
            <a:chOff x="685800" y="725266"/>
            <a:chExt cx="8686800" cy="3170099"/>
          </a:xfrm>
        </p:grpSpPr>
        <p:sp>
          <p:nvSpPr>
            <p:cNvPr id="10" name="TextBox 9"/>
            <p:cNvSpPr txBox="1"/>
            <p:nvPr/>
          </p:nvSpPr>
          <p:spPr>
            <a:xfrm>
              <a:off x="685800" y="725266"/>
              <a:ext cx="5214889" cy="3170099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4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4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4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শাহিদা</a:t>
              </a:r>
              <a:r>
                <a:rPr lang="en-US" sz="4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আক্তার</a:t>
              </a:r>
              <a:endPara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4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সহকারি</a:t>
              </a:r>
              <a:r>
                <a:rPr lang="en-US" sz="4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endPara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4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হাজী</a:t>
              </a:r>
              <a:r>
                <a:rPr lang="en-US" sz="4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ইউসূফ</a:t>
              </a:r>
              <a:r>
                <a:rPr lang="en-US" sz="4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আলী</a:t>
              </a:r>
              <a:r>
                <a:rPr lang="en-US" sz="4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উচ্চ</a:t>
              </a:r>
              <a:r>
                <a:rPr lang="en-US" sz="4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বিদ্যালয়</a:t>
              </a:r>
              <a:r>
                <a:rPr lang="en-US" sz="4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</a:t>
              </a:r>
            </a:p>
            <a:p>
              <a:r>
                <a:rPr lang="en-US" sz="4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ভৈরব</a:t>
              </a:r>
              <a:r>
                <a:rPr lang="en-US" sz="4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4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কিশোরগঞ্জ</a:t>
              </a:r>
              <a:r>
                <a:rPr lang="en-US" sz="4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3200" y="1378148"/>
              <a:ext cx="2819400" cy="182225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77333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75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95800" y="457200"/>
            <a:ext cx="3175378" cy="11079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6553" y="5410200"/>
            <a:ext cx="11452174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752600"/>
            <a:ext cx="4895850" cy="3228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31"/>
          <a:stretch/>
        </p:blipFill>
        <p:spPr>
          <a:xfrm>
            <a:off x="152400" y="6248400"/>
            <a:ext cx="130302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38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762000"/>
            <a:ext cx="9223611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আমরা যা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শিখলাম-----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3429000"/>
            <a:ext cx="12192000" cy="70788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পড়াশোনা, যাতায়াত ও কৃষিতে প্রযুক্তির বিকাশ ও ব্যবহার বর্ণনা করতে পারা।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31"/>
          <a:stretch/>
        </p:blipFill>
        <p:spPr>
          <a:xfrm>
            <a:off x="152400" y="5715000"/>
            <a:ext cx="13030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77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3258800" cy="7772400"/>
          </a:xfrm>
          <a:prstGeom prst="rect">
            <a:avLst/>
          </a:prstGeom>
          <a:blipFill dpi="0" rotWithShape="1">
            <a:blip r:embed="rId2">
              <a:alphaModFix amt="86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09800" y="762000"/>
            <a:ext cx="8185254" cy="26007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আজ়কের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সক্রিয়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 smtClean="0">
                <a:latin typeface="NikoshBAN" pitchFamily="2" charset="0"/>
                <a:cs typeface="NikoshBAN" pitchFamily="2" charset="0"/>
              </a:rPr>
              <a:t>অসংখ্য</a:t>
            </a:r>
            <a:r>
              <a:rPr lang="en-US" sz="11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115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115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79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75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609600"/>
            <a:ext cx="13106400" cy="31393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- </a:t>
            </a:r>
          </a:p>
          <a:p>
            <a:pPr algn="ctr"/>
            <a:endParaRPr lang="en-US" sz="6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আমাদেরই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রাজার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রাজত্বে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---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59" b="5202"/>
          <a:stretch/>
        </p:blipFill>
        <p:spPr>
          <a:xfrm>
            <a:off x="76200" y="4160460"/>
            <a:ext cx="13106400" cy="36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11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94920" y="196820"/>
            <a:ext cx="6044280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গুলো লক্ষ কর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9939" y="968514"/>
            <a:ext cx="1143000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মরা ব্যবহার করতে দে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খেছ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0" y="1068957"/>
            <a:ext cx="7848600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এগুলোকে আমরা কী বলে অভিহিত করতে পারি?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888" y="2510956"/>
            <a:ext cx="3963712" cy="2279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062" y="5113283"/>
            <a:ext cx="3909364" cy="2354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29" t="5761" r="5191" b="5541"/>
          <a:stretch/>
        </p:blipFill>
        <p:spPr>
          <a:xfrm>
            <a:off x="8841828" y="5113282"/>
            <a:ext cx="4009753" cy="2354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9200" y="2505701"/>
            <a:ext cx="4009753" cy="22554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93428" y="3963650"/>
            <a:ext cx="4071949" cy="14465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চিত্রগুলোকে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অভিহিত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57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3258800" cy="7772400"/>
          </a:xfrm>
          <a:prstGeom prst="rect">
            <a:avLst/>
          </a:prstGeom>
          <a:blipFill dpi="0" rotWithShape="1">
            <a:blip r:embed="rId2">
              <a:alphaModFix amt="37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61614" y="386255"/>
            <a:ext cx="10758986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শিরোনাম</a:t>
            </a:r>
            <a:r>
              <a:rPr lang="en-US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9007" y="3391525"/>
            <a:ext cx="84271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 সাথে পরিচয়</a:t>
            </a:r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31"/>
          <a:stretch/>
        </p:blipFill>
        <p:spPr>
          <a:xfrm>
            <a:off x="152400" y="7391400"/>
            <a:ext cx="130302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3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3258800" cy="7772400"/>
          </a:xfrm>
          <a:prstGeom prst="rect">
            <a:avLst/>
          </a:prstGeom>
          <a:blipFill dpi="0" rotWithShape="1">
            <a:blip r:embed="rId2">
              <a:alphaModFix amt="18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69262" y="685800"/>
            <a:ext cx="10500816" cy="36933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শিক্ষার্থীরা------------</a:t>
            </a:r>
          </a:p>
          <a:p>
            <a:pPr algn="ctr"/>
            <a:r>
              <a:rPr lang="en-US" sz="54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১০.১.১: </a:t>
            </a:r>
            <a:r>
              <a:rPr lang="bn-IN" sz="54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পড়াশোনা ,যাতায়াত ও কৃষিতে প্রযুক্তির </a:t>
            </a:r>
            <a:r>
              <a:rPr lang="en-US" sz="54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bn-IN" sz="54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বিকাশ ও ব্যবহার বর্ণনা করতে পারবে।</a:t>
            </a:r>
            <a:r>
              <a:rPr lang="en-US" sz="54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54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7141" y="5181600"/>
            <a:ext cx="12954001" cy="2321148"/>
            <a:chOff x="0" y="5814846"/>
            <a:chExt cx="13258799" cy="169479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4" t="57347" r="1" b="5466"/>
            <a:stretch/>
          </p:blipFill>
          <p:spPr>
            <a:xfrm>
              <a:off x="3285407" y="5830612"/>
              <a:ext cx="6269421" cy="167114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21" b="15921"/>
            <a:stretch/>
          </p:blipFill>
          <p:spPr>
            <a:xfrm>
              <a:off x="0" y="5814846"/>
              <a:ext cx="3285407" cy="169479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21" b="15921"/>
            <a:stretch/>
          </p:blipFill>
          <p:spPr>
            <a:xfrm>
              <a:off x="9554828" y="5814846"/>
              <a:ext cx="3703971" cy="16947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208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31274" y="609600"/>
            <a:ext cx="9624848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#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 বাতি এবং টর্চ বিদ্যুৎ ব্যবহার করে কী ছড়ায়?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31275" y="3048000"/>
            <a:ext cx="9624849" cy="76944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#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মোমবাতি জ্বালালে আমরা কী কী শক্তি পেয়ে থাকি?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31274" y="1752600"/>
            <a:ext cx="9624849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 বাতি এবং টর্চ বিদ্যুৎ ব্যবহার কর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ছড়ায়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31275" y="4343400"/>
            <a:ext cx="9624849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#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মোমবাতি জ্বালালে আমরা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শক্তি পেয়ে থাকি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7141" y="6150847"/>
            <a:ext cx="12954001" cy="1469153"/>
            <a:chOff x="0" y="5814846"/>
            <a:chExt cx="13258799" cy="169479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4" t="57347" r="1" b="5466"/>
            <a:stretch/>
          </p:blipFill>
          <p:spPr>
            <a:xfrm>
              <a:off x="3285407" y="5830612"/>
              <a:ext cx="6269421" cy="167114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21" b="15921"/>
            <a:stretch/>
          </p:blipFill>
          <p:spPr>
            <a:xfrm>
              <a:off x="0" y="5814846"/>
              <a:ext cx="3285407" cy="169479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21" b="15921"/>
            <a:stretch/>
          </p:blipFill>
          <p:spPr>
            <a:xfrm>
              <a:off x="9554828" y="5814846"/>
              <a:ext cx="3703971" cy="16947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80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97344" y="382612"/>
            <a:ext cx="6580056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লক্ষ 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54821" y="736555"/>
            <a:ext cx="4312960" cy="76944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মানুষগুলো কী করছে?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00499" y="954660"/>
            <a:ext cx="4614118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তারা কী কী ব্যবহার করছে?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6247570"/>
            <a:ext cx="8553373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পড়াশোনা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বোর্ড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ডাস্টার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হালচাষে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ট্রাক্টর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যাতায়াতের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সাইকেল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সিএনজি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হ্যবহার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6109" y="4630493"/>
            <a:ext cx="2653291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বোর্ডে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পড়াচ্ছেন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লেখাচ্ছেন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54820" y="4656063"/>
            <a:ext cx="2116285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কৃষক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ট্রাক্টর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হাল-চাষ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করছেন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34200" y="4684693"/>
            <a:ext cx="2951449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লোকটি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সাইকেল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দূরে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210800" y="4800600"/>
            <a:ext cx="2874505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যাত্রীরা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সিএনজি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দূরে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28600" y="2055869"/>
            <a:ext cx="12696226" cy="2418078"/>
            <a:chOff x="228600" y="2055869"/>
            <a:chExt cx="12696226" cy="241807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1254" r="1748"/>
            <a:stretch/>
          </p:blipFill>
          <p:spPr>
            <a:xfrm>
              <a:off x="3048000" y="2056112"/>
              <a:ext cx="3739511" cy="241783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58400" y="2055869"/>
              <a:ext cx="2866426" cy="240099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8500" y="2056112"/>
              <a:ext cx="2628900" cy="241783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8600" y="2079760"/>
              <a:ext cx="2696598" cy="23771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769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25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2" grpId="0" animBg="1"/>
      <p:bldP spid="3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4364" y="381000"/>
            <a:ext cx="11313823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বলতে কী বো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ঝায়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তা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08" b="53775"/>
          <a:stretch/>
        </p:blipFill>
        <p:spPr bwMode="auto">
          <a:xfrm>
            <a:off x="79954" y="2772103"/>
            <a:ext cx="13102646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" t="33869" r="1" b="5467"/>
          <a:stretch/>
        </p:blipFill>
        <p:spPr>
          <a:xfrm>
            <a:off x="111485" y="6019800"/>
            <a:ext cx="13071115" cy="175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0" y="1345324"/>
            <a:ext cx="1464764" cy="1347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t="12173" r="4606"/>
          <a:stretch/>
        </p:blipFill>
        <p:spPr>
          <a:xfrm>
            <a:off x="8479221" y="1399090"/>
            <a:ext cx="1240221" cy="1215755"/>
          </a:xfrm>
          <a:prstGeom prst="round2DiagRect">
            <a:avLst>
              <a:gd name="adj1" fmla="val 8391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4628" y="1361304"/>
            <a:ext cx="2287312" cy="1315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208" b="17106"/>
          <a:stretch/>
        </p:blipFill>
        <p:spPr>
          <a:xfrm>
            <a:off x="685800" y="1400010"/>
            <a:ext cx="2423051" cy="126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35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4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4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4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4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650</Words>
  <Application>Microsoft Office PowerPoint</Application>
  <PresentationFormat>Custom</PresentationFormat>
  <Paragraphs>98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SUCCESS</dc:creator>
  <cp:lastModifiedBy>Ashraful Alam</cp:lastModifiedBy>
  <cp:revision>53</cp:revision>
  <dcterms:created xsi:type="dcterms:W3CDTF">2006-08-16T00:00:00Z</dcterms:created>
  <dcterms:modified xsi:type="dcterms:W3CDTF">2019-10-17T16:49:51Z</dcterms:modified>
</cp:coreProperties>
</file>