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87" r:id="rId4"/>
    <p:sldId id="288" r:id="rId5"/>
    <p:sldId id="259" r:id="rId6"/>
    <p:sldId id="265" r:id="rId7"/>
    <p:sldId id="283" r:id="rId8"/>
    <p:sldId id="271" r:id="rId9"/>
    <p:sldId id="278" r:id="rId10"/>
    <p:sldId id="269" r:id="rId11"/>
    <p:sldId id="266" r:id="rId12"/>
    <p:sldId id="260" r:id="rId13"/>
    <p:sldId id="261" r:id="rId14"/>
    <p:sldId id="285" r:id="rId15"/>
    <p:sldId id="286" r:id="rId16"/>
    <p:sldId id="282" r:id="rId17"/>
    <p:sldId id="281" r:id="rId18"/>
    <p:sldId id="279" r:id="rId19"/>
    <p:sldId id="280" r:id="rId20"/>
    <p:sldId id="262" r:id="rId21"/>
    <p:sldId id="263" r:id="rId22"/>
    <p:sldId id="264" r:id="rId23"/>
    <p:sldId id="272" r:id="rId24"/>
    <p:sldId id="273" r:id="rId25"/>
    <p:sldId id="276" r:id="rId26"/>
    <p:sldId id="275" r:id="rId27"/>
    <p:sldId id="274" r:id="rId28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67" y="86"/>
      </p:cViewPr>
      <p:guideLst>
        <p:guide orient="horz" pos="2160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C77C4-D0A0-4268-97DA-2513A86D93BE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C570A-5D2A-4FC6-9983-F0F22FAD73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3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3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1DBAF-E181-4493-A327-ACCFC270BA3D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0CBD7-067E-4A74-86B4-4119CD1D22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lum bright="10000" contras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281" y="-152400"/>
            <a:ext cx="12161837" cy="6858000"/>
          </a:xfrm>
          <a:prstGeom prst="rect">
            <a:avLst/>
          </a:prstGeom>
          <a:ln w="88900" cap="sq" cmpd="thickThin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1661319" y="1524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 সবাইকে......... </a:t>
            </a:r>
            <a:endParaRPr lang="en-US" sz="6000" b="1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63538" y="487978"/>
            <a:ext cx="3810000" cy="178510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110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33" presetClass="emph" presetSubtype="0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2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04119" y="1143000"/>
            <a:ext cx="829071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spc="50" dirty="0">
                <a:ln w="11430"/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মোছাঃ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সুলতানা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রাজিয়া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কাঁচাবাড়ী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নংঃ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০১৭১৪৬২৬০৫৩</a:t>
            </a:r>
          </a:p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E-mail: sultanaht</a:t>
            </a:r>
            <a:r>
              <a:rPr lang="en-US" sz="4000" dirty="0" smtClean="0">
                <a:cs typeface="NikoshBAN" panose="02000000000000000000" pitchFamily="2" charset="0"/>
              </a:rPr>
              <a:t>1973@gmail.com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719" y="609600"/>
            <a:ext cx="2842795" cy="25483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51919" y="990600"/>
            <a:ext cx="6172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800" b="1" spc="50" dirty="0" smtClean="0">
                <a:ln w="11430"/>
                <a:latin typeface="NikoshBAN" pitchFamily="2" charset="0"/>
                <a:cs typeface="NikoshBAN" pitchFamily="2" charset="0"/>
              </a:rPr>
              <a:t>পাঠ পরিচিতি ...</a:t>
            </a:r>
            <a:endParaRPr lang="en-US" sz="48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28119" y="1981200"/>
            <a:ext cx="8534400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800" b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  পঞ্চম</a:t>
            </a:r>
          </a:p>
          <a:p>
            <a:r>
              <a:rPr lang="bn-IN" sz="4800" b="1" spc="50" dirty="0" smtClean="0">
                <a:ln w="11430"/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বিষয়ঃ  প্রাথমিক বিজ্ঞান</a:t>
            </a:r>
          </a:p>
          <a:p>
            <a:r>
              <a:rPr lang="bn-IN" sz="4800" b="1" spc="50" dirty="0" smtClean="0">
                <a:ln w="11430"/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পাঠঃ </a:t>
            </a:r>
            <a:r>
              <a:rPr lang="bn-BD" sz="4800" b="1" spc="50" dirty="0" smtClean="0">
                <a:ln w="11430"/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জল বায়ূ পরিবর্তন</a:t>
            </a:r>
            <a:endParaRPr lang="bn-IN" sz="4800" b="1" spc="50" dirty="0" smtClean="0">
              <a:ln w="11430"/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8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পাঠ্যাংশঃ </a:t>
            </a:r>
            <a:r>
              <a:rPr lang="bn-BD" sz="48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গ্রিন হাউজ প্রভাব</a:t>
            </a:r>
            <a:endParaRPr lang="bn-IN" sz="4800" b="1" spc="50" dirty="0" smtClean="0">
              <a:ln w="11430"/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800" b="1" spc="50" dirty="0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</a:t>
            </a:r>
          </a:p>
          <a:p>
            <a:r>
              <a:rPr lang="bn-IN" sz="4800" b="1" spc="50" dirty="0" smtClean="0">
                <a:ln w="11430"/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endParaRPr lang="en-US" sz="4800" b="1" spc="50" dirty="0">
              <a:ln w="11430"/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62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274098" y="591046"/>
            <a:ext cx="9613643" cy="523175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600" b="1" spc="50" smtClean="0">
              <a:ln w="11430"/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9600" b="1" spc="5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গ্রিন </a:t>
            </a:r>
            <a:r>
              <a:rPr lang="bn-BD" sz="9600" b="1" spc="50" dirty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হাউজ</a:t>
            </a:r>
            <a:r>
              <a:rPr lang="bn-BD" sz="9600" b="1" spc="50" dirty="0">
                <a:ln w="1143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cap="all" dirty="0">
                <a:ln/>
                <a:solidFill>
                  <a:schemeClr val="bg1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en-US" sz="1795" dirty="0"/>
          </a:p>
        </p:txBody>
      </p:sp>
      <p:sp>
        <p:nvSpPr>
          <p:cNvPr id="5" name="Rectangle 4"/>
          <p:cNvSpPr/>
          <p:nvPr/>
        </p:nvSpPr>
        <p:spPr>
          <a:xfrm>
            <a:off x="2194719" y="1022365"/>
            <a:ext cx="6606390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7200" b="1" cap="all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আজ </a:t>
            </a:r>
            <a:r>
              <a:rPr lang="en-US" sz="7200" b="1" cap="all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আমরা</a:t>
            </a:r>
            <a:r>
              <a:rPr lang="bn-BD" sz="7200" b="1" cap="all" dirty="0">
                <a:ln/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পড়ব  </a:t>
            </a:r>
            <a:endParaRPr lang="en-US" sz="7200" b="1" cap="all" dirty="0">
              <a:ln/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35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32719" y="914400"/>
            <a:ext cx="64770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6519" y="1828800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000" b="1" spc="50" dirty="0" smtClean="0">
                <a:ln w="11430"/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40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9319" y="2798738"/>
            <a:ext cx="10591800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spc="50" dirty="0" smtClean="0">
                <a:ln w="11430"/>
                <a:latin typeface="NikoshBAN" pitchFamily="2" charset="0"/>
                <a:cs typeface="NikoshBAN" pitchFamily="2" charset="0"/>
              </a:rPr>
              <a:t>১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spc="50" dirty="0" err="1" smtClean="0">
                <a:ln w="11430"/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 smtClean="0">
                <a:ln w="11430"/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 smtClean="0">
                <a:ln w="11430"/>
                <a:latin typeface="NikoshBAN" pitchFamily="2" charset="0"/>
                <a:cs typeface="NikoshBAN" pitchFamily="2" charset="0"/>
              </a:rPr>
              <a:t>গ্যাসগুলো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 smtClean="0">
                <a:ln w="11430"/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 smtClean="0">
                <a:ln w="11430"/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 smtClean="0">
                <a:ln w="11430"/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 smtClean="0">
                <a:ln w="11430"/>
                <a:latin typeface="NikoshBAN" pitchFamily="2" charset="0"/>
                <a:cs typeface="NikoshBAN" pitchFamily="2" charset="0"/>
              </a:rPr>
              <a:t>বলেতে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 smtClean="0">
                <a:ln w="11430"/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4400" spc="50" dirty="0" smtClean="0">
                <a:ln w="11430"/>
                <a:latin typeface="NikoshBAN" pitchFamily="2" charset="0"/>
                <a:cs typeface="NikoshBAN" pitchFamily="2" charset="0"/>
              </a:rPr>
              <a:t>২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। </a:t>
            </a:r>
            <a:endParaRPr lang="en-US" sz="4400" spc="50" dirty="0" smtClean="0">
              <a:ln w="11430"/>
              <a:latin typeface="NikoshBAN" pitchFamily="2" charset="0"/>
              <a:cs typeface="NikoshBAN" pitchFamily="2" charset="0"/>
            </a:endParaRPr>
          </a:p>
          <a:p>
            <a:r>
              <a:rPr lang="bn-BD" sz="4400" spc="50" dirty="0" smtClean="0">
                <a:ln w="11430"/>
                <a:latin typeface="NikoshBAN" pitchFamily="2" charset="0"/>
                <a:cs typeface="NikoshBAN" pitchFamily="2" charset="0"/>
              </a:rPr>
              <a:t>৩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উষ্ণায়নের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4400" spc="50" dirty="0" smtClean="0">
                <a:ln w="11430"/>
                <a:latin typeface="NikoshBAN" pitchFamily="2" charset="0"/>
                <a:cs typeface="NikoshBAN" pitchFamily="2" charset="0"/>
              </a:rPr>
              <a:t>৪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spc="50" dirty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spc="50" dirty="0" err="1">
                <a:ln w="11430"/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spc="50" dirty="0" smtClean="0">
                <a:ln w="11430"/>
                <a:latin typeface="NikoshBAN" pitchFamily="2" charset="0"/>
                <a:cs typeface="NikoshBAN" pitchFamily="2" charset="0"/>
              </a:rPr>
              <a:t>।</a:t>
            </a:r>
            <a:endParaRPr lang="en-GB" sz="4400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images (6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36" y="-11545"/>
            <a:ext cx="1212609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1585119" y="358914"/>
            <a:ext cx="85344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09319" y="5410200"/>
            <a:ext cx="228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পিট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কয়লা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GB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 (6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4" y="23091"/>
            <a:ext cx="12176919" cy="685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70719" y="5029200"/>
            <a:ext cx="1112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কয়লা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পুড়িয়ে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বিদ্যু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কার্বন-ডাই-অক্সাইড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GB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4719" y="533400"/>
            <a:ext cx="85344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s (6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446" y="76200"/>
            <a:ext cx="11491119" cy="64797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585119" y="358914"/>
            <a:ext cx="85344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46919" y="5334000"/>
            <a:ext cx="1097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পোড়ানোর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কার্বন-ডাই-অক্সাইড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bn-BD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GB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61).jpg"/>
          <p:cNvPicPr>
            <a:picLocks noChangeAspect="1"/>
          </p:cNvPicPr>
          <p:nvPr/>
        </p:nvPicPr>
        <p:blipFill>
          <a:blip r:embed="rId2"/>
          <a:srcRect r="3846"/>
          <a:stretch>
            <a:fillRect/>
          </a:stretch>
        </p:blipFill>
        <p:spPr>
          <a:xfrm>
            <a:off x="365919" y="27709"/>
            <a:ext cx="11095036" cy="6269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585119" y="358914"/>
            <a:ext cx="85344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3118" y="4689894"/>
            <a:ext cx="10058401" cy="1938992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 উজার করে ফেলার কারণে গাছ কার্বন ডাইঅক্সাইড কম শোষণ করছে । ফলে বায়ুমন্ডলে কার্বন ডাইঅক্সাইড বেড়ে যাচ্ছে । </a:t>
            </a:r>
            <a:endParaRPr lang="en-US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images (8).jpg"/>
          <p:cNvPicPr>
            <a:picLocks noChangeAspect="1"/>
          </p:cNvPicPr>
          <p:nvPr/>
        </p:nvPicPr>
        <p:blipFill>
          <a:blip r:embed="rId2"/>
          <a:srcRect l="5505" t="5826" r="6407" b="3867"/>
          <a:stretch>
            <a:fillRect/>
          </a:stretch>
        </p:blipFill>
        <p:spPr>
          <a:xfrm>
            <a:off x="4556919" y="1066800"/>
            <a:ext cx="2819400" cy="27432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41" name="TextBox 40"/>
          <p:cNvSpPr txBox="1"/>
          <p:nvPr/>
        </p:nvSpPr>
        <p:spPr>
          <a:xfrm>
            <a:off x="899319" y="381000"/>
            <a:ext cx="3109119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মনোযোগে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 দেখ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51919" y="4648200"/>
            <a:ext cx="6019800" cy="1200329"/>
          </a:xfrm>
          <a:prstGeom prst="rect">
            <a:avLst/>
          </a:prstGeom>
          <a:noFill/>
          <a:ln w="12700">
            <a:noFill/>
            <a:prstDash val="sysDash"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6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তাই পৃথিবীটাকে একটা গ্রিন হাউজের মতো ধরা যায় । </a:t>
            </a:r>
            <a:endParaRPr lang="en-US" sz="3600" b="1" spc="50" dirty="0">
              <a:ln w="11430"/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13719" y="464820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 চারদিক ঘিরে আছে বায়ুমন্ডল । এ বায়ুমন্ডলে আছে কার্বন ডাইঅক্সাইড ও জলীয়বাস্প ।  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70919" y="4667071"/>
            <a:ext cx="807720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কার্বন ডাইঅক্সাইড ও জলীয়বাস্প গ্রিন হাউজের কাঁচের বা প্লাস্টিকের মতো কাজ করে ।   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Donut 47"/>
          <p:cNvSpPr/>
          <p:nvPr/>
        </p:nvSpPr>
        <p:spPr>
          <a:xfrm>
            <a:off x="4252119" y="762000"/>
            <a:ext cx="3505200" cy="3352800"/>
          </a:xfrm>
          <a:prstGeom prst="donut">
            <a:avLst>
              <a:gd name="adj" fmla="val 3589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Donut 48"/>
          <p:cNvSpPr/>
          <p:nvPr/>
        </p:nvSpPr>
        <p:spPr>
          <a:xfrm>
            <a:off x="4099719" y="609600"/>
            <a:ext cx="3810000" cy="3657600"/>
          </a:xfrm>
          <a:prstGeom prst="donut">
            <a:avLst>
              <a:gd name="adj" fmla="val 319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23319" y="3810000"/>
            <a:ext cx="1524000" cy="461665"/>
          </a:xfrm>
          <a:prstGeom prst="wedgeRectCallout">
            <a:avLst>
              <a:gd name="adj1" fmla="val 94302"/>
              <a:gd name="adj2" fmla="val -156978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জলীয়বাস্প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33519" y="4038600"/>
            <a:ext cx="1905000" cy="461665"/>
          </a:xfrm>
          <a:prstGeom prst="wedgeRectCallout">
            <a:avLst>
              <a:gd name="adj1" fmla="val -69806"/>
              <a:gd name="adj2" fmla="val -18642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কার্বন ডাইঅক্সাইড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5" grpId="0"/>
      <p:bldP spid="46" grpId="0"/>
      <p:bldP spid="46" grpId="1"/>
      <p:bldP spid="47" grpId="0"/>
      <p:bldP spid="47" grpId="1"/>
      <p:bldP spid="48" grpId="0" animBg="1"/>
      <p:bldP spid="49" grpId="0" animBg="1"/>
      <p:bldP spid="51" grpId="0" animBg="1"/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Donut 35"/>
          <p:cNvSpPr/>
          <p:nvPr/>
        </p:nvSpPr>
        <p:spPr>
          <a:xfrm>
            <a:off x="4175919" y="2514600"/>
            <a:ext cx="3657600" cy="3505200"/>
          </a:xfrm>
          <a:prstGeom prst="donut">
            <a:avLst>
              <a:gd name="adj" fmla="val 3190"/>
            </a:avLst>
          </a:prstGeom>
          <a:ln w="3175" cmpd="sng"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7" name="Donut 36"/>
          <p:cNvSpPr/>
          <p:nvPr/>
        </p:nvSpPr>
        <p:spPr>
          <a:xfrm>
            <a:off x="4023519" y="2362200"/>
            <a:ext cx="3962400" cy="3810000"/>
          </a:xfrm>
          <a:prstGeom prst="donut">
            <a:avLst>
              <a:gd name="adj" fmla="val 4107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3" name="Picture 42" descr="images (8).jpg"/>
          <p:cNvPicPr>
            <a:picLocks noChangeAspect="1"/>
          </p:cNvPicPr>
          <p:nvPr/>
        </p:nvPicPr>
        <p:blipFill>
          <a:blip r:embed="rId2"/>
          <a:srcRect l="5406" t="8108" r="8108" b="8108"/>
          <a:stretch>
            <a:fillRect/>
          </a:stretch>
        </p:blipFill>
        <p:spPr>
          <a:xfrm>
            <a:off x="4785519" y="3048000"/>
            <a:ext cx="2438400" cy="2362200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  <p:cxnSp>
        <p:nvCxnSpPr>
          <p:cNvPr id="54" name="Straight Arrow Connector 53"/>
          <p:cNvCxnSpPr/>
          <p:nvPr/>
        </p:nvCxnSpPr>
        <p:spPr>
          <a:xfrm>
            <a:off x="1661319" y="1371600"/>
            <a:ext cx="4434681" cy="3200400"/>
          </a:xfrm>
          <a:prstGeom prst="straightConnector1">
            <a:avLst/>
          </a:prstGeom>
          <a:ln w="28575" cmpd="sng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16200000" flipH="1">
            <a:off x="2011760" y="944960"/>
            <a:ext cx="3150348" cy="4308429"/>
          </a:xfrm>
          <a:prstGeom prst="straightConnector1">
            <a:avLst/>
          </a:prstGeom>
          <a:ln w="28575" cmpd="sng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1204119" y="1676400"/>
            <a:ext cx="4129881" cy="3048000"/>
          </a:xfrm>
          <a:prstGeom prst="straightConnector1">
            <a:avLst/>
          </a:prstGeom>
          <a:ln w="28575" cmpd="sng">
            <a:solidFill>
              <a:srgbClr val="FFC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6200000" flipV="1">
            <a:off x="4678363" y="3612356"/>
            <a:ext cx="2057400" cy="14287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16200000" flipV="1">
            <a:off x="4373563" y="3764756"/>
            <a:ext cx="1905000" cy="142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6200000" flipV="1">
            <a:off x="5021263" y="3498056"/>
            <a:ext cx="2133600" cy="142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575719" y="4572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000" b="1" spc="50" dirty="0" smtClean="0">
                <a:ln w="11430"/>
                <a:latin typeface="NikoshBAN" pitchFamily="2" charset="0"/>
                <a:cs typeface="NikoshBAN" pitchFamily="2" charset="0"/>
              </a:rPr>
              <a:t>জলীয়বাস্প ও কার্বন ডাইঅক্সাইড গ্যাসের বলয় থাকাতে তাপ আটকে যাচ্ছে । </a:t>
            </a:r>
            <a:endParaRPr lang="en-US" sz="40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366919" y="3886200"/>
            <a:ext cx="257572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200" b="1" spc="50" dirty="0" smtClean="0">
                <a:ln w="11430"/>
                <a:latin typeface="NikoshBAN" pitchFamily="2" charset="0"/>
                <a:cs typeface="NikoshBAN" pitchFamily="2" charset="0"/>
              </a:rPr>
              <a:t>এভাবেই পৃথিবীর তাপমাত্রা বেড়ে যাচ্ছে । </a:t>
            </a:r>
            <a:endParaRPr lang="en-US" sz="32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5400000" flipH="1" flipV="1">
            <a:off x="3833813" y="3237706"/>
            <a:ext cx="2971800" cy="15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 flipH="1" flipV="1">
            <a:off x="4214813" y="3237706"/>
            <a:ext cx="2971800" cy="15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4633913" y="3199606"/>
            <a:ext cx="2895600" cy="1588"/>
          </a:xfrm>
          <a:prstGeom prst="straightConnector1">
            <a:avLst/>
          </a:prstGeom>
          <a:ln w="381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65919" y="533400"/>
            <a:ext cx="1219200" cy="1219200"/>
          </a:xfrm>
          <a:prstGeom prst="ellipse">
            <a:avLst/>
          </a:prstGeom>
          <a:solidFill>
            <a:srgbClr val="FFC000"/>
          </a:solidFill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6919119" y="2040403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মহাশুন্যে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endParaRPr lang="en-GB" sz="36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61" grpId="0"/>
      <p:bldP spid="62" grpId="0"/>
      <p:bldP spid="30" grpId="0" animBg="1"/>
      <p:bldP spid="30" grpId="1" animBg="1"/>
      <p:bldP spid="44" grpId="0"/>
      <p:bldP spid="4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3" descr="C:\Users\Doel-1612i3\Desktop\0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319" y="4653895"/>
            <a:ext cx="700568" cy="83250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val 13"/>
          <p:cNvSpPr/>
          <p:nvPr/>
        </p:nvSpPr>
        <p:spPr>
          <a:xfrm>
            <a:off x="10043319" y="381000"/>
            <a:ext cx="1219200" cy="1219200"/>
          </a:xfrm>
          <a:prstGeom prst="ellipse">
            <a:avLst/>
          </a:prstGeom>
          <a:solidFill>
            <a:srgbClr val="FFC000"/>
          </a:solidFill>
          <a:ln w="2286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/>
          <p:cNvSpPr/>
          <p:nvPr/>
        </p:nvSpPr>
        <p:spPr>
          <a:xfrm>
            <a:off x="1737519" y="2743200"/>
            <a:ext cx="4571999" cy="1905000"/>
          </a:xfrm>
          <a:custGeom>
            <a:avLst/>
            <a:gdLst>
              <a:gd name="connsiteX0" fmla="*/ 0 w 2185261"/>
              <a:gd name="connsiteY0" fmla="*/ 1208868 h 1239864"/>
              <a:gd name="connsiteX1" fmla="*/ 1084881 w 2185261"/>
              <a:gd name="connsiteY1" fmla="*/ 0 h 1239864"/>
              <a:gd name="connsiteX2" fmla="*/ 1084881 w 2185261"/>
              <a:gd name="connsiteY2" fmla="*/ 0 h 1239864"/>
              <a:gd name="connsiteX3" fmla="*/ 2185261 w 2185261"/>
              <a:gd name="connsiteY3" fmla="*/ 1239864 h 1239864"/>
              <a:gd name="connsiteX4" fmla="*/ 2185261 w 2185261"/>
              <a:gd name="connsiteY4" fmla="*/ 1239864 h 1239864"/>
              <a:gd name="connsiteX5" fmla="*/ 0 w 2185261"/>
              <a:gd name="connsiteY5" fmla="*/ 1208868 h 1239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85261" h="1239864">
                <a:moveTo>
                  <a:pt x="0" y="1208868"/>
                </a:moveTo>
                <a:lnTo>
                  <a:pt x="1084881" y="0"/>
                </a:lnTo>
                <a:lnTo>
                  <a:pt x="1084881" y="0"/>
                </a:lnTo>
                <a:lnTo>
                  <a:pt x="2185261" y="1239864"/>
                </a:lnTo>
                <a:lnTo>
                  <a:pt x="2185261" y="1239864"/>
                </a:lnTo>
                <a:lnTo>
                  <a:pt x="0" y="1208868"/>
                </a:lnTo>
                <a:close/>
              </a:path>
            </a:pathLst>
          </a:custGeom>
          <a:gradFill>
            <a:gsLst>
              <a:gs pos="0">
                <a:srgbClr val="FF0000">
                  <a:alpha val="10000"/>
                </a:srgbClr>
              </a:gs>
              <a:gs pos="39999">
                <a:srgbClr val="FFFF00">
                  <a:alpha val="0"/>
                </a:srgbClr>
              </a:gs>
              <a:gs pos="70000">
                <a:srgbClr val="FF0000">
                  <a:alpha val="32000"/>
                </a:srgbClr>
              </a:gs>
              <a:gs pos="88000">
                <a:srgbClr val="7005D4">
                  <a:alpha val="0"/>
                </a:srgbClr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 16"/>
          <p:cNvSpPr/>
          <p:nvPr/>
        </p:nvSpPr>
        <p:spPr>
          <a:xfrm rot="21286153">
            <a:off x="4371364" y="967050"/>
            <a:ext cx="6342665" cy="3780900"/>
          </a:xfrm>
          <a:custGeom>
            <a:avLst/>
            <a:gdLst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423620 w 5724040"/>
              <a:gd name="connsiteY2" fmla="*/ 1642820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423620 w 5724040"/>
              <a:gd name="connsiteY1" fmla="*/ 1642820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398576 w 5724040"/>
              <a:gd name="connsiteY0" fmla="*/ 0 h 4657240"/>
              <a:gd name="connsiteX1" fmla="*/ 662634 w 5724040"/>
              <a:gd name="connsiteY1" fmla="*/ 2085794 h 4657240"/>
              <a:gd name="connsiteX2" fmla="*/ 244333 w 5724040"/>
              <a:gd name="connsiteY2" fmla="*/ 2384949 h 4657240"/>
              <a:gd name="connsiteX3" fmla="*/ 764583 w 5724040"/>
              <a:gd name="connsiteY3" fmla="*/ 3874576 h 4657240"/>
              <a:gd name="connsiteX4" fmla="*/ 826576 w 5724040"/>
              <a:gd name="connsiteY4" fmla="*/ 4076054 h 4657240"/>
              <a:gd name="connsiteX5" fmla="*/ 5724040 w 5724040"/>
              <a:gd name="connsiteY5" fmla="*/ 387458 h 4657240"/>
              <a:gd name="connsiteX0" fmla="*/ 5494255 w 5819719"/>
              <a:gd name="connsiteY0" fmla="*/ 0 h 4634045"/>
              <a:gd name="connsiteX1" fmla="*/ 758313 w 5819719"/>
              <a:gd name="connsiteY1" fmla="*/ 2085794 h 4634045"/>
              <a:gd name="connsiteX2" fmla="*/ 340012 w 5819719"/>
              <a:gd name="connsiteY2" fmla="*/ 2384949 h 4634045"/>
              <a:gd name="connsiteX3" fmla="*/ 286186 w 5819719"/>
              <a:gd name="connsiteY3" fmla="*/ 3735406 h 4634045"/>
              <a:gd name="connsiteX4" fmla="*/ 922255 w 5819719"/>
              <a:gd name="connsiteY4" fmla="*/ 4076054 h 4634045"/>
              <a:gd name="connsiteX5" fmla="*/ 5819719 w 5819719"/>
              <a:gd name="connsiteY5" fmla="*/ 387458 h 4634045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00110 w 5825574"/>
              <a:gd name="connsiteY0" fmla="*/ 0 h 4577007"/>
              <a:gd name="connsiteX1" fmla="*/ 764168 w 5825574"/>
              <a:gd name="connsiteY1" fmla="*/ 2085794 h 4577007"/>
              <a:gd name="connsiteX2" fmla="*/ 345867 w 5825574"/>
              <a:gd name="connsiteY2" fmla="*/ 2384949 h 4577007"/>
              <a:gd name="connsiteX3" fmla="*/ 256917 w 5825574"/>
              <a:gd name="connsiteY3" fmla="*/ 3393176 h 4577007"/>
              <a:gd name="connsiteX4" fmla="*/ 928110 w 5825574"/>
              <a:gd name="connsiteY4" fmla="*/ 4076054 h 4577007"/>
              <a:gd name="connsiteX5" fmla="*/ 5825574 w 5825574"/>
              <a:gd name="connsiteY5" fmla="*/ 387458 h 4577007"/>
              <a:gd name="connsiteX0" fmla="*/ 5599333 w 5924797"/>
              <a:gd name="connsiteY0" fmla="*/ 0 h 4572905"/>
              <a:gd name="connsiteX1" fmla="*/ 863391 w 5924797"/>
              <a:gd name="connsiteY1" fmla="*/ 2085794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  <a:gd name="connsiteX0" fmla="*/ 5599333 w 5924797"/>
              <a:gd name="connsiteY0" fmla="*/ 0 h 4572905"/>
              <a:gd name="connsiteX1" fmla="*/ 857097 w 5924797"/>
              <a:gd name="connsiteY1" fmla="*/ 1334580 h 4572905"/>
              <a:gd name="connsiteX2" fmla="*/ 445090 w 5924797"/>
              <a:gd name="connsiteY2" fmla="*/ 2384949 h 4572905"/>
              <a:gd name="connsiteX3" fmla="*/ 97040 w 5924797"/>
              <a:gd name="connsiteY3" fmla="*/ 3368562 h 4572905"/>
              <a:gd name="connsiteX4" fmla="*/ 1027333 w 5924797"/>
              <a:gd name="connsiteY4" fmla="*/ 4076054 h 4572905"/>
              <a:gd name="connsiteX5" fmla="*/ 5924797 w 5924797"/>
              <a:gd name="connsiteY5" fmla="*/ 387458 h 4572905"/>
              <a:gd name="connsiteX0" fmla="*/ 5693562 w 6019026"/>
              <a:gd name="connsiteY0" fmla="*/ 0 h 4572905"/>
              <a:gd name="connsiteX1" fmla="*/ 951326 w 6019026"/>
              <a:gd name="connsiteY1" fmla="*/ 1334580 h 4572905"/>
              <a:gd name="connsiteX2" fmla="*/ 0 w 6019026"/>
              <a:gd name="connsiteY2" fmla="*/ 2150992 h 4572905"/>
              <a:gd name="connsiteX3" fmla="*/ 191269 w 6019026"/>
              <a:gd name="connsiteY3" fmla="*/ 3368562 h 4572905"/>
              <a:gd name="connsiteX4" fmla="*/ 1121562 w 6019026"/>
              <a:gd name="connsiteY4" fmla="*/ 4076054 h 4572905"/>
              <a:gd name="connsiteX5" fmla="*/ 6019026 w 6019026"/>
              <a:gd name="connsiteY5" fmla="*/ 387458 h 4572905"/>
              <a:gd name="connsiteX0" fmla="*/ 5693562 w 6019026"/>
              <a:gd name="connsiteY0" fmla="*/ 0 h 4759219"/>
              <a:gd name="connsiteX1" fmla="*/ 951326 w 6019026"/>
              <a:gd name="connsiteY1" fmla="*/ 1334580 h 4759219"/>
              <a:gd name="connsiteX2" fmla="*/ 0 w 6019026"/>
              <a:gd name="connsiteY2" fmla="*/ 2150992 h 4759219"/>
              <a:gd name="connsiteX3" fmla="*/ 191269 w 6019026"/>
              <a:gd name="connsiteY3" fmla="*/ 3368562 h 4759219"/>
              <a:gd name="connsiteX4" fmla="*/ 1533973 w 6019026"/>
              <a:gd name="connsiteY4" fmla="*/ 4262368 h 4759219"/>
              <a:gd name="connsiteX5" fmla="*/ 6019026 w 6019026"/>
              <a:gd name="connsiteY5" fmla="*/ 387458 h 4759219"/>
              <a:gd name="connsiteX0" fmla="*/ 5693562 w 6019026"/>
              <a:gd name="connsiteY0" fmla="*/ 0 h 4262368"/>
              <a:gd name="connsiteX1" fmla="*/ 951326 w 6019026"/>
              <a:gd name="connsiteY1" fmla="*/ 1334580 h 4262368"/>
              <a:gd name="connsiteX2" fmla="*/ 0 w 6019026"/>
              <a:gd name="connsiteY2" fmla="*/ 2150992 h 4262368"/>
              <a:gd name="connsiteX3" fmla="*/ 191269 w 6019026"/>
              <a:gd name="connsiteY3" fmla="*/ 3368562 h 4262368"/>
              <a:gd name="connsiteX4" fmla="*/ 1533973 w 6019026"/>
              <a:gd name="connsiteY4" fmla="*/ 4262368 h 4262368"/>
              <a:gd name="connsiteX5" fmla="*/ 6019026 w 6019026"/>
              <a:gd name="connsiteY5" fmla="*/ 387458 h 4262368"/>
              <a:gd name="connsiteX0" fmla="*/ 5693562 w 6019026"/>
              <a:gd name="connsiteY0" fmla="*/ 0 h 4262368"/>
              <a:gd name="connsiteX1" fmla="*/ 1004406 w 6019026"/>
              <a:gd name="connsiteY1" fmla="*/ 1405157 h 4262368"/>
              <a:gd name="connsiteX2" fmla="*/ 0 w 6019026"/>
              <a:gd name="connsiteY2" fmla="*/ 2150992 h 4262368"/>
              <a:gd name="connsiteX3" fmla="*/ 191269 w 6019026"/>
              <a:gd name="connsiteY3" fmla="*/ 3368562 h 4262368"/>
              <a:gd name="connsiteX4" fmla="*/ 1533973 w 6019026"/>
              <a:gd name="connsiteY4" fmla="*/ 4262368 h 4262368"/>
              <a:gd name="connsiteX5" fmla="*/ 6019026 w 6019026"/>
              <a:gd name="connsiteY5" fmla="*/ 387458 h 4262368"/>
              <a:gd name="connsiteX0" fmla="*/ 5693562 w 6019026"/>
              <a:gd name="connsiteY0" fmla="*/ 0 h 4262368"/>
              <a:gd name="connsiteX1" fmla="*/ 1099868 w 6019026"/>
              <a:gd name="connsiteY1" fmla="*/ 1675625 h 4262368"/>
              <a:gd name="connsiteX2" fmla="*/ 0 w 6019026"/>
              <a:gd name="connsiteY2" fmla="*/ 2150992 h 4262368"/>
              <a:gd name="connsiteX3" fmla="*/ 191269 w 6019026"/>
              <a:gd name="connsiteY3" fmla="*/ 3368562 h 4262368"/>
              <a:gd name="connsiteX4" fmla="*/ 1533973 w 6019026"/>
              <a:gd name="connsiteY4" fmla="*/ 4262368 h 4262368"/>
              <a:gd name="connsiteX5" fmla="*/ 6019026 w 6019026"/>
              <a:gd name="connsiteY5" fmla="*/ 387458 h 4262368"/>
              <a:gd name="connsiteX0" fmla="*/ 5693562 w 6019026"/>
              <a:gd name="connsiteY0" fmla="*/ 0 h 4262368"/>
              <a:gd name="connsiteX1" fmla="*/ 1147599 w 6019026"/>
              <a:gd name="connsiteY1" fmla="*/ 1810858 h 4262368"/>
              <a:gd name="connsiteX2" fmla="*/ 0 w 6019026"/>
              <a:gd name="connsiteY2" fmla="*/ 2150992 h 4262368"/>
              <a:gd name="connsiteX3" fmla="*/ 191269 w 6019026"/>
              <a:gd name="connsiteY3" fmla="*/ 3368562 h 4262368"/>
              <a:gd name="connsiteX4" fmla="*/ 1533973 w 6019026"/>
              <a:gd name="connsiteY4" fmla="*/ 4262368 h 4262368"/>
              <a:gd name="connsiteX5" fmla="*/ 6019026 w 6019026"/>
              <a:gd name="connsiteY5" fmla="*/ 387458 h 4262368"/>
              <a:gd name="connsiteX0" fmla="*/ 5693562 w 6019026"/>
              <a:gd name="connsiteY0" fmla="*/ 0 h 3997820"/>
              <a:gd name="connsiteX1" fmla="*/ 1147599 w 6019026"/>
              <a:gd name="connsiteY1" fmla="*/ 1810858 h 3997820"/>
              <a:gd name="connsiteX2" fmla="*/ 0 w 6019026"/>
              <a:gd name="connsiteY2" fmla="*/ 2150992 h 3997820"/>
              <a:gd name="connsiteX3" fmla="*/ 191269 w 6019026"/>
              <a:gd name="connsiteY3" fmla="*/ 3368562 h 3997820"/>
              <a:gd name="connsiteX4" fmla="*/ 1496941 w 6019026"/>
              <a:gd name="connsiteY4" fmla="*/ 3997820 h 3997820"/>
              <a:gd name="connsiteX5" fmla="*/ 6019026 w 6019026"/>
              <a:gd name="connsiteY5" fmla="*/ 387458 h 3997820"/>
              <a:gd name="connsiteX0" fmla="*/ 5693562 w 6019026"/>
              <a:gd name="connsiteY0" fmla="*/ 0 h 3997820"/>
              <a:gd name="connsiteX1" fmla="*/ 1519571 w 6019026"/>
              <a:gd name="connsiteY1" fmla="*/ 1587745 h 3997820"/>
              <a:gd name="connsiteX2" fmla="*/ 0 w 6019026"/>
              <a:gd name="connsiteY2" fmla="*/ 2150992 h 3997820"/>
              <a:gd name="connsiteX3" fmla="*/ 191269 w 6019026"/>
              <a:gd name="connsiteY3" fmla="*/ 3368562 h 3997820"/>
              <a:gd name="connsiteX4" fmla="*/ 1496941 w 6019026"/>
              <a:gd name="connsiteY4" fmla="*/ 3997820 h 3997820"/>
              <a:gd name="connsiteX5" fmla="*/ 6019026 w 6019026"/>
              <a:gd name="connsiteY5" fmla="*/ 387458 h 3997820"/>
              <a:gd name="connsiteX0" fmla="*/ 5599333 w 5924797"/>
              <a:gd name="connsiteY0" fmla="*/ 0 h 3997820"/>
              <a:gd name="connsiteX1" fmla="*/ 1425342 w 5924797"/>
              <a:gd name="connsiteY1" fmla="*/ 1587745 h 3997820"/>
              <a:gd name="connsiteX2" fmla="*/ 1637662 w 5924797"/>
              <a:gd name="connsiteY2" fmla="*/ 1870052 h 3997820"/>
              <a:gd name="connsiteX3" fmla="*/ 97040 w 5924797"/>
              <a:gd name="connsiteY3" fmla="*/ 3368562 h 3997820"/>
              <a:gd name="connsiteX4" fmla="*/ 1402712 w 5924797"/>
              <a:gd name="connsiteY4" fmla="*/ 3997820 h 3997820"/>
              <a:gd name="connsiteX5" fmla="*/ 5924797 w 5924797"/>
              <a:gd name="connsiteY5" fmla="*/ 387458 h 3997820"/>
              <a:gd name="connsiteX0" fmla="*/ 5599333 w 5924797"/>
              <a:gd name="connsiteY0" fmla="*/ 0 h 3368562"/>
              <a:gd name="connsiteX1" fmla="*/ 1425342 w 5924797"/>
              <a:gd name="connsiteY1" fmla="*/ 1587745 h 3368562"/>
              <a:gd name="connsiteX2" fmla="*/ 1637662 w 5924797"/>
              <a:gd name="connsiteY2" fmla="*/ 1870052 h 3368562"/>
              <a:gd name="connsiteX3" fmla="*/ 97040 w 5924797"/>
              <a:gd name="connsiteY3" fmla="*/ 3368562 h 3368562"/>
              <a:gd name="connsiteX4" fmla="*/ 2221132 w 5924797"/>
              <a:gd name="connsiteY4" fmla="*/ 3363542 h 3368562"/>
              <a:gd name="connsiteX5" fmla="*/ 5924797 w 5924797"/>
              <a:gd name="connsiteY5" fmla="*/ 387458 h 3368562"/>
              <a:gd name="connsiteX0" fmla="*/ 5599333 w 5924797"/>
              <a:gd name="connsiteY0" fmla="*/ 0 h 3368562"/>
              <a:gd name="connsiteX1" fmla="*/ 1425342 w 5924797"/>
              <a:gd name="connsiteY1" fmla="*/ 1587745 h 3368562"/>
              <a:gd name="connsiteX2" fmla="*/ 1637662 w 5924797"/>
              <a:gd name="connsiteY2" fmla="*/ 1870052 h 3368562"/>
              <a:gd name="connsiteX3" fmla="*/ 97040 w 5924797"/>
              <a:gd name="connsiteY3" fmla="*/ 3368562 h 3368562"/>
              <a:gd name="connsiteX4" fmla="*/ 2221132 w 5924797"/>
              <a:gd name="connsiteY4" fmla="*/ 3363542 h 3368562"/>
              <a:gd name="connsiteX5" fmla="*/ 5924797 w 5924797"/>
              <a:gd name="connsiteY5" fmla="*/ 387458 h 3368562"/>
              <a:gd name="connsiteX0" fmla="*/ 4173991 w 4499455"/>
              <a:gd name="connsiteY0" fmla="*/ 0 h 3363542"/>
              <a:gd name="connsiteX1" fmla="*/ 0 w 4499455"/>
              <a:gd name="connsiteY1" fmla="*/ 1587745 h 3363542"/>
              <a:gd name="connsiteX2" fmla="*/ 212320 w 4499455"/>
              <a:gd name="connsiteY2" fmla="*/ 1870052 h 3363542"/>
              <a:gd name="connsiteX3" fmla="*/ 859980 w 4499455"/>
              <a:gd name="connsiteY3" fmla="*/ 2587655 h 3363542"/>
              <a:gd name="connsiteX4" fmla="*/ 795790 w 4499455"/>
              <a:gd name="connsiteY4" fmla="*/ 3363542 h 3363542"/>
              <a:gd name="connsiteX5" fmla="*/ 4499455 w 4499455"/>
              <a:gd name="connsiteY5" fmla="*/ 387458 h 3363542"/>
              <a:gd name="connsiteX0" fmla="*/ 4228109 w 4553573"/>
              <a:gd name="connsiteY0" fmla="*/ 0 h 3422279"/>
              <a:gd name="connsiteX1" fmla="*/ 54118 w 4553573"/>
              <a:gd name="connsiteY1" fmla="*/ 1587745 h 3422279"/>
              <a:gd name="connsiteX2" fmla="*/ 266438 w 4553573"/>
              <a:gd name="connsiteY2" fmla="*/ 1870052 h 3422279"/>
              <a:gd name="connsiteX3" fmla="*/ 914098 w 4553573"/>
              <a:gd name="connsiteY3" fmla="*/ 2587655 h 3422279"/>
              <a:gd name="connsiteX4" fmla="*/ 786130 w 4553573"/>
              <a:gd name="connsiteY4" fmla="*/ 3422279 h 3422279"/>
              <a:gd name="connsiteX5" fmla="*/ 4553573 w 4553573"/>
              <a:gd name="connsiteY5" fmla="*/ 387458 h 3422279"/>
              <a:gd name="connsiteX0" fmla="*/ 4173991 w 4499455"/>
              <a:gd name="connsiteY0" fmla="*/ 0 h 3422279"/>
              <a:gd name="connsiteX1" fmla="*/ 0 w 4499455"/>
              <a:gd name="connsiteY1" fmla="*/ 1587745 h 3422279"/>
              <a:gd name="connsiteX2" fmla="*/ 212320 w 4499455"/>
              <a:gd name="connsiteY2" fmla="*/ 1870052 h 3422279"/>
              <a:gd name="connsiteX3" fmla="*/ 859980 w 4499455"/>
              <a:gd name="connsiteY3" fmla="*/ 2587655 h 3422279"/>
              <a:gd name="connsiteX4" fmla="*/ 732012 w 4499455"/>
              <a:gd name="connsiteY4" fmla="*/ 3422279 h 3422279"/>
              <a:gd name="connsiteX5" fmla="*/ 4499455 w 4499455"/>
              <a:gd name="connsiteY5" fmla="*/ 387458 h 3422279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87611"/>
              <a:gd name="connsiteX1" fmla="*/ 0 w 4499455"/>
              <a:gd name="connsiteY1" fmla="*/ 1587745 h 3087611"/>
              <a:gd name="connsiteX2" fmla="*/ 212320 w 4499455"/>
              <a:gd name="connsiteY2" fmla="*/ 1870052 h 3087611"/>
              <a:gd name="connsiteX3" fmla="*/ 859980 w 4499455"/>
              <a:gd name="connsiteY3" fmla="*/ 2587655 h 3087611"/>
              <a:gd name="connsiteX4" fmla="*/ 1289970 w 4499455"/>
              <a:gd name="connsiteY4" fmla="*/ 3087611 h 3087611"/>
              <a:gd name="connsiteX5" fmla="*/ 4499455 w 4499455"/>
              <a:gd name="connsiteY5" fmla="*/ 387458 h 3087611"/>
              <a:gd name="connsiteX0" fmla="*/ 4173991 w 4499455"/>
              <a:gd name="connsiteY0" fmla="*/ 0 h 3022953"/>
              <a:gd name="connsiteX1" fmla="*/ 0 w 4499455"/>
              <a:gd name="connsiteY1" fmla="*/ 1587745 h 3022953"/>
              <a:gd name="connsiteX2" fmla="*/ 212320 w 4499455"/>
              <a:gd name="connsiteY2" fmla="*/ 1870052 h 3022953"/>
              <a:gd name="connsiteX3" fmla="*/ 859980 w 4499455"/>
              <a:gd name="connsiteY3" fmla="*/ 2587655 h 3022953"/>
              <a:gd name="connsiteX4" fmla="*/ 1295319 w 4499455"/>
              <a:gd name="connsiteY4" fmla="*/ 3022953 h 3022953"/>
              <a:gd name="connsiteX5" fmla="*/ 4499455 w 4499455"/>
              <a:gd name="connsiteY5" fmla="*/ 387458 h 3022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99455" h="3022953">
                <a:moveTo>
                  <a:pt x="4173991" y="0"/>
                </a:moveTo>
                <a:lnTo>
                  <a:pt x="0" y="1587745"/>
                </a:lnTo>
                <a:lnTo>
                  <a:pt x="212320" y="1870052"/>
                </a:lnTo>
                <a:cubicBezTo>
                  <a:pt x="474225" y="2184548"/>
                  <a:pt x="762940" y="2305804"/>
                  <a:pt x="859980" y="2587655"/>
                </a:cubicBezTo>
                <a:cubicBezTo>
                  <a:pt x="942370" y="2508542"/>
                  <a:pt x="912102" y="2536192"/>
                  <a:pt x="1295319" y="3022953"/>
                </a:cubicBezTo>
                <a:cubicBezTo>
                  <a:pt x="2214683" y="2299165"/>
                  <a:pt x="2464011" y="1941163"/>
                  <a:pt x="4499455" y="387458"/>
                </a:cubicBezTo>
              </a:path>
            </a:pathLst>
          </a:custGeom>
          <a:solidFill>
            <a:schemeClr val="accent6">
              <a:lumMod val="60000"/>
              <a:lumOff val="40000"/>
              <a:alpha val="6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rot="10800000" flipV="1">
            <a:off x="8900319" y="1447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V="1">
            <a:off x="2461419" y="5753100"/>
            <a:ext cx="6096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5928519" y="33528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 flipV="1">
            <a:off x="6461919" y="35052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 flipV="1">
            <a:off x="3947319" y="3276599"/>
            <a:ext cx="5334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 flipV="1">
            <a:off x="8138319" y="4419600"/>
            <a:ext cx="457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 flipV="1">
            <a:off x="7223919" y="1981200"/>
            <a:ext cx="4572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461919" y="4800600"/>
            <a:ext cx="152400" cy="2057400"/>
          </a:xfrm>
          <a:prstGeom prst="rect">
            <a:avLst/>
          </a:prstGeom>
          <a:gradFill flip="none" rotWithShape="1">
            <a:gsLst>
              <a:gs pos="100000">
                <a:srgbClr val="A603AB">
                  <a:alpha val="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7452519" y="5181600"/>
            <a:ext cx="2438400" cy="1447800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 26"/>
          <p:cNvSpPr/>
          <p:nvPr/>
        </p:nvSpPr>
        <p:spPr>
          <a:xfrm>
            <a:off x="7147719" y="3505200"/>
            <a:ext cx="3124200" cy="1676400"/>
          </a:xfrm>
          <a:custGeom>
            <a:avLst/>
            <a:gdLst>
              <a:gd name="connsiteX0" fmla="*/ 0 w 2185261"/>
              <a:gd name="connsiteY0" fmla="*/ 1208868 h 1239864"/>
              <a:gd name="connsiteX1" fmla="*/ 1084881 w 2185261"/>
              <a:gd name="connsiteY1" fmla="*/ 0 h 1239864"/>
              <a:gd name="connsiteX2" fmla="*/ 1084881 w 2185261"/>
              <a:gd name="connsiteY2" fmla="*/ 0 h 1239864"/>
              <a:gd name="connsiteX3" fmla="*/ 2185261 w 2185261"/>
              <a:gd name="connsiteY3" fmla="*/ 1239864 h 1239864"/>
              <a:gd name="connsiteX4" fmla="*/ 2185261 w 2185261"/>
              <a:gd name="connsiteY4" fmla="*/ 1239864 h 1239864"/>
              <a:gd name="connsiteX5" fmla="*/ 0 w 2185261"/>
              <a:gd name="connsiteY5" fmla="*/ 1208868 h 1239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85261" h="1239864">
                <a:moveTo>
                  <a:pt x="0" y="1208868"/>
                </a:moveTo>
                <a:lnTo>
                  <a:pt x="1084881" y="0"/>
                </a:lnTo>
                <a:lnTo>
                  <a:pt x="1084881" y="0"/>
                </a:lnTo>
                <a:lnTo>
                  <a:pt x="2185261" y="1239864"/>
                </a:lnTo>
                <a:lnTo>
                  <a:pt x="2185261" y="1239864"/>
                </a:lnTo>
                <a:lnTo>
                  <a:pt x="0" y="1208868"/>
                </a:lnTo>
                <a:close/>
              </a:path>
            </a:pathLst>
          </a:custGeom>
          <a:solidFill>
            <a:schemeClr val="bg2">
              <a:lumMod val="10000"/>
            </a:schemeClr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Arrow Connector 27"/>
          <p:cNvCxnSpPr/>
          <p:nvPr/>
        </p:nvCxnSpPr>
        <p:spPr>
          <a:xfrm rot="5400000">
            <a:off x="9662319" y="2057400"/>
            <a:ext cx="533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6200000" flipV="1">
            <a:off x="8938419" y="3009900"/>
            <a:ext cx="5334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 rot="484683">
            <a:off x="8726920" y="1529521"/>
            <a:ext cx="1737519" cy="3505200"/>
          </a:xfrm>
          <a:custGeom>
            <a:avLst/>
            <a:gdLst>
              <a:gd name="connsiteX0" fmla="*/ 0 w 609600"/>
              <a:gd name="connsiteY0" fmla="*/ 0 h 3124200"/>
              <a:gd name="connsiteX1" fmla="*/ 609600 w 609600"/>
              <a:gd name="connsiteY1" fmla="*/ 0 h 3124200"/>
              <a:gd name="connsiteX2" fmla="*/ 609600 w 609600"/>
              <a:gd name="connsiteY2" fmla="*/ 3124200 h 3124200"/>
              <a:gd name="connsiteX3" fmla="*/ 0 w 609600"/>
              <a:gd name="connsiteY3" fmla="*/ 3124200 h 3124200"/>
              <a:gd name="connsiteX4" fmla="*/ 0 w 609600"/>
              <a:gd name="connsiteY4" fmla="*/ 0 h 3124200"/>
              <a:gd name="connsiteX0" fmla="*/ 1066800 w 1676400"/>
              <a:gd name="connsiteY0" fmla="*/ 0 h 3124200"/>
              <a:gd name="connsiteX1" fmla="*/ 1676400 w 1676400"/>
              <a:gd name="connsiteY1" fmla="*/ 0 h 3124200"/>
              <a:gd name="connsiteX2" fmla="*/ 1676400 w 1676400"/>
              <a:gd name="connsiteY2" fmla="*/ 3124200 h 3124200"/>
              <a:gd name="connsiteX3" fmla="*/ 0 w 1676400"/>
              <a:gd name="connsiteY3" fmla="*/ 2057400 h 3124200"/>
              <a:gd name="connsiteX4" fmla="*/ 1066800 w 1676400"/>
              <a:gd name="connsiteY4" fmla="*/ 0 h 3124200"/>
              <a:gd name="connsiteX0" fmla="*/ 1066800 w 1676400"/>
              <a:gd name="connsiteY0" fmla="*/ 0 h 3657600"/>
              <a:gd name="connsiteX1" fmla="*/ 1676400 w 1676400"/>
              <a:gd name="connsiteY1" fmla="*/ 0 h 3657600"/>
              <a:gd name="connsiteX2" fmla="*/ 1524000 w 1676400"/>
              <a:gd name="connsiteY2" fmla="*/ 3657600 h 3657600"/>
              <a:gd name="connsiteX3" fmla="*/ 0 w 1676400"/>
              <a:gd name="connsiteY3" fmla="*/ 2057400 h 3657600"/>
              <a:gd name="connsiteX4" fmla="*/ 1066800 w 1676400"/>
              <a:gd name="connsiteY4" fmla="*/ 0 h 3657600"/>
              <a:gd name="connsiteX0" fmla="*/ 1066800 w 1752600"/>
              <a:gd name="connsiteY0" fmla="*/ 76200 h 3733800"/>
              <a:gd name="connsiteX1" fmla="*/ 1752600 w 1752600"/>
              <a:gd name="connsiteY1" fmla="*/ 0 h 3733800"/>
              <a:gd name="connsiteX2" fmla="*/ 1524000 w 1752600"/>
              <a:gd name="connsiteY2" fmla="*/ 3733800 h 3733800"/>
              <a:gd name="connsiteX3" fmla="*/ 0 w 1752600"/>
              <a:gd name="connsiteY3" fmla="*/ 2133600 h 3733800"/>
              <a:gd name="connsiteX4" fmla="*/ 1066800 w 1752600"/>
              <a:gd name="connsiteY4" fmla="*/ 76200 h 3733800"/>
              <a:gd name="connsiteX0" fmla="*/ 1066800 w 1752600"/>
              <a:gd name="connsiteY0" fmla="*/ 0 h 3886200"/>
              <a:gd name="connsiteX1" fmla="*/ 1752600 w 1752600"/>
              <a:gd name="connsiteY1" fmla="*/ 152400 h 3886200"/>
              <a:gd name="connsiteX2" fmla="*/ 1524000 w 1752600"/>
              <a:gd name="connsiteY2" fmla="*/ 3886200 h 3886200"/>
              <a:gd name="connsiteX3" fmla="*/ 0 w 1752600"/>
              <a:gd name="connsiteY3" fmla="*/ 2286000 h 3886200"/>
              <a:gd name="connsiteX4" fmla="*/ 1066800 w 1752600"/>
              <a:gd name="connsiteY4" fmla="*/ 0 h 3886200"/>
              <a:gd name="connsiteX0" fmla="*/ 1143000 w 1828800"/>
              <a:gd name="connsiteY0" fmla="*/ 0 h 3886200"/>
              <a:gd name="connsiteX1" fmla="*/ 1828800 w 1828800"/>
              <a:gd name="connsiteY1" fmla="*/ 152400 h 3886200"/>
              <a:gd name="connsiteX2" fmla="*/ 1600200 w 1828800"/>
              <a:gd name="connsiteY2" fmla="*/ 3886200 h 3886200"/>
              <a:gd name="connsiteX3" fmla="*/ 0 w 1828800"/>
              <a:gd name="connsiteY3" fmla="*/ 2209800 h 3886200"/>
              <a:gd name="connsiteX4" fmla="*/ 1143000 w 1828800"/>
              <a:gd name="connsiteY4" fmla="*/ 0 h 3886200"/>
              <a:gd name="connsiteX0" fmla="*/ 1143000 w 1828800"/>
              <a:gd name="connsiteY0" fmla="*/ 152400 h 4038600"/>
              <a:gd name="connsiteX1" fmla="*/ 1828800 w 1828800"/>
              <a:gd name="connsiteY1" fmla="*/ 0 h 4038600"/>
              <a:gd name="connsiteX2" fmla="*/ 1600200 w 1828800"/>
              <a:gd name="connsiteY2" fmla="*/ 4038600 h 4038600"/>
              <a:gd name="connsiteX3" fmla="*/ 0 w 1828800"/>
              <a:gd name="connsiteY3" fmla="*/ 2362200 h 4038600"/>
              <a:gd name="connsiteX4" fmla="*/ 1143000 w 1828800"/>
              <a:gd name="connsiteY4" fmla="*/ 152400 h 4038600"/>
              <a:gd name="connsiteX0" fmla="*/ 1143000 w 1828800"/>
              <a:gd name="connsiteY0" fmla="*/ 0 h 4038600"/>
              <a:gd name="connsiteX1" fmla="*/ 1828800 w 1828800"/>
              <a:gd name="connsiteY1" fmla="*/ 0 h 4038600"/>
              <a:gd name="connsiteX2" fmla="*/ 1600200 w 1828800"/>
              <a:gd name="connsiteY2" fmla="*/ 4038600 h 4038600"/>
              <a:gd name="connsiteX3" fmla="*/ 0 w 1828800"/>
              <a:gd name="connsiteY3" fmla="*/ 2362200 h 4038600"/>
              <a:gd name="connsiteX4" fmla="*/ 1143000 w 1828800"/>
              <a:gd name="connsiteY4" fmla="*/ 0 h 403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8800" h="4038600">
                <a:moveTo>
                  <a:pt x="1143000" y="0"/>
                </a:moveTo>
                <a:lnTo>
                  <a:pt x="1828800" y="0"/>
                </a:lnTo>
                <a:lnTo>
                  <a:pt x="1600200" y="4038600"/>
                </a:lnTo>
                <a:lnTo>
                  <a:pt x="0" y="2362200"/>
                </a:lnTo>
                <a:lnTo>
                  <a:pt x="11430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10081419" y="2324100"/>
            <a:ext cx="4572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V="1">
            <a:off x="9548019" y="3543300"/>
            <a:ext cx="5334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6690519" y="4800600"/>
            <a:ext cx="152400" cy="2057400"/>
          </a:xfrm>
          <a:prstGeom prst="rect">
            <a:avLst/>
          </a:prstGeom>
          <a:gradFill flip="none" rotWithShape="1">
            <a:gsLst>
              <a:gs pos="100000">
                <a:srgbClr val="A603AB">
                  <a:alpha val="0"/>
                </a:srgbClr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rot="10800000" flipV="1">
            <a:off x="5166519" y="5181600"/>
            <a:ext cx="457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16200000" flipV="1">
            <a:off x="3642519" y="5715000"/>
            <a:ext cx="304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347119" y="3962400"/>
            <a:ext cx="457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50" idx="1"/>
          </p:cNvCxnSpPr>
          <p:nvPr/>
        </p:nvCxnSpPr>
        <p:spPr>
          <a:xfrm rot="10800000" flipH="1">
            <a:off x="2423319" y="4724400"/>
            <a:ext cx="533400" cy="3457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142999" y="259140"/>
            <a:ext cx="5928520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200" b="1" spc="50" dirty="0" smtClean="0">
                <a:ln w="11430"/>
                <a:latin typeface="NikoshBAN" pitchFamily="2" charset="0"/>
                <a:cs typeface="NikoshBAN" pitchFamily="2" charset="0"/>
              </a:rPr>
              <a:t>গ্রিন হাউজ কাঁচ বা প্লাস্টিকের হওয়াতে সূর্যের তাপ প্রবেশ করতে পারে কিন্তু বের হতে পারেনা । ফলে গ্রিন হাউজের ভিতরের পরিবেশ গরম থাকে । </a:t>
            </a:r>
            <a:endParaRPr lang="en-US" sz="3200" b="1" spc="50" dirty="0" smtClean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290719" y="5486400"/>
            <a:ext cx="381000" cy="762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8671719" y="5486400"/>
            <a:ext cx="381000" cy="762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3" descr="C:\Users\Doel-1612i3\Desktop\0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951" y="5562600"/>
            <a:ext cx="700568" cy="83250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3" descr="C:\Users\Doel-1612i3\Desktop\0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751" y="5492095"/>
            <a:ext cx="700568" cy="83250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Doel-1612i3\Desktop\0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151" y="5415895"/>
            <a:ext cx="700568" cy="83250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C:\Users\Doel-1612i3\Desktop\0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351" y="5410200"/>
            <a:ext cx="700568" cy="83250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C:\Users\Doel-1612i3\Desktop\0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751" y="4648200"/>
            <a:ext cx="700568" cy="83250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C:\Users\Doel-1612i3\Desktop\0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319" y="4648200"/>
            <a:ext cx="700568" cy="83250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Users\Doel-1612i3\Desktop\00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319" y="4648200"/>
            <a:ext cx="700568" cy="83250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Freeform 50"/>
          <p:cNvSpPr/>
          <p:nvPr/>
        </p:nvSpPr>
        <p:spPr>
          <a:xfrm>
            <a:off x="2042319" y="4572000"/>
            <a:ext cx="4038600" cy="2057400"/>
          </a:xfrm>
          <a:custGeom>
            <a:avLst/>
            <a:gdLst>
              <a:gd name="connsiteX0" fmla="*/ 3595607 w 3595607"/>
              <a:gd name="connsiteY0" fmla="*/ 30997 h 1642820"/>
              <a:gd name="connsiteX1" fmla="*/ 3564610 w 3595607"/>
              <a:gd name="connsiteY1" fmla="*/ 1642820 h 1642820"/>
              <a:gd name="connsiteX2" fmla="*/ 3564610 w 3595607"/>
              <a:gd name="connsiteY2" fmla="*/ 1642820 h 1642820"/>
              <a:gd name="connsiteX3" fmla="*/ 0 w 3595607"/>
              <a:gd name="connsiteY3" fmla="*/ 1596325 h 1642820"/>
              <a:gd name="connsiteX4" fmla="*/ 0 w 3595607"/>
              <a:gd name="connsiteY4" fmla="*/ 1596325 h 1642820"/>
              <a:gd name="connsiteX5" fmla="*/ 15498 w 3595607"/>
              <a:gd name="connsiteY5" fmla="*/ 0 h 1642820"/>
              <a:gd name="connsiteX6" fmla="*/ 15498 w 3595607"/>
              <a:gd name="connsiteY6" fmla="*/ 0 h 1642820"/>
              <a:gd name="connsiteX7" fmla="*/ 3595607 w 3595607"/>
              <a:gd name="connsiteY7" fmla="*/ 30997 h 164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95607" h="1642820">
                <a:moveTo>
                  <a:pt x="3595607" y="30997"/>
                </a:moveTo>
                <a:lnTo>
                  <a:pt x="3564610" y="1642820"/>
                </a:lnTo>
                <a:lnTo>
                  <a:pt x="3564610" y="1642820"/>
                </a:lnTo>
                <a:lnTo>
                  <a:pt x="0" y="1596325"/>
                </a:lnTo>
                <a:lnTo>
                  <a:pt x="0" y="1596325"/>
                </a:lnTo>
                <a:lnTo>
                  <a:pt x="15498" y="0"/>
                </a:lnTo>
                <a:lnTo>
                  <a:pt x="15498" y="0"/>
                </a:lnTo>
                <a:lnTo>
                  <a:pt x="3595607" y="30997"/>
                </a:lnTo>
                <a:close/>
              </a:path>
            </a:pathLst>
          </a:custGeom>
          <a:gradFill>
            <a:gsLst>
              <a:gs pos="0">
                <a:srgbClr val="FF0000">
                  <a:alpha val="44000"/>
                </a:srgbClr>
              </a:gs>
              <a:gs pos="39999">
                <a:srgbClr val="FFFF00">
                  <a:alpha val="0"/>
                </a:srgbClr>
              </a:gs>
              <a:gs pos="70000">
                <a:srgbClr val="FF0000">
                  <a:alpha val="0"/>
                </a:srgbClr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1605E-6 2.51619E-6 L -0.27279 0.33302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00" y="167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2192 0.0555 L -0.02505 -0.04441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" y="-50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0528E-6 1.70213E-6 L -0.18786 0.23312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117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767 -0.09991 L -0.15655 0.18871 " pathEditMode="relative" rAng="0" ptsTypes="AA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0" y="144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9863E-6 8.69565E-7 L -0.12525 0.16651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83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1 -0.0555 L -0.21291 0.25532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00" y="155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3966E-6 -2.47919E-6 L -0.04788 0.19982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0" y="1000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22 0.0333 L -0.04788 -0.25532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" y="-144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63209E-7 -0.0111 L -0.03757 0.24422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0" y="128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4 0.06661 L -0.07515 -0.42229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0" y="-244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6184E-6 4.21832E-6 L -0.11272 0.14431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72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1389E-7 4.22757E-6 L -0.11272 -0.22202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-111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26 0.01665 L 0.11272 -0.14432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" y="-80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6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19 0.0414 L 0.14716 -0.19172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00" y="-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914400"/>
            <a:ext cx="4937920" cy="2743200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glow rad="63500">
              <a:schemeClr val="accent4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t="27600" r="2496" b="13200"/>
          <a:stretch/>
        </p:blipFill>
        <p:spPr>
          <a:xfrm>
            <a:off x="6538119" y="914400"/>
            <a:ext cx="4876800" cy="2743200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Rectangle 11"/>
          <p:cNvSpPr/>
          <p:nvPr/>
        </p:nvSpPr>
        <p:spPr>
          <a:xfrm>
            <a:off x="746919" y="3810000"/>
            <a:ext cx="10668000" cy="230832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শীত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তীব্র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শীতে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গাছপালা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টিকে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কাচের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প্লাস্টিকের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বানিয়ে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সবুজ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শাকসবজি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চাষ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এরকম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ঘরকে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সূর্যতাপ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ঢুকতে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বেরিয়ে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পারেনা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এভাবে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আটকে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বিষয়টিকে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।  </a:t>
            </a:r>
            <a:endParaRPr lang="en-GB" sz="36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07159" y="130314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err="1" smtClean="0">
                <a:ln w="11430"/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40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b="1" spc="50" dirty="0" smtClean="0">
                <a:ln w="11430"/>
                <a:latin typeface="NikoshBAN" pitchFamily="2" charset="0"/>
                <a:cs typeface="NikoshBAN" pitchFamily="2" charset="0"/>
              </a:rPr>
              <a:t>?</a:t>
            </a:r>
            <a:endParaRPr lang="en-US" sz="40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mages (6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19" y="1600200"/>
            <a:ext cx="3581400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images (6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6919" y="1676400"/>
            <a:ext cx="35052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 descr="images (61).jpg"/>
          <p:cNvPicPr>
            <a:picLocks noChangeAspect="1"/>
          </p:cNvPicPr>
          <p:nvPr/>
        </p:nvPicPr>
        <p:blipFill>
          <a:blip r:embed="rId4"/>
          <a:srcRect r="3846"/>
          <a:stretch>
            <a:fillRect/>
          </a:stretch>
        </p:blipFill>
        <p:spPr>
          <a:xfrm>
            <a:off x="8595519" y="1600200"/>
            <a:ext cx="3165915" cy="3505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728119" y="609600"/>
            <a:ext cx="5943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023519" y="55626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6919" y="55112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কয়লা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19319" y="5562600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বনভূমি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ধ্ববংস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519" y="1676400"/>
            <a:ext cx="10744200" cy="39703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বিদ্যুত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কলকারখানা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যানবাহনে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কয়্লা,তেল,প্রাকৃতিক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জীবাশ্ম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জ্বালানি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বায়ুমন্ডলে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ডাই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অক্সাইড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নির্গত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পাশাপাশি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বনভূমি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ধ্বংসের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গাছপালার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ডাই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অক্সাইড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শোষণের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হার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কমছে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বাতাসে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ডাই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অক্সাইডের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বাড়ছে।বেশি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ডাই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অক্সাইড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রাখছে।ফলে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600" b="1" spc="50" dirty="0" smtClean="0">
                <a:ln w="11430"/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spc="50" dirty="0">
              <a:ln w="11430"/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119" y="609600"/>
            <a:ext cx="117348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কয়্লা,তেল,প্রাকৃতিক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বনভূমি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ধ্বংসের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?</a:t>
            </a:r>
            <a:endParaRPr lang="en-US" sz="36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8819" y="1676400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যাওয়াকে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।</a:t>
            </a:r>
            <a:endParaRPr lang="en-US" sz="36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5519" y="607291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যাওয়াকে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spc="50" dirty="0" smtClean="0">
                <a:ln w="11430"/>
                <a:latin typeface="NikoshBAN" pitchFamily="2" charset="0"/>
                <a:cs typeface="NikoshBAN" pitchFamily="2" charset="0"/>
              </a:rPr>
              <a:t>?</a:t>
            </a:r>
            <a:endParaRPr lang="en-US" sz="36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719" y="0"/>
            <a:ext cx="11201400" cy="626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432719" y="6027003"/>
            <a:ext cx="922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হিমালয় পর্বতমালার</a:t>
            </a:r>
            <a:r>
              <a:rPr lang="en-US" sz="48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হিমবাহ</a:t>
            </a:r>
            <a:r>
              <a:rPr lang="en-US" sz="48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গলে</a:t>
            </a:r>
            <a:r>
              <a:rPr lang="en-US" sz="48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480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GB" sz="480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85119" y="304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 smtClean="0">
                <a:ln w="11430"/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বৈশ্বিক উষ্ণায়নের প্রভাবে কী হচ্ছে?</a:t>
            </a:r>
            <a:endParaRPr lang="en-GB" sz="4800" b="1" spc="50" dirty="0">
              <a:ln w="11430"/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s (6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1" y="76200"/>
            <a:ext cx="12161838" cy="678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575719" y="5631359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মেরু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এলাকার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বরফ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গলে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GB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32719" y="304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বৈশ্বিক উষ্ণায়নের প্রভাবে কী হচ্ছে?</a:t>
            </a:r>
            <a:endParaRPr lang="en-GB" sz="5400" b="1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 (6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19" y="609600"/>
            <a:ext cx="11125200" cy="6140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252119" y="152400"/>
            <a:ext cx="64770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400" b="1" spc="50" dirty="0" smtClean="0">
                <a:ln w="11430"/>
                <a:latin typeface="NikoshBAN" pitchFamily="2" charset="0"/>
                <a:cs typeface="NikoshBAN" pitchFamily="2" charset="0"/>
              </a:rPr>
              <a:t>বৈশ্বিক উষ্ণায়নের প্রভাবে কী হচ্ছে?</a:t>
            </a:r>
            <a:endParaRPr lang="en-GB" sz="44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mages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19" y="111132"/>
            <a:ext cx="11018838" cy="6213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899319" y="5555159"/>
            <a:ext cx="10652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সমুদ্রের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তীরবর্তী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তলিয়ে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গিয়ে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এরকম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GB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8919" y="3048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বৈশ্বিক উষ্ণায়নের প্রভাবে কী হচ্ছে?</a:t>
            </a:r>
            <a:endParaRPr lang="en-GB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014119" y="304800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...</a:t>
            </a:r>
            <a:endParaRPr lang="en-US" sz="4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08919" y="1924734"/>
            <a:ext cx="10363199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জলীয় বাষ্প দলঃ</a:t>
            </a:r>
            <a:r>
              <a:rPr lang="en-US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4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গ্রিন হাউজ কী? ৩ টি বাক্যে লিখ।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959" y="4191000"/>
            <a:ext cx="1116272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কার্বন-ডাই-অক্সাইড  দলঃ</a:t>
            </a:r>
            <a:r>
              <a:rPr lang="en-US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গ্রিন হাউজের ভিতরের পরিবেশ</a:t>
            </a:r>
          </a:p>
          <a:p>
            <a:r>
              <a:rPr lang="bn-BD" sz="4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গরম থাকে কেন? ৩ টি বাক্যে লিখ।</a:t>
            </a:r>
            <a:endParaRPr lang="en-US" sz="44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099719" y="762000"/>
            <a:ext cx="35814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54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কাজ...</a:t>
            </a:r>
            <a:endParaRPr lang="en-US" sz="54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80319" y="3657600"/>
            <a:ext cx="9677400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b="1" spc="50" dirty="0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বৈশ্বিক উষ্ণায়ন বলতে কী বুঝ?</a:t>
            </a:r>
            <a:endParaRPr lang="en-US" sz="4400" b="1" spc="50" dirty="0" smtClean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000" b="1" spc="50" dirty="0" smtClean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b="1" spc="50" dirty="0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 বৈশ্বিক উষ্ণায়নের প্রভাবে কী কী</a:t>
            </a:r>
            <a:r>
              <a:rPr lang="en-US" sz="4400" b="1" spc="50" dirty="0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spc="50" dirty="0" smtClean="0">
                <a:ln w="11430"/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হতে পারে?</a:t>
            </a:r>
            <a:endParaRPr lang="en-US" sz="4400" b="1" spc="50" dirty="0">
              <a:ln w="11430"/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490119" y="228600"/>
            <a:ext cx="4267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 বই সংযুক্তি ...</a:t>
            </a:r>
            <a:endParaRPr lang="en-US" sz="4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65919" y="1167854"/>
            <a:ext cx="11430000" cy="5080545"/>
            <a:chOff x="594519" y="533400"/>
            <a:chExt cx="10629900" cy="4724400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70719" y="533400"/>
              <a:ext cx="5257800" cy="2085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94519" y="2609850"/>
              <a:ext cx="5181600" cy="2647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309519" y="685800"/>
              <a:ext cx="4914900" cy="434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37719" y="12954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মূল্যায়ন...</a:t>
            </a:r>
            <a:endParaRPr lang="en-US" sz="4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70719" y="3113544"/>
            <a:ext cx="10744200" cy="26776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284163" indent="-284163"/>
            <a:r>
              <a:rPr lang="en-US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সাগর ও নদীর পানি বাষ্পীভূত হয়ে জলীয় বাষ্পে পরিণত হওয়াকে কী বলে?</a:t>
            </a:r>
          </a:p>
          <a:p>
            <a:pPr marL="284163" indent="-284163"/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ক) তরলীভবন   খ) ঘনীভবন  গ) বাষ্পীভবন   ঘ) ক</a:t>
            </a:r>
            <a:r>
              <a:rPr lang="en-US" sz="3200" b="1" spc="50" dirty="0" err="1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ঠি</a:t>
            </a:r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নীভবন </a:t>
            </a:r>
            <a:endParaRPr lang="en-US" sz="32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4163" indent="-284163"/>
            <a:endParaRPr lang="bn-BD" sz="8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4163" indent="-284163"/>
            <a:r>
              <a:rPr lang="en-US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কোনটি সঠিক?</a:t>
            </a:r>
          </a:p>
          <a:p>
            <a:pPr marL="284163" indent="-284163"/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ক) সূর্য তাপ-পানি-বাষ্প-মেঘ-বৃষ্টি খ) পানি-বাষ্প-মেঘ-বৃষ্টি</a:t>
            </a:r>
            <a:r>
              <a:rPr lang="en-US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তাপ </a:t>
            </a:r>
            <a:endParaRPr lang="en-US" sz="3200" b="1" spc="50" dirty="0" smtClean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4163" indent="-284163"/>
            <a:r>
              <a:rPr lang="en-US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গ) পানি-মেঘ-বৃষ্টি</a:t>
            </a:r>
            <a:r>
              <a:rPr lang="en-US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তাপ-বাষ্প  ঘ) পানি-বৃষ্টি</a:t>
            </a:r>
            <a:r>
              <a:rPr lang="en-US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32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তাপ-বাষ্প-মেঘ</a:t>
            </a:r>
            <a:endParaRPr lang="en-US" sz="32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397" b="89944" l="10000" r="96000">
                        <a14:foregroundMark x1="41111" y1="77933" x2="41111" y2="77933"/>
                        <a14:foregroundMark x1="35778" y1="78771" x2="35778" y2="78771"/>
                        <a14:backgroundMark x1="23556" y1="74860" x2="23556" y2="75140"/>
                        <a14:backgroundMark x1="25556" y1="75978" x2="46667" y2="81006"/>
                      </a14:backgroundRemoval>
                    </a14:imgEffect>
                  </a14:imgLayer>
                </a14:imgProps>
              </a:ext>
            </a:extLst>
          </a:blip>
          <a:srcRect l="21090" t="435" r="19194" b="17748"/>
          <a:stretch/>
        </p:blipFill>
        <p:spPr>
          <a:xfrm>
            <a:off x="4937919" y="3581400"/>
            <a:ext cx="489358" cy="5333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397" b="89944" l="10000" r="96000">
                        <a14:foregroundMark x1="41111" y1="77933" x2="41111" y2="77933"/>
                        <a14:foregroundMark x1="35778" y1="78771" x2="35778" y2="78771"/>
                        <a14:backgroundMark x1="23556" y1="74860" x2="23556" y2="75140"/>
                        <a14:backgroundMark x1="25556" y1="75978" x2="46667" y2="81006"/>
                      </a14:backgroundRemoval>
                    </a14:imgEffect>
                  </a14:imgLayer>
                </a14:imgProps>
              </a:ext>
            </a:extLst>
          </a:blip>
          <a:srcRect l="21090" t="435" r="19194" b="17748"/>
          <a:stretch/>
        </p:blipFill>
        <p:spPr>
          <a:xfrm>
            <a:off x="1051719" y="4724400"/>
            <a:ext cx="489358" cy="53339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75519" y="23622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2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উত্তরে টিক চিহ্ন দাওঃ</a:t>
            </a:r>
            <a:endParaRPr lang="en-US" sz="32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51719" y="572869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মূল্যায়ন...</a:t>
            </a:r>
            <a:endParaRPr lang="en-US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5919" y="1987927"/>
            <a:ext cx="11430000" cy="39703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যাওয়াকে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(ক)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bn-BD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উষ্ণতা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36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(গ)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বৈশ্বিক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উষ্ণায়ন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	</a:t>
            </a:r>
            <a:r>
              <a:rPr lang="bn-BD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দেশীয়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উষ্ণায়ন</a:t>
            </a:r>
            <a:endParaRPr lang="en-US" sz="36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গ্রিন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হাউজ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(ক)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প্লাস্টিকের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বিকিরণ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	(খ)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কাচের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যাওয়া</a:t>
            </a:r>
            <a:endParaRPr lang="en-US" sz="36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(গ)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কাচের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পরিচলন</a:t>
            </a:r>
            <a:r>
              <a:rPr lang="bn-BD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প্লাস্টিকের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তাপ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বের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            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50" dirty="0" err="1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যাওয়া</a:t>
            </a:r>
            <a:endParaRPr lang="en-US" sz="36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5519" y="12192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উত্তরে টিক চিহ্ন দাওঃ</a:t>
            </a:r>
            <a:endParaRPr lang="en-US" sz="36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397" b="89944" l="10000" r="96000">
                        <a14:foregroundMark x1="41111" y1="77933" x2="41111" y2="77933"/>
                        <a14:foregroundMark x1="35778" y1="78771" x2="35778" y2="78771"/>
                        <a14:backgroundMark x1="23556" y1="74860" x2="23556" y2="75140"/>
                        <a14:backgroundMark x1="25556" y1="75978" x2="46667" y2="81006"/>
                      </a14:backgroundRemoval>
                    </a14:imgEffect>
                  </a14:imgLayer>
                </a14:imgProps>
              </a:ext>
            </a:extLst>
          </a:blip>
          <a:srcRect l="21090" t="435" r="19194" b="17748"/>
          <a:stretch/>
        </p:blipFill>
        <p:spPr>
          <a:xfrm>
            <a:off x="746919" y="3124200"/>
            <a:ext cx="489358" cy="53339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1397" b="89944" l="10000" r="96000">
                        <a14:foregroundMark x1="41111" y1="77933" x2="41111" y2="77933"/>
                        <a14:foregroundMark x1="35778" y1="78771" x2="35778" y2="78771"/>
                        <a14:backgroundMark x1="23556" y1="74860" x2="23556" y2="75140"/>
                        <a14:backgroundMark x1="25556" y1="75978" x2="46667" y2="81006"/>
                      </a14:backgroundRemoval>
                    </a14:imgEffect>
                  </a14:imgLayer>
                </a14:imgProps>
              </a:ext>
            </a:extLst>
          </a:blip>
          <a:srcRect l="21090" t="435" r="19194" b="17748"/>
          <a:stretch/>
        </p:blipFill>
        <p:spPr>
          <a:xfrm>
            <a:off x="5928519" y="4267200"/>
            <a:ext cx="489358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rot="10800000" flipV="1">
            <a:off x="2575719" y="685800"/>
            <a:ext cx="5638801" cy="830997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নিরাময়মুলক  ব্যবস্থাঃ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9319" y="3048000"/>
            <a:ext cx="10363200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b="1" spc="50" dirty="0" smtClean="0">
                <a:ln w="1143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পারগ শিশুদের সহযোগিতায় দুর্বল শিক্ষার্থীদের পাঠ বুঝতে সাহায্য করব। প্রয়োজনে নিজে সহযোগিতা করব।</a:t>
            </a:r>
            <a:endParaRPr lang="en-US" sz="4400" b="1" spc="50" dirty="0">
              <a:ln w="11430"/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032919" y="6096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4800" b="1" spc="50" dirty="0" smtClean="0">
                <a:ln w="11430"/>
                <a:latin typeface="NikoshBAN" pitchFamily="2" charset="0"/>
                <a:cs typeface="NikoshBAN" pitchFamily="2" charset="0"/>
              </a:rPr>
              <a:t>পরিকল্পিত কাজ...</a:t>
            </a:r>
            <a:endParaRPr lang="en-US" sz="48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5519" y="3276600"/>
            <a:ext cx="1036320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400" b="1" spc="50" dirty="0" smtClean="0">
                <a:ln w="11430"/>
                <a:latin typeface="NikoshBAN" pitchFamily="2" charset="0"/>
                <a:cs typeface="NikoshBAN" pitchFamily="2" charset="0"/>
              </a:rPr>
              <a:t>১।পরিত্যক্ত পলিথিন ব্যবহার করে গ্রিন হাউজ তৈরি করে</a:t>
            </a:r>
            <a:r>
              <a:rPr lang="bn-IN" sz="4400" b="1" spc="50" dirty="0" smtClean="0">
                <a:ln w="11430"/>
                <a:latin typeface="NikoshBAN" pitchFamily="2" charset="0"/>
                <a:cs typeface="NikoshBAN" pitchFamily="2" charset="0"/>
              </a:rPr>
              <a:t> আনবে।</a:t>
            </a:r>
            <a:endParaRPr lang="en-US" sz="44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8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023519" y="3505200"/>
            <a:ext cx="776175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8800" b="1" dirty="0" smtClean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</a:t>
            </a:r>
            <a:endParaRPr lang="en-US" sz="8800" b="1" dirty="0">
              <a:ln/>
              <a:solidFill>
                <a:srgbClr val="00B05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90319" y="4267200"/>
            <a:ext cx="843501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8000" b="1" dirty="0" smtClean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</a:t>
            </a:r>
            <a:endParaRPr lang="en-US" sz="8000" b="1" dirty="0">
              <a:ln/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81415" y="2172831"/>
            <a:ext cx="1165704" cy="22467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14000" b="1" dirty="0" smtClean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</a:t>
            </a:r>
            <a:endParaRPr lang="en-US" sz="14000" b="1" dirty="0">
              <a:ln/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58698" y="2864584"/>
            <a:ext cx="907621" cy="163121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10000" b="1" dirty="0" smtClean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ন্য</a:t>
            </a:r>
            <a:endParaRPr lang="en-US" sz="10000" b="1" dirty="0">
              <a:ln/>
              <a:solidFill>
                <a:srgbClr val="00B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23519" y="914400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5400" b="1" spc="50" dirty="0" smtClean="0">
                <a:ln w="11430"/>
                <a:latin typeface="NikoshBAN" pitchFamily="2" charset="0"/>
                <a:cs typeface="NikoshBAN" pitchFamily="2" charset="0"/>
              </a:rPr>
              <a:t>সবাই ভালো থেকো  ...</a:t>
            </a:r>
            <a:endParaRPr lang="en-US" sz="54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/>
      <p:bldP spid="14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1269</TotalTime>
  <Words>653</Words>
  <Application>Microsoft Office PowerPoint</Application>
  <PresentationFormat>Custom</PresentationFormat>
  <Paragraphs>98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NIKO</dc:creator>
  <cp:lastModifiedBy>DELL</cp:lastModifiedBy>
  <cp:revision>161</cp:revision>
  <dcterms:created xsi:type="dcterms:W3CDTF">2017-06-26T09:41:10Z</dcterms:created>
  <dcterms:modified xsi:type="dcterms:W3CDTF">2019-10-16T16:32:34Z</dcterms:modified>
</cp:coreProperties>
</file>