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74" r:id="rId3"/>
    <p:sldId id="288" r:id="rId4"/>
    <p:sldId id="275" r:id="rId5"/>
    <p:sldId id="276" r:id="rId6"/>
    <p:sldId id="279" r:id="rId7"/>
    <p:sldId id="280" r:id="rId8"/>
    <p:sldId id="283" r:id="rId9"/>
    <p:sldId id="281" r:id="rId10"/>
    <p:sldId id="266" r:id="rId11"/>
    <p:sldId id="267" r:id="rId12"/>
    <p:sldId id="285" r:id="rId13"/>
    <p:sldId id="258" r:id="rId14"/>
    <p:sldId id="261" r:id="rId15"/>
    <p:sldId id="259" r:id="rId16"/>
    <p:sldId id="262" r:id="rId17"/>
    <p:sldId id="260" r:id="rId18"/>
    <p:sldId id="263" r:id="rId19"/>
    <p:sldId id="265" r:id="rId20"/>
    <p:sldId id="268" r:id="rId21"/>
    <p:sldId id="264" r:id="rId22"/>
    <p:sldId id="29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69" autoAdjust="0"/>
    <p:restoredTop sz="94660"/>
  </p:normalViewPr>
  <p:slideViewPr>
    <p:cSldViewPr snapToGrid="0">
      <p:cViewPr varScale="1">
        <p:scale>
          <a:sx n="62" d="100"/>
          <a:sy n="62" d="100"/>
        </p:scale>
        <p:origin x="42" y="3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AF3A1-DFF9-414E-A1EE-65DFE937A07B}" type="datetimeFigureOut">
              <a:rPr lang="en-US" smtClean="0"/>
              <a:pPr/>
              <a:t>3/31/2011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65411-F1B6-4EA8-92F3-35AD8AB3D3C4}" type="slidenum">
              <a:rPr lang="en-US" smtClean="0"/>
              <a:pPr/>
              <a:t>‹#›</a:t>
            </a:fld>
            <a:endParaRPr lang="en-US"/>
          </a:p>
        </p:txBody>
      </p:sp>
    </p:spTree>
    <p:extLst>
      <p:ext uri="{BB962C8B-B14F-4D97-AF65-F5344CB8AC3E}">
        <p14:creationId xmlns:p14="http://schemas.microsoft.com/office/powerpoint/2010/main" val="1602988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87E5C4-C34F-44CE-93DE-16963E273290}" type="slidenum">
              <a:rPr lang="en-US" smtClean="0"/>
              <a:pPr/>
              <a:t>2</a:t>
            </a:fld>
            <a:endParaRPr lang="en-US"/>
          </a:p>
        </p:txBody>
      </p:sp>
    </p:spTree>
    <p:extLst>
      <p:ext uri="{BB962C8B-B14F-4D97-AF65-F5344CB8AC3E}">
        <p14:creationId xmlns:p14="http://schemas.microsoft.com/office/powerpoint/2010/main" val="1722993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D4BC4-F201-4C7D-908D-EAD3AA3751BF}"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187192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D4BC4-F201-4C7D-908D-EAD3AA3751BF}"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419244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D4BC4-F201-4C7D-908D-EAD3AA3751BF}"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218960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D4BC4-F201-4C7D-908D-EAD3AA3751BF}"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27708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FD4BC4-F201-4C7D-908D-EAD3AA3751BF}"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92063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D4BC4-F201-4C7D-908D-EAD3AA3751BF}"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285477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D4BC4-F201-4C7D-908D-EAD3AA3751BF}" type="datetimeFigureOut">
              <a:rPr lang="en-US" smtClean="0"/>
              <a:pPr/>
              <a:t>3/31/2011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23333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FD4BC4-F201-4C7D-908D-EAD3AA3751BF}" type="datetimeFigureOut">
              <a:rPr lang="en-US" smtClean="0"/>
              <a:pPr/>
              <a:t>3/31/2011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211089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D4BC4-F201-4C7D-908D-EAD3AA3751BF}" type="datetimeFigureOut">
              <a:rPr lang="en-US" smtClean="0"/>
              <a:pPr/>
              <a:t>3/31/2011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384293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D4BC4-F201-4C7D-908D-EAD3AA3751BF}"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263468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D4BC4-F201-4C7D-908D-EAD3AA3751BF}"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CD11F-F328-4420-894E-01C656013E45}" type="slidenum">
              <a:rPr lang="en-US" smtClean="0"/>
              <a:pPr/>
              <a:t>‹#›</a:t>
            </a:fld>
            <a:endParaRPr lang="en-US"/>
          </a:p>
        </p:txBody>
      </p:sp>
    </p:spTree>
    <p:extLst>
      <p:ext uri="{BB962C8B-B14F-4D97-AF65-F5344CB8AC3E}">
        <p14:creationId xmlns:p14="http://schemas.microsoft.com/office/powerpoint/2010/main" val="41153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chemeClr val="accent1">
                <a:lumMod val="0"/>
                <a:lumOff val="100000"/>
                <a:alpha val="51000"/>
              </a:schemeClr>
            </a:gs>
            <a:gs pos="100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D4BC4-F201-4C7D-908D-EAD3AA3751BF}" type="datetimeFigureOut">
              <a:rPr lang="en-US" smtClean="0"/>
              <a:pPr/>
              <a:t>3/31/2011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CD11F-F328-4420-894E-01C656013E45}" type="slidenum">
              <a:rPr lang="en-US" smtClean="0"/>
              <a:pPr/>
              <a:t>‹#›</a:t>
            </a:fld>
            <a:endParaRPr lang="en-US"/>
          </a:p>
        </p:txBody>
      </p:sp>
    </p:spTree>
    <p:extLst>
      <p:ext uri="{BB962C8B-B14F-4D97-AF65-F5344CB8AC3E}">
        <p14:creationId xmlns:p14="http://schemas.microsoft.com/office/powerpoint/2010/main" val="4033760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1452" y="201478"/>
            <a:ext cx="3363132" cy="1015663"/>
          </a:xfrm>
          <a:prstGeom prst="rect">
            <a:avLst/>
          </a:prstGeom>
          <a:noFill/>
        </p:spPr>
        <p:txBody>
          <a:bodyPr wrap="square" rtlCol="0">
            <a:spAutoFit/>
          </a:bodyPr>
          <a:lstStyle/>
          <a:p>
            <a:r>
              <a:rPr lang="bn-IN" sz="6000" dirty="0" smtClean="0"/>
              <a:t>স্বাগতম </a:t>
            </a:r>
            <a:endParaRPr lang="en-US" sz="6000" dirty="0"/>
          </a:p>
        </p:txBody>
      </p:sp>
      <p:grpSp>
        <p:nvGrpSpPr>
          <p:cNvPr id="10" name="Group 9"/>
          <p:cNvGrpSpPr/>
          <p:nvPr/>
        </p:nvGrpSpPr>
        <p:grpSpPr>
          <a:xfrm rot="169534">
            <a:off x="4294377" y="1319403"/>
            <a:ext cx="3752635" cy="3814721"/>
            <a:chOff x="3455326" y="1043306"/>
            <a:chExt cx="3752635" cy="3814721"/>
          </a:xfrm>
          <a:solidFill>
            <a:schemeClr val="bg1"/>
          </a:solidFill>
        </p:grpSpPr>
        <p:sp>
          <p:nvSpPr>
            <p:cNvPr id="3" name="Oval 2"/>
            <p:cNvSpPr/>
            <p:nvPr/>
          </p:nvSpPr>
          <p:spPr>
            <a:xfrm>
              <a:off x="4819973" y="2510725"/>
              <a:ext cx="929898" cy="85240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eart 3"/>
            <p:cNvSpPr/>
            <p:nvPr/>
          </p:nvSpPr>
          <p:spPr>
            <a:xfrm rot="21240704">
              <a:off x="4902459" y="3726651"/>
              <a:ext cx="1162372" cy="1131376"/>
            </a:xfrm>
            <a:prstGeom prst="hear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eart 4"/>
            <p:cNvSpPr/>
            <p:nvPr/>
          </p:nvSpPr>
          <p:spPr>
            <a:xfrm rot="3539253">
              <a:off x="3611106" y="3198293"/>
              <a:ext cx="1162372" cy="1131376"/>
            </a:xfrm>
            <a:prstGeom prst="hear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Heart 5"/>
            <p:cNvSpPr/>
            <p:nvPr/>
          </p:nvSpPr>
          <p:spPr>
            <a:xfrm rot="6587915">
              <a:off x="3439828" y="1844795"/>
              <a:ext cx="1162372" cy="1131376"/>
            </a:xfrm>
            <a:prstGeom prst="hear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Heart 6"/>
            <p:cNvSpPr/>
            <p:nvPr/>
          </p:nvSpPr>
          <p:spPr>
            <a:xfrm rot="10399102">
              <a:off x="4606548" y="1043306"/>
              <a:ext cx="1162372" cy="1131376"/>
            </a:xfrm>
            <a:prstGeom prst="hear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art 7"/>
            <p:cNvSpPr/>
            <p:nvPr/>
          </p:nvSpPr>
          <p:spPr>
            <a:xfrm rot="17388821">
              <a:off x="6061087" y="2936926"/>
              <a:ext cx="1162372" cy="1131376"/>
            </a:xfrm>
            <a:prstGeom prst="hear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art 8"/>
            <p:cNvSpPr/>
            <p:nvPr/>
          </p:nvSpPr>
          <p:spPr>
            <a:xfrm rot="13808631">
              <a:off x="5885716" y="1586101"/>
              <a:ext cx="1162372" cy="1131376"/>
            </a:xfrm>
            <a:prstGeom prst="hear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 name="Straight Arrow Connector 11"/>
          <p:cNvCxnSpPr>
            <a:stCxn id="7" idx="1"/>
            <a:endCxn id="3" idx="0"/>
          </p:cNvCxnSpPr>
          <p:nvPr/>
        </p:nvCxnSpPr>
        <p:spPr>
          <a:xfrm>
            <a:off x="6055056" y="1315221"/>
            <a:ext cx="90661" cy="1469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6193071" y="3628349"/>
            <a:ext cx="94512" cy="1479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1"/>
          </p:cNvCxnSpPr>
          <p:nvPr/>
        </p:nvCxnSpPr>
        <p:spPr>
          <a:xfrm>
            <a:off x="4366130" y="2405018"/>
            <a:ext cx="1358872" cy="583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1"/>
            <a:endCxn id="3" idx="3"/>
          </p:cNvCxnSpPr>
          <p:nvPr/>
        </p:nvCxnSpPr>
        <p:spPr>
          <a:xfrm flipV="1">
            <a:off x="4494032" y="3495537"/>
            <a:ext cx="1287449" cy="754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9" idx="1"/>
          </p:cNvCxnSpPr>
          <p:nvPr/>
        </p:nvCxnSpPr>
        <p:spPr>
          <a:xfrm flipH="1">
            <a:off x="6547013" y="2144139"/>
            <a:ext cx="1248538" cy="924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1"/>
          </p:cNvCxnSpPr>
          <p:nvPr/>
        </p:nvCxnSpPr>
        <p:spPr>
          <a:xfrm flipH="1" flipV="1">
            <a:off x="6504182" y="3422924"/>
            <a:ext cx="1470440" cy="637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796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1"/>
            <a:ext cx="9625659" cy="6754676"/>
          </a:xfrm>
          <a:prstGeom prst="rect">
            <a:avLst/>
          </a:prstGeom>
        </p:spPr>
      </p:pic>
    </p:spTree>
    <p:extLst>
      <p:ext uri="{BB962C8B-B14F-4D97-AF65-F5344CB8AC3E}">
        <p14:creationId xmlns:p14="http://schemas.microsoft.com/office/powerpoint/2010/main" val="118434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9350" y="2603715"/>
            <a:ext cx="9082006" cy="2246769"/>
          </a:xfrm>
          <a:prstGeom prst="rect">
            <a:avLst/>
          </a:prstGeom>
          <a:noFill/>
        </p:spPr>
        <p:txBody>
          <a:bodyPr wrap="square" rtlCol="0">
            <a:spAutoFit/>
          </a:bodyPr>
          <a:lstStyle/>
          <a:p>
            <a:r>
              <a:rPr lang="en-US" sz="2800" dirty="0" smtClean="0">
                <a:latin typeface="NikoshBAN"/>
              </a:rPr>
              <a:t>Field Name </a:t>
            </a:r>
            <a:r>
              <a:rPr lang="bn-IN" sz="2800" dirty="0">
                <a:latin typeface="NikoshBAN"/>
              </a:rPr>
              <a:t> </a:t>
            </a:r>
            <a:r>
              <a:rPr lang="bn-IN" sz="2800" dirty="0" smtClean="0">
                <a:latin typeface="NikoshBAN"/>
              </a:rPr>
              <a:t>অপশনের প্রথম লাইনে </a:t>
            </a:r>
            <a:r>
              <a:rPr lang="en-US" sz="2800" dirty="0" err="1" smtClean="0">
                <a:latin typeface="NikoshBAN"/>
              </a:rPr>
              <a:t>Sl</a:t>
            </a:r>
            <a:r>
              <a:rPr lang="en-US" sz="2800" dirty="0" smtClean="0">
                <a:latin typeface="NikoshBAN"/>
              </a:rPr>
              <a:t> No </a:t>
            </a:r>
            <a:r>
              <a:rPr lang="bn-IN" sz="2800" dirty="0" smtClean="0">
                <a:latin typeface="NikoshBAN"/>
              </a:rPr>
              <a:t>লেখা ঘরে মাউস ক্লিক করি।</a:t>
            </a:r>
            <a:r>
              <a:rPr lang="en-US" sz="2800" dirty="0" err="1">
                <a:latin typeface="NikoshBAN"/>
              </a:rPr>
              <a:t>Sl</a:t>
            </a:r>
            <a:r>
              <a:rPr lang="en-US" sz="2800" dirty="0">
                <a:latin typeface="NikoshBAN"/>
              </a:rPr>
              <a:t> No </a:t>
            </a:r>
            <a:r>
              <a:rPr lang="bn-IN" sz="2800" dirty="0">
                <a:latin typeface="NikoshBAN"/>
              </a:rPr>
              <a:t> </a:t>
            </a:r>
            <a:r>
              <a:rPr lang="bn-IN" sz="2800" dirty="0" smtClean="0">
                <a:latin typeface="NikoshBAN"/>
              </a:rPr>
              <a:t>ফিল্ডটি সিলেক্ট হবে ।</a:t>
            </a:r>
            <a:r>
              <a:rPr lang="en-US" sz="2800" dirty="0" smtClean="0">
                <a:latin typeface="NikoshBAN"/>
              </a:rPr>
              <a:t>Desi</a:t>
            </a:r>
            <a:r>
              <a:rPr lang="en-US" sz="2800" dirty="0">
                <a:latin typeface="NikoshBAN"/>
              </a:rPr>
              <a:t>g</a:t>
            </a:r>
            <a:r>
              <a:rPr lang="en-US" sz="2800" dirty="0" smtClean="0">
                <a:latin typeface="NikoshBAN"/>
              </a:rPr>
              <a:t>n </a:t>
            </a:r>
            <a:r>
              <a:rPr lang="bn-IN" sz="2800" dirty="0" smtClean="0">
                <a:latin typeface="NikoshBAN"/>
              </a:rPr>
              <a:t>রিবনের</a:t>
            </a:r>
            <a:r>
              <a:rPr lang="en-US" sz="2800" dirty="0" smtClean="0">
                <a:latin typeface="NikoshBAN"/>
              </a:rPr>
              <a:t> </a:t>
            </a:r>
            <a:r>
              <a:rPr lang="bn-IN" sz="2800" dirty="0" smtClean="0">
                <a:latin typeface="NikoshBAN"/>
              </a:rPr>
              <a:t>টুলস</a:t>
            </a:r>
            <a:r>
              <a:rPr lang="en-US" sz="2800" dirty="0" smtClean="0">
                <a:latin typeface="NikoshBAN"/>
              </a:rPr>
              <a:t> </a:t>
            </a:r>
            <a:r>
              <a:rPr lang="bn-IN" sz="2800" dirty="0" smtClean="0">
                <a:latin typeface="NikoshBAN"/>
              </a:rPr>
              <a:t>কমান্ড গ্রুপ থেকে </a:t>
            </a:r>
            <a:r>
              <a:rPr lang="en-US" sz="2800" dirty="0" smtClean="0">
                <a:latin typeface="NikoshBAN"/>
              </a:rPr>
              <a:t>Primary Key </a:t>
            </a:r>
            <a:r>
              <a:rPr lang="bn-IN" sz="2800" dirty="0" smtClean="0">
                <a:latin typeface="NikoshBAN"/>
              </a:rPr>
              <a:t> কমান্ড</a:t>
            </a:r>
            <a:r>
              <a:rPr lang="en-US" sz="2800" dirty="0" smtClean="0">
                <a:latin typeface="NikoshBAN"/>
              </a:rPr>
              <a:t> </a:t>
            </a:r>
            <a:r>
              <a:rPr lang="bn-IN" sz="2800" dirty="0" smtClean="0">
                <a:latin typeface="NikoshBAN"/>
              </a:rPr>
              <a:t>দেই। অথবা মাউসের </a:t>
            </a:r>
            <a:r>
              <a:rPr lang="en-US" sz="2800" dirty="0" smtClean="0">
                <a:latin typeface="NikoshBAN"/>
              </a:rPr>
              <a:t>Right </a:t>
            </a:r>
            <a:r>
              <a:rPr lang="bn-IN" sz="2800" dirty="0" smtClean="0">
                <a:latin typeface="NikoshBAN"/>
              </a:rPr>
              <a:t>বাটুনে ক্লিক করে </a:t>
            </a:r>
            <a:r>
              <a:rPr lang="en-US" sz="2800" dirty="0">
                <a:latin typeface="NikoshBAN"/>
              </a:rPr>
              <a:t>Primary Key </a:t>
            </a:r>
            <a:r>
              <a:rPr lang="bn-IN" sz="2800" dirty="0" smtClean="0">
                <a:latin typeface="NikoshBAN"/>
              </a:rPr>
              <a:t> ক্লিক করি। এইভাবে </a:t>
            </a:r>
            <a:r>
              <a:rPr lang="en-US" sz="2800" dirty="0">
                <a:latin typeface="NikoshBAN"/>
              </a:rPr>
              <a:t>Primary Key </a:t>
            </a:r>
            <a:r>
              <a:rPr lang="bn-IN" sz="2800" dirty="0" smtClean="0">
                <a:latin typeface="NikoshBAN"/>
              </a:rPr>
              <a:t> সেট করা হয়। </a:t>
            </a:r>
            <a:endParaRPr lang="en-US" sz="2800" dirty="0">
              <a:latin typeface="NikoshBAN"/>
            </a:endParaRPr>
          </a:p>
        </p:txBody>
      </p:sp>
      <p:sp>
        <p:nvSpPr>
          <p:cNvPr id="3" name="TextBox 2"/>
          <p:cNvSpPr txBox="1"/>
          <p:nvPr/>
        </p:nvSpPr>
        <p:spPr>
          <a:xfrm>
            <a:off x="1379350" y="2074620"/>
            <a:ext cx="5973090" cy="523220"/>
          </a:xfrm>
          <a:prstGeom prst="rect">
            <a:avLst/>
          </a:prstGeom>
          <a:noFill/>
        </p:spPr>
        <p:txBody>
          <a:bodyPr wrap="square" rtlCol="0">
            <a:spAutoFit/>
          </a:bodyPr>
          <a:lstStyle/>
          <a:p>
            <a:r>
              <a:rPr lang="bn-IN" sz="2800" dirty="0">
                <a:effectLst>
                  <a:outerShdw blurRad="38100" dist="38100" dir="2700000" algn="tl">
                    <a:srgbClr val="000000">
                      <a:alpha val="43137"/>
                    </a:srgbClr>
                  </a:outerShdw>
                </a:effectLst>
                <a:latin typeface="NikoshBAN"/>
              </a:rPr>
              <a:t>প্রাইমারী কী </a:t>
            </a:r>
            <a:r>
              <a:rPr lang="bn-IN" sz="2800" dirty="0" smtClean="0">
                <a:effectLst>
                  <a:outerShdw blurRad="38100" dist="38100" dir="2700000" algn="tl">
                    <a:srgbClr val="000000">
                      <a:alpha val="43137"/>
                    </a:srgbClr>
                  </a:outerShdw>
                </a:effectLst>
                <a:latin typeface="NikoshBAN"/>
              </a:rPr>
              <a:t>নির্ধারন করাঃ</a:t>
            </a:r>
            <a:endParaRPr lang="en-US" sz="2800" dirty="0">
              <a:latin typeface="NikoshBAN"/>
            </a:endParaRPr>
          </a:p>
        </p:txBody>
      </p:sp>
    </p:spTree>
    <p:extLst>
      <p:ext uri="{BB962C8B-B14F-4D97-AF65-F5344CB8AC3E}">
        <p14:creationId xmlns:p14="http://schemas.microsoft.com/office/powerpoint/2010/main" val="289300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anim calcmode="lin" valueType="num">
                                      <p:cBhvr>
                                        <p:cTn id="13"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894" y="0"/>
            <a:ext cx="10228881" cy="6858000"/>
          </a:xfrm>
          <a:prstGeom prst="rect">
            <a:avLst/>
          </a:prstGeom>
        </p:spPr>
      </p:pic>
    </p:spTree>
    <p:extLst>
      <p:ext uri="{BB962C8B-B14F-4D97-AF65-F5344CB8AC3E}">
        <p14:creationId xmlns:p14="http://schemas.microsoft.com/office/powerpoint/2010/main" val="2012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1689" y="511444"/>
            <a:ext cx="3750590" cy="923330"/>
          </a:xfrm>
          <a:prstGeom prst="rect">
            <a:avLst/>
          </a:prstGeom>
          <a:noFill/>
        </p:spPr>
        <p:txBody>
          <a:bodyPr wrap="square" rtlCol="0">
            <a:spAutoFit/>
          </a:bodyPr>
          <a:lstStyle/>
          <a:p>
            <a:r>
              <a:rPr lang="bn-IN" sz="5400" dirty="0" smtClean="0"/>
              <a:t> একক কাজ </a:t>
            </a:r>
            <a:endParaRPr lang="en-US" sz="5400" dirty="0"/>
          </a:p>
        </p:txBody>
      </p:sp>
      <p:sp>
        <p:nvSpPr>
          <p:cNvPr id="3" name="TextBox 2"/>
          <p:cNvSpPr txBox="1"/>
          <p:nvPr/>
        </p:nvSpPr>
        <p:spPr>
          <a:xfrm>
            <a:off x="2154264" y="1999281"/>
            <a:ext cx="8898049" cy="1384995"/>
          </a:xfrm>
          <a:prstGeom prst="rect">
            <a:avLst/>
          </a:prstGeom>
          <a:noFill/>
        </p:spPr>
        <p:txBody>
          <a:bodyPr wrap="square" rtlCol="0">
            <a:spAutoFit/>
          </a:bodyPr>
          <a:lstStyle/>
          <a:p>
            <a:r>
              <a:rPr lang="bn-IN" sz="2800" dirty="0" smtClean="0">
                <a:latin typeface="NikoshBAN"/>
              </a:rPr>
              <a:t>* তিনটি ডাটা টাইপের নাম লিখ?</a:t>
            </a:r>
          </a:p>
          <a:p>
            <a:r>
              <a:rPr lang="bn-IN" sz="2800" dirty="0" smtClean="0">
                <a:latin typeface="NikoshBAN"/>
              </a:rPr>
              <a:t>* কোন মেনুবারে </a:t>
            </a:r>
            <a:r>
              <a:rPr lang="en-US" sz="2800" dirty="0" smtClean="0">
                <a:latin typeface="NikoshBAN"/>
              </a:rPr>
              <a:t>Design View </a:t>
            </a:r>
            <a:r>
              <a:rPr lang="bn-IN" sz="2800" dirty="0" smtClean="0">
                <a:latin typeface="NikoshBAN"/>
              </a:rPr>
              <a:t>আছে।</a:t>
            </a:r>
          </a:p>
          <a:p>
            <a:endParaRPr lang="en-US" sz="2800" dirty="0">
              <a:latin typeface="NikoshBAN"/>
            </a:endParaRPr>
          </a:p>
        </p:txBody>
      </p:sp>
    </p:spTree>
    <p:extLst>
      <p:ext uri="{BB962C8B-B14F-4D97-AF65-F5344CB8AC3E}">
        <p14:creationId xmlns:p14="http://schemas.microsoft.com/office/powerpoint/2010/main" val="67279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8723" y="722693"/>
            <a:ext cx="4649492" cy="707886"/>
          </a:xfrm>
          <a:prstGeom prst="rect">
            <a:avLst/>
          </a:prstGeom>
          <a:noFill/>
        </p:spPr>
        <p:txBody>
          <a:bodyPr wrap="square" rtlCol="0">
            <a:spAutoFit/>
          </a:bodyPr>
          <a:lstStyle/>
          <a:p>
            <a:r>
              <a:rPr lang="bn-IN" sz="4000" dirty="0" smtClean="0"/>
              <a:t>সম্ভাব্য উত্তরঃ- </a:t>
            </a:r>
            <a:endParaRPr lang="en-US" sz="4000" dirty="0"/>
          </a:p>
        </p:txBody>
      </p:sp>
      <p:sp>
        <p:nvSpPr>
          <p:cNvPr id="3" name="TextBox 2"/>
          <p:cNvSpPr txBox="1"/>
          <p:nvPr/>
        </p:nvSpPr>
        <p:spPr>
          <a:xfrm>
            <a:off x="3721100" y="1651000"/>
            <a:ext cx="6476448" cy="1384995"/>
          </a:xfrm>
          <a:prstGeom prst="rect">
            <a:avLst/>
          </a:prstGeom>
          <a:noFill/>
        </p:spPr>
        <p:txBody>
          <a:bodyPr wrap="square" rtlCol="0">
            <a:spAutoFit/>
          </a:bodyPr>
          <a:lstStyle/>
          <a:p>
            <a:pPr>
              <a:lnSpc>
                <a:spcPct val="150000"/>
              </a:lnSpc>
            </a:pPr>
            <a:r>
              <a:rPr lang="bn-IN" sz="2800" dirty="0" smtClean="0">
                <a:effectLst>
                  <a:outerShdw blurRad="38100" dist="38100" dir="2700000" algn="tl">
                    <a:srgbClr val="000000">
                      <a:alpha val="43137"/>
                    </a:srgbClr>
                  </a:outerShdw>
                </a:effectLst>
                <a:latin typeface="NikoshBAN"/>
              </a:rPr>
              <a:t>১।</a:t>
            </a:r>
            <a:r>
              <a:rPr lang="en-US" sz="2800" dirty="0" smtClean="0">
                <a:effectLst>
                  <a:outerShdw blurRad="38100" dist="38100" dir="2700000" algn="tl">
                    <a:srgbClr val="000000">
                      <a:alpha val="43137"/>
                    </a:srgbClr>
                  </a:outerShdw>
                </a:effectLst>
                <a:latin typeface="NikoshBAN"/>
              </a:rPr>
              <a:t>Number, Date/</a:t>
            </a:r>
            <a:r>
              <a:rPr lang="en-US" sz="2800" dirty="0" err="1" smtClean="0">
                <a:effectLst>
                  <a:outerShdw blurRad="38100" dist="38100" dir="2700000" algn="tl">
                    <a:srgbClr val="000000">
                      <a:alpha val="43137"/>
                    </a:srgbClr>
                  </a:outerShdw>
                </a:effectLst>
                <a:latin typeface="NikoshBAN"/>
              </a:rPr>
              <a:t>Time,Text</a:t>
            </a:r>
            <a:endParaRPr lang="en-US" sz="2800" dirty="0" smtClean="0">
              <a:effectLst>
                <a:outerShdw blurRad="38100" dist="38100" dir="2700000" algn="tl">
                  <a:srgbClr val="000000">
                    <a:alpha val="43137"/>
                  </a:srgbClr>
                </a:outerShdw>
              </a:effectLst>
              <a:latin typeface="NikoshBAN"/>
            </a:endParaRPr>
          </a:p>
          <a:p>
            <a:pPr>
              <a:lnSpc>
                <a:spcPct val="150000"/>
              </a:lnSpc>
            </a:pPr>
            <a:r>
              <a:rPr lang="bn-IN" sz="2800" dirty="0" smtClean="0">
                <a:effectLst>
                  <a:outerShdw blurRad="38100" dist="38100" dir="2700000" algn="tl">
                    <a:srgbClr val="000000">
                      <a:alpha val="43137"/>
                    </a:srgbClr>
                  </a:outerShdw>
                </a:effectLst>
                <a:latin typeface="NikoshBAN"/>
              </a:rPr>
              <a:t>২।</a:t>
            </a:r>
            <a:r>
              <a:rPr lang="en-US" sz="2800" dirty="0" smtClean="0">
                <a:effectLst>
                  <a:outerShdw blurRad="38100" dist="38100" dir="2700000" algn="tl">
                    <a:srgbClr val="000000">
                      <a:alpha val="43137"/>
                    </a:srgbClr>
                  </a:outerShdw>
                </a:effectLst>
                <a:latin typeface="NikoshBAN"/>
              </a:rPr>
              <a:t>Home </a:t>
            </a:r>
            <a:endParaRPr lang="en-US" sz="2800" dirty="0">
              <a:effectLst>
                <a:outerShdw blurRad="38100" dist="38100" dir="2700000" algn="tl">
                  <a:srgbClr val="000000">
                    <a:alpha val="43137"/>
                  </a:srgbClr>
                </a:outerShdw>
              </a:effectLst>
              <a:latin typeface="NikoshBAN"/>
            </a:endParaRPr>
          </a:p>
        </p:txBody>
      </p:sp>
    </p:spTree>
    <p:extLst>
      <p:ext uri="{BB962C8B-B14F-4D97-AF65-F5344CB8AC3E}">
        <p14:creationId xmlns:p14="http://schemas.microsoft.com/office/powerpoint/2010/main" val="93892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1105" y="480447"/>
            <a:ext cx="4293031" cy="923330"/>
          </a:xfrm>
          <a:prstGeom prst="rect">
            <a:avLst/>
          </a:prstGeom>
          <a:noFill/>
        </p:spPr>
        <p:txBody>
          <a:bodyPr wrap="square" rtlCol="0">
            <a:spAutoFit/>
          </a:bodyPr>
          <a:lstStyle/>
          <a:p>
            <a:r>
              <a:rPr lang="bn-IN" sz="5400" dirty="0" smtClean="0">
                <a:latin typeface="NikoshBAN"/>
              </a:rPr>
              <a:t>জোড়াই কাজ </a:t>
            </a:r>
            <a:endParaRPr lang="en-US" sz="5400" dirty="0">
              <a:latin typeface="NikoshBAN"/>
            </a:endParaRPr>
          </a:p>
        </p:txBody>
      </p:sp>
      <p:sp>
        <p:nvSpPr>
          <p:cNvPr id="4" name="TextBox 3"/>
          <p:cNvSpPr txBox="1"/>
          <p:nvPr/>
        </p:nvSpPr>
        <p:spPr>
          <a:xfrm>
            <a:off x="318052" y="1983783"/>
            <a:ext cx="10714383" cy="2308324"/>
          </a:xfrm>
          <a:prstGeom prst="rect">
            <a:avLst/>
          </a:prstGeom>
          <a:noFill/>
        </p:spPr>
        <p:txBody>
          <a:bodyPr wrap="square" rtlCol="0">
            <a:spAutoFit/>
          </a:bodyPr>
          <a:lstStyle/>
          <a:p>
            <a:pPr>
              <a:lnSpc>
                <a:spcPct val="150000"/>
              </a:lnSpc>
            </a:pPr>
            <a:r>
              <a:rPr lang="bn-IN" sz="2400" dirty="0" smtClean="0">
                <a:effectLst>
                  <a:outerShdw blurRad="38100" dist="38100" dir="2700000" algn="tl">
                    <a:srgbClr val="000000">
                      <a:alpha val="43137"/>
                    </a:srgbClr>
                  </a:outerShdw>
                </a:effectLst>
                <a:latin typeface="NikoshBAN"/>
              </a:rPr>
              <a:t>১। </a:t>
            </a:r>
            <a:r>
              <a:rPr lang="en-US" sz="2400" dirty="0" smtClean="0">
                <a:effectLst>
                  <a:outerShdw blurRad="38100" dist="38100" dir="2700000" algn="tl">
                    <a:srgbClr val="000000">
                      <a:alpha val="43137"/>
                    </a:srgbClr>
                  </a:outerShdw>
                </a:effectLst>
                <a:latin typeface="NikoshBAN"/>
              </a:rPr>
              <a:t>Design  View</a:t>
            </a:r>
            <a:r>
              <a:rPr lang="bn-IN" sz="2400" dirty="0" smtClean="0">
                <a:effectLst>
                  <a:outerShdw blurRad="38100" dist="38100" dir="2700000" algn="tl">
                    <a:srgbClr val="000000">
                      <a:alpha val="43137"/>
                    </a:srgbClr>
                  </a:outerShdw>
                </a:effectLst>
                <a:latin typeface="NikoshBAN"/>
              </a:rPr>
              <a:t> থেকে </a:t>
            </a:r>
            <a:r>
              <a:rPr lang="en-US" sz="2400" dirty="0">
                <a:effectLst>
                  <a:outerShdw blurRad="38100" dist="38100" dir="2700000" algn="tl">
                    <a:srgbClr val="000000">
                      <a:alpha val="43137"/>
                    </a:srgbClr>
                  </a:outerShdw>
                </a:effectLst>
                <a:latin typeface="NikoshBAN"/>
              </a:rPr>
              <a:t>Table-</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400" dirty="0">
                <a:effectLst>
                  <a:outerShdw blurRad="38100" dist="38100" dir="2700000" algn="tl">
                    <a:srgbClr val="000000">
                      <a:alpha val="43137"/>
                    </a:srgbClr>
                  </a:outerShdw>
                </a:effectLst>
                <a:latin typeface="NikoshBAN"/>
              </a:rPr>
              <a:t> </a:t>
            </a:r>
            <a:r>
              <a:rPr lang="bn-IN" sz="2400" dirty="0" smtClean="0">
                <a:effectLst>
                  <a:outerShdw blurRad="38100" dist="38100" dir="2700000" algn="tl">
                    <a:srgbClr val="000000">
                      <a:alpha val="43137"/>
                    </a:srgbClr>
                  </a:outerShdw>
                </a:effectLst>
                <a:latin typeface="NikoshBAN"/>
              </a:rPr>
              <a:t>নামের </a:t>
            </a:r>
            <a:r>
              <a:rPr lang="bn-IN" sz="2400" dirty="0">
                <a:effectLst>
                  <a:outerShdw blurRad="38100" dist="38100" dir="2700000" algn="tl">
                    <a:srgbClr val="000000">
                      <a:alpha val="43137"/>
                    </a:srgbClr>
                  </a:outerShdw>
                </a:effectLst>
                <a:latin typeface="NikoshBAN"/>
              </a:rPr>
              <a:t>ডেটাবেজ টেবিলটি </a:t>
            </a:r>
            <a:r>
              <a:rPr lang="bn-IN" sz="2400" dirty="0" smtClean="0">
                <a:effectLst>
                  <a:outerShdw blurRad="38100" dist="38100" dir="2700000" algn="tl">
                    <a:srgbClr val="000000">
                      <a:alpha val="43137"/>
                    </a:srgbClr>
                  </a:outerShdw>
                </a:effectLst>
                <a:latin typeface="NikoshBAN"/>
              </a:rPr>
              <a:t>কিভাবে সেভ করবে?</a:t>
            </a:r>
          </a:p>
          <a:p>
            <a:pPr>
              <a:lnSpc>
                <a:spcPct val="150000"/>
              </a:lnSpc>
            </a:pPr>
            <a:r>
              <a:rPr lang="bn-IN" sz="2400" dirty="0" smtClean="0">
                <a:effectLst>
                  <a:outerShdw blurRad="38100" dist="38100" dir="2700000" algn="tl">
                    <a:srgbClr val="000000">
                      <a:alpha val="43137"/>
                    </a:srgbClr>
                  </a:outerShdw>
                </a:effectLst>
                <a:latin typeface="NikoshBAN"/>
              </a:rPr>
              <a:t>২।</a:t>
            </a:r>
            <a:r>
              <a:rPr lang="en-US" sz="2400" dirty="0">
                <a:effectLst>
                  <a:outerShdw blurRad="38100" dist="38100" dir="2700000" algn="tl">
                    <a:srgbClr val="000000">
                      <a:alpha val="43137"/>
                    </a:srgbClr>
                  </a:outerShdw>
                </a:effectLst>
                <a:latin typeface="NikoshBAN"/>
              </a:rPr>
              <a:t> </a:t>
            </a:r>
            <a:r>
              <a:rPr lang="en-US" sz="2400" dirty="0" err="1">
                <a:effectLst>
                  <a:outerShdw blurRad="38100" dist="38100" dir="2700000" algn="tl">
                    <a:srgbClr val="000000">
                      <a:alpha val="43137"/>
                    </a:srgbClr>
                  </a:outerShdw>
                </a:effectLst>
                <a:latin typeface="NikoshBAN"/>
              </a:rPr>
              <a:t>Sl</a:t>
            </a:r>
            <a:r>
              <a:rPr lang="en-US" sz="2400" dirty="0">
                <a:effectLst>
                  <a:outerShdw blurRad="38100" dist="38100" dir="2700000" algn="tl">
                    <a:srgbClr val="000000">
                      <a:alpha val="43137"/>
                    </a:srgbClr>
                  </a:outerShdw>
                </a:effectLst>
                <a:latin typeface="NikoshBAN"/>
              </a:rPr>
              <a:t> No </a:t>
            </a:r>
            <a:r>
              <a:rPr lang="bn-IN" sz="2400" dirty="0">
                <a:effectLst>
                  <a:outerShdw blurRad="38100" dist="38100" dir="2700000" algn="tl">
                    <a:srgbClr val="000000">
                      <a:alpha val="43137"/>
                    </a:srgbClr>
                  </a:outerShdw>
                </a:effectLst>
                <a:latin typeface="NikoshBAN"/>
              </a:rPr>
              <a:t>লেখা </a:t>
            </a:r>
            <a:r>
              <a:rPr lang="bn-IN" sz="2400" dirty="0" smtClean="0">
                <a:effectLst>
                  <a:outerShdw blurRad="38100" dist="38100" dir="2700000" algn="tl">
                    <a:srgbClr val="000000">
                      <a:alpha val="43137"/>
                    </a:srgbClr>
                  </a:outerShdw>
                </a:effectLst>
                <a:latin typeface="NikoshBAN"/>
              </a:rPr>
              <a:t>ঘরে </a:t>
            </a:r>
            <a:r>
              <a:rPr lang="bn-IN" sz="2400" dirty="0">
                <a:effectLst>
                  <a:outerShdw blurRad="38100" dist="38100" dir="2700000" algn="tl">
                    <a:srgbClr val="000000">
                      <a:alpha val="43137"/>
                    </a:srgbClr>
                  </a:outerShdw>
                </a:effectLst>
                <a:latin typeface="NikoshBAN"/>
              </a:rPr>
              <a:t>প্রাইমারী </a:t>
            </a:r>
            <a:r>
              <a:rPr lang="bn-IN" sz="2400" dirty="0" smtClean="0">
                <a:effectLst>
                  <a:outerShdw blurRad="38100" dist="38100" dir="2700000" algn="tl">
                    <a:srgbClr val="000000">
                      <a:alpha val="43137"/>
                    </a:srgbClr>
                  </a:outerShdw>
                </a:effectLst>
                <a:latin typeface="NikoshBAN"/>
              </a:rPr>
              <a:t>কী কিভাবে </a:t>
            </a:r>
            <a:r>
              <a:rPr lang="bn-IN" sz="2400" dirty="0">
                <a:effectLst>
                  <a:outerShdw blurRad="38100" dist="38100" dir="2700000" algn="tl">
                    <a:srgbClr val="000000">
                      <a:alpha val="43137"/>
                    </a:srgbClr>
                  </a:outerShdw>
                </a:effectLst>
                <a:latin typeface="NikoshBAN"/>
              </a:rPr>
              <a:t>নির্ধারন </a:t>
            </a:r>
            <a:r>
              <a:rPr lang="bn-IN" sz="2400" dirty="0" smtClean="0">
                <a:effectLst>
                  <a:outerShdw blurRad="38100" dist="38100" dir="2700000" algn="tl">
                    <a:srgbClr val="000000">
                      <a:alpha val="43137"/>
                    </a:srgbClr>
                  </a:outerShdw>
                </a:effectLst>
                <a:latin typeface="NikoshBAN"/>
              </a:rPr>
              <a:t>করবে?</a:t>
            </a:r>
            <a:endParaRPr lang="en-US" sz="2400" dirty="0">
              <a:effectLst>
                <a:outerShdw blurRad="38100" dist="38100" dir="2700000" algn="tl">
                  <a:srgbClr val="000000">
                    <a:alpha val="43137"/>
                  </a:srgbClr>
                </a:outerShdw>
              </a:effectLst>
              <a:latin typeface="NikoshBAN"/>
            </a:endParaRPr>
          </a:p>
          <a:p>
            <a:pPr>
              <a:lnSpc>
                <a:spcPct val="150000"/>
              </a:lnSpc>
            </a:pPr>
            <a:r>
              <a:rPr lang="bn-IN" sz="2400" dirty="0" smtClean="0">
                <a:effectLst>
                  <a:outerShdw blurRad="38100" dist="38100" dir="2700000" algn="tl">
                    <a:srgbClr val="000000">
                      <a:alpha val="43137"/>
                    </a:srgbClr>
                  </a:outerShdw>
                </a:effectLst>
                <a:latin typeface="NikoshBAN"/>
              </a:rPr>
              <a:t>  </a:t>
            </a:r>
          </a:p>
          <a:p>
            <a:endParaRPr lang="bn-IN" dirty="0" smtClean="0">
              <a:latin typeface="NikoshBAN"/>
            </a:endParaRPr>
          </a:p>
          <a:p>
            <a:r>
              <a:rPr lang="bn-IN" dirty="0" smtClean="0">
                <a:latin typeface="NikoshBAN"/>
              </a:rPr>
              <a:t> </a:t>
            </a:r>
            <a:endParaRPr lang="en-US" dirty="0">
              <a:latin typeface="NikoshBAN"/>
            </a:endParaRPr>
          </a:p>
        </p:txBody>
      </p:sp>
    </p:spTree>
    <p:extLst>
      <p:ext uri="{BB962C8B-B14F-4D97-AF65-F5344CB8AC3E}">
        <p14:creationId xmlns:p14="http://schemas.microsoft.com/office/powerpoint/2010/main" val="25125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4163" y="387458"/>
            <a:ext cx="4014061" cy="984885"/>
          </a:xfrm>
          <a:prstGeom prst="rect">
            <a:avLst/>
          </a:prstGeom>
          <a:noFill/>
        </p:spPr>
        <p:txBody>
          <a:bodyPr wrap="square" rtlCol="0">
            <a:spAutoFit/>
          </a:bodyPr>
          <a:lstStyle/>
          <a:p>
            <a:r>
              <a:rPr lang="bn-IN" sz="4000" dirty="0" smtClean="0"/>
              <a:t>সম্ভাব্য উত্তরঃ- </a:t>
            </a:r>
            <a:endParaRPr lang="en-US" sz="4000" dirty="0" smtClean="0"/>
          </a:p>
          <a:p>
            <a:endParaRPr lang="en-US" dirty="0"/>
          </a:p>
        </p:txBody>
      </p:sp>
      <p:sp>
        <p:nvSpPr>
          <p:cNvPr id="3" name="TextBox 2"/>
          <p:cNvSpPr txBox="1"/>
          <p:nvPr/>
        </p:nvSpPr>
        <p:spPr>
          <a:xfrm>
            <a:off x="2262753" y="1658319"/>
            <a:ext cx="8431078" cy="2677656"/>
          </a:xfrm>
          <a:prstGeom prst="rect">
            <a:avLst/>
          </a:prstGeom>
          <a:noFill/>
        </p:spPr>
        <p:txBody>
          <a:bodyPr wrap="square" rtlCol="0">
            <a:spAutoFit/>
          </a:bodyPr>
          <a:lstStyle/>
          <a:p>
            <a:pPr algn="just"/>
            <a:r>
              <a:rPr lang="en-US" sz="2400" dirty="0" smtClean="0">
                <a:latin typeface="NikoshBAN"/>
              </a:rPr>
              <a:t>Home </a:t>
            </a:r>
            <a:r>
              <a:rPr lang="bn-IN" sz="2400" dirty="0" smtClean="0">
                <a:latin typeface="NikoshBAN"/>
              </a:rPr>
              <a:t>মেনুবারের </a:t>
            </a:r>
            <a:r>
              <a:rPr lang="en-US" sz="2400" dirty="0" smtClean="0">
                <a:latin typeface="NikoshBAN"/>
              </a:rPr>
              <a:t>View </a:t>
            </a:r>
            <a:r>
              <a:rPr lang="bn-IN" sz="2400" dirty="0" smtClean="0">
                <a:latin typeface="NikoshBAN"/>
              </a:rPr>
              <a:t>ড্রপ-ডাউন থেকে </a:t>
            </a:r>
            <a:r>
              <a:rPr lang="en-US" sz="2400" dirty="0" smtClean="0">
                <a:latin typeface="NikoshBAN"/>
              </a:rPr>
              <a:t>Design  View </a:t>
            </a:r>
            <a:r>
              <a:rPr lang="bn-IN" sz="2400" dirty="0" smtClean="0">
                <a:latin typeface="NikoshBAN"/>
              </a:rPr>
              <a:t> করলে সেভ অ্যাজ ডায়ালগ বক্স আসবে,ডায়ালগ বক্স এর টেবিল নেম ঘরে </a:t>
            </a:r>
            <a:r>
              <a:rPr lang="en-US" sz="2400" dirty="0" smtClean="0">
                <a:latin typeface="NikoshBAN"/>
              </a:rPr>
              <a:t>Table-</a:t>
            </a:r>
            <a:r>
              <a:rPr lang="en-US" sz="2400" dirty="0" smtClean="0">
                <a:latin typeface="Times New Roman" panose="02020603050405020304" pitchFamily="18" charset="0"/>
                <a:cs typeface="Times New Roman" panose="02020603050405020304" pitchFamily="18" charset="0"/>
              </a:rPr>
              <a:t>1</a:t>
            </a:r>
            <a:r>
              <a:rPr lang="en-US" sz="2400" dirty="0" smtClean="0">
                <a:latin typeface="NikoshBAN"/>
              </a:rPr>
              <a:t> </a:t>
            </a:r>
            <a:r>
              <a:rPr lang="bn-IN" sz="2400" dirty="0" smtClean="0">
                <a:latin typeface="NikoshBAN"/>
              </a:rPr>
              <a:t>নাম থাকবে।এ নামেই ডেটাবেজ টেবিলটি সেভ হবে ।</a:t>
            </a:r>
            <a:r>
              <a:rPr lang="en-US" sz="2400" dirty="0" smtClean="0">
                <a:latin typeface="NikoshBAN"/>
              </a:rPr>
              <a:t> </a:t>
            </a:r>
            <a:r>
              <a:rPr lang="bn-IN" sz="2400" dirty="0" smtClean="0">
                <a:latin typeface="NikoshBAN"/>
              </a:rPr>
              <a:t>সেভ করার জন্য </a:t>
            </a:r>
            <a:r>
              <a:rPr lang="bn-IN" sz="2400" dirty="0">
                <a:latin typeface="NikoshBAN"/>
              </a:rPr>
              <a:t>ডায়ালগ বক্স </a:t>
            </a:r>
            <a:r>
              <a:rPr lang="bn-IN" sz="2400" dirty="0" smtClean="0">
                <a:latin typeface="NikoshBAN"/>
              </a:rPr>
              <a:t>এর </a:t>
            </a:r>
            <a:r>
              <a:rPr lang="en-US" sz="2400" dirty="0" smtClean="0">
                <a:latin typeface="NikoshBAN"/>
              </a:rPr>
              <a:t>Ok </a:t>
            </a:r>
            <a:r>
              <a:rPr lang="bn-IN" sz="2400" dirty="0" smtClean="0">
                <a:latin typeface="NikoshBAN"/>
              </a:rPr>
              <a:t>বোতামে ক্লিক করি। </a:t>
            </a:r>
            <a:r>
              <a:rPr lang="bn-IN" sz="2400" dirty="0">
                <a:latin typeface="NikoshBAN"/>
              </a:rPr>
              <a:t>মাউসের </a:t>
            </a:r>
            <a:r>
              <a:rPr lang="en-US" sz="2400" dirty="0">
                <a:latin typeface="NikoshBAN"/>
              </a:rPr>
              <a:t>Right </a:t>
            </a:r>
            <a:r>
              <a:rPr lang="bn-IN" sz="2400" dirty="0">
                <a:latin typeface="NikoshBAN"/>
              </a:rPr>
              <a:t>বাটুনে ক্লিক করে </a:t>
            </a:r>
            <a:r>
              <a:rPr lang="en-US" sz="2400" dirty="0">
                <a:latin typeface="NikoshBAN"/>
              </a:rPr>
              <a:t>Primary Key </a:t>
            </a:r>
            <a:r>
              <a:rPr lang="bn-IN" sz="2400" dirty="0">
                <a:latin typeface="NikoshBAN"/>
              </a:rPr>
              <a:t> ক্লিক করি। এইভাবে </a:t>
            </a:r>
            <a:r>
              <a:rPr lang="en-US" sz="2400" dirty="0">
                <a:latin typeface="NikoshBAN"/>
              </a:rPr>
              <a:t>Primary Key </a:t>
            </a:r>
            <a:r>
              <a:rPr lang="bn-IN" sz="2400" dirty="0">
                <a:latin typeface="NikoshBAN"/>
              </a:rPr>
              <a:t> সেট করা হয়। </a:t>
            </a:r>
            <a:endParaRPr lang="en-US" sz="2400" dirty="0">
              <a:latin typeface="NikoshBAN"/>
            </a:endParaRPr>
          </a:p>
          <a:p>
            <a:pPr algn="just"/>
            <a:endParaRPr lang="en-US" sz="2400" dirty="0">
              <a:latin typeface="NikoshBAN"/>
            </a:endParaRPr>
          </a:p>
        </p:txBody>
      </p:sp>
    </p:spTree>
    <p:extLst>
      <p:ext uri="{BB962C8B-B14F-4D97-AF65-F5344CB8AC3E}">
        <p14:creationId xmlns:p14="http://schemas.microsoft.com/office/powerpoint/2010/main" val="363857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8410" y="886503"/>
            <a:ext cx="3673099" cy="923330"/>
          </a:xfrm>
          <a:prstGeom prst="rect">
            <a:avLst/>
          </a:prstGeom>
          <a:noFill/>
        </p:spPr>
        <p:txBody>
          <a:bodyPr wrap="square" rtlCol="0">
            <a:spAutoFit/>
          </a:bodyPr>
          <a:lstStyle/>
          <a:p>
            <a:r>
              <a:rPr lang="bn-IN" sz="5400" dirty="0" smtClean="0"/>
              <a:t>দলীয় কাজ </a:t>
            </a:r>
            <a:endParaRPr lang="en-US" sz="5400" dirty="0"/>
          </a:p>
        </p:txBody>
      </p:sp>
      <p:sp>
        <p:nvSpPr>
          <p:cNvPr id="3" name="TextBox 2"/>
          <p:cNvSpPr txBox="1"/>
          <p:nvPr/>
        </p:nvSpPr>
        <p:spPr>
          <a:xfrm>
            <a:off x="2118360" y="2712720"/>
            <a:ext cx="6553200" cy="523220"/>
          </a:xfrm>
          <a:prstGeom prst="rect">
            <a:avLst/>
          </a:prstGeom>
          <a:noFill/>
        </p:spPr>
        <p:txBody>
          <a:bodyPr wrap="square" rtlCol="0">
            <a:spAutoFit/>
          </a:bodyPr>
          <a:lstStyle/>
          <a:p>
            <a:r>
              <a:rPr lang="bn-IN" sz="2800" dirty="0">
                <a:effectLst>
                  <a:outerShdw blurRad="38100" dist="38100" dir="2700000" algn="tl">
                    <a:srgbClr val="000000">
                      <a:alpha val="43137"/>
                    </a:srgbClr>
                  </a:outerShdw>
                </a:effectLst>
                <a:latin typeface="NikoshBAN"/>
              </a:rPr>
              <a:t>১</a:t>
            </a:r>
            <a:r>
              <a:rPr lang="bn-IN" sz="2800" dirty="0" smtClean="0">
                <a:effectLst>
                  <a:outerShdw blurRad="38100" dist="38100" dir="2700000" algn="tl">
                    <a:srgbClr val="000000">
                      <a:alpha val="43137"/>
                    </a:srgbClr>
                  </a:outerShdw>
                </a:effectLst>
                <a:latin typeface="NikoshBAN"/>
              </a:rPr>
              <a:t>।কিভাবে </a:t>
            </a:r>
            <a:r>
              <a:rPr lang="bn-IN" sz="2800" dirty="0">
                <a:effectLst>
                  <a:outerShdw blurRad="38100" dist="38100" dir="2700000" algn="tl">
                    <a:srgbClr val="000000">
                      <a:alpha val="43137"/>
                    </a:srgbClr>
                  </a:outerShdw>
                </a:effectLst>
                <a:latin typeface="NikoshBAN"/>
              </a:rPr>
              <a:t>ডাটাবেজ  টেবিল তৈরি </a:t>
            </a:r>
            <a:r>
              <a:rPr lang="bn-IN" sz="2800" dirty="0" smtClean="0">
                <a:effectLst>
                  <a:outerShdw blurRad="38100" dist="38100" dir="2700000" algn="tl">
                    <a:srgbClr val="000000">
                      <a:alpha val="43137"/>
                    </a:srgbClr>
                  </a:outerShdw>
                </a:effectLst>
                <a:latin typeface="NikoshBAN"/>
              </a:rPr>
              <a:t>করবে? </a:t>
            </a:r>
            <a:endParaRPr lang="en-US" sz="2800" dirty="0">
              <a:latin typeface="NikoshBAN"/>
            </a:endParaRPr>
          </a:p>
        </p:txBody>
      </p:sp>
    </p:spTree>
    <p:extLst>
      <p:ext uri="{BB962C8B-B14F-4D97-AF65-F5344CB8AC3E}">
        <p14:creationId xmlns:p14="http://schemas.microsoft.com/office/powerpoint/2010/main" val="303960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1920" y="694055"/>
            <a:ext cx="3704095" cy="984885"/>
          </a:xfrm>
          <a:prstGeom prst="rect">
            <a:avLst/>
          </a:prstGeom>
          <a:noFill/>
        </p:spPr>
        <p:txBody>
          <a:bodyPr wrap="square" rtlCol="0">
            <a:spAutoFit/>
          </a:bodyPr>
          <a:lstStyle/>
          <a:p>
            <a:r>
              <a:rPr lang="bn-IN" sz="4000" dirty="0" smtClean="0"/>
              <a:t>সম্ভাব্য উত্তরঃ- </a:t>
            </a:r>
            <a:endParaRPr lang="en-US" sz="4000" dirty="0" smtClean="0"/>
          </a:p>
          <a:p>
            <a:endParaRPr lang="en-US" dirty="0"/>
          </a:p>
        </p:txBody>
      </p:sp>
      <p:sp>
        <p:nvSpPr>
          <p:cNvPr id="3" name="TextBox 2"/>
          <p:cNvSpPr txBox="1"/>
          <p:nvPr/>
        </p:nvSpPr>
        <p:spPr>
          <a:xfrm>
            <a:off x="1623060" y="1678940"/>
            <a:ext cx="9090660" cy="4431983"/>
          </a:xfrm>
          <a:prstGeom prst="rect">
            <a:avLst/>
          </a:prstGeom>
          <a:noFill/>
        </p:spPr>
        <p:txBody>
          <a:bodyPr wrap="square" rtlCol="0">
            <a:spAutoFit/>
          </a:bodyPr>
          <a:lstStyle/>
          <a:p>
            <a:pPr algn="just">
              <a:lnSpc>
                <a:spcPct val="150000"/>
              </a:lnSpc>
            </a:pPr>
            <a:r>
              <a:rPr lang="en-US" sz="2000" dirty="0">
                <a:effectLst>
                  <a:outerShdw blurRad="38100" dist="38100" dir="2700000" algn="tl">
                    <a:srgbClr val="000000">
                      <a:alpha val="43137"/>
                    </a:srgbClr>
                  </a:outerShdw>
                </a:effectLst>
                <a:latin typeface="NikoshBAN"/>
              </a:rPr>
              <a:t>*</a:t>
            </a:r>
            <a:r>
              <a:rPr lang="en-US" sz="2400" dirty="0">
                <a:effectLst>
                  <a:outerShdw blurRad="38100" dist="38100" dir="2700000" algn="tl">
                    <a:srgbClr val="000000">
                      <a:alpha val="43137"/>
                    </a:srgbClr>
                  </a:outerShdw>
                </a:effectLst>
                <a:latin typeface="NikoshBAN"/>
              </a:rPr>
              <a:t>Field Name </a:t>
            </a:r>
            <a:r>
              <a:rPr lang="bn-IN" sz="2400" dirty="0">
                <a:effectLst>
                  <a:outerShdw blurRad="38100" dist="38100" dir="2700000" algn="tl">
                    <a:srgbClr val="000000">
                      <a:alpha val="43137"/>
                    </a:srgbClr>
                  </a:outerShdw>
                </a:effectLst>
                <a:latin typeface="NikoshBAN"/>
              </a:rPr>
              <a:t>ঘরে </a:t>
            </a:r>
            <a:r>
              <a:rPr lang="en-US" sz="2400" dirty="0" err="1">
                <a:effectLst>
                  <a:outerShdw blurRad="38100" dist="38100" dir="2700000" algn="tl">
                    <a:srgbClr val="000000">
                      <a:alpha val="43137"/>
                    </a:srgbClr>
                  </a:outerShdw>
                </a:effectLst>
                <a:latin typeface="NikoshBAN"/>
              </a:rPr>
              <a:t>Sl</a:t>
            </a:r>
            <a:r>
              <a:rPr lang="en-US" sz="2400" dirty="0">
                <a:effectLst>
                  <a:outerShdw blurRad="38100" dist="38100" dir="2700000" algn="tl">
                    <a:srgbClr val="000000">
                      <a:alpha val="43137"/>
                    </a:srgbClr>
                  </a:outerShdw>
                </a:effectLst>
                <a:latin typeface="NikoshBAN"/>
              </a:rPr>
              <a:t> No </a:t>
            </a:r>
            <a:r>
              <a:rPr lang="bn-IN" sz="2400" dirty="0">
                <a:effectLst>
                  <a:outerShdw blurRad="38100" dist="38100" dir="2700000" algn="tl">
                    <a:srgbClr val="000000">
                      <a:alpha val="43137"/>
                    </a:srgbClr>
                  </a:outerShdw>
                </a:effectLst>
                <a:latin typeface="NikoshBAN"/>
              </a:rPr>
              <a:t>টাইপ করি এরপর কীবোর্ডের ট্যাব বোতামে চাপ দিলে কর্সর </a:t>
            </a:r>
            <a:r>
              <a:rPr lang="en-US" sz="2400" dirty="0">
                <a:effectLst>
                  <a:outerShdw blurRad="38100" dist="38100" dir="2700000" algn="tl">
                    <a:srgbClr val="000000">
                      <a:alpha val="43137"/>
                    </a:srgbClr>
                  </a:outerShdw>
                </a:effectLst>
                <a:latin typeface="NikoshBAN"/>
              </a:rPr>
              <a:t>Data Type </a:t>
            </a:r>
            <a:r>
              <a:rPr lang="bn-IN" sz="2400" dirty="0">
                <a:effectLst>
                  <a:outerShdw blurRad="38100" dist="38100" dir="2700000" algn="tl">
                    <a:srgbClr val="000000">
                      <a:alpha val="43137"/>
                    </a:srgbClr>
                  </a:outerShdw>
                </a:effectLst>
                <a:latin typeface="NikoshBAN"/>
              </a:rPr>
              <a:t>ঘরে আসবে এখানে </a:t>
            </a:r>
            <a:r>
              <a:rPr lang="en-US" sz="2400" dirty="0">
                <a:effectLst>
                  <a:outerShdw blurRad="38100" dist="38100" dir="2700000" algn="tl">
                    <a:srgbClr val="000000">
                      <a:alpha val="43137"/>
                    </a:srgbClr>
                  </a:outerShdw>
                </a:effectLst>
                <a:latin typeface="NikoshBAN"/>
              </a:rPr>
              <a:t>Number </a:t>
            </a:r>
            <a:r>
              <a:rPr lang="bn-IN" sz="2400" dirty="0">
                <a:effectLst>
                  <a:outerShdw blurRad="38100" dist="38100" dir="2700000" algn="tl">
                    <a:srgbClr val="000000">
                      <a:alpha val="43137"/>
                    </a:srgbClr>
                  </a:outerShdw>
                </a:effectLst>
                <a:latin typeface="NikoshBAN"/>
              </a:rPr>
              <a:t>ডেটা টাইপ করতে হবে। এ ঘরের ড্রপ-ডাউন তীরে ক্লিক করলে ডেটার বিভিন্ন ধরন বা টাইপের তালিকা-</a:t>
            </a:r>
            <a:r>
              <a:rPr lang="en-US" sz="2400" dirty="0">
                <a:effectLst>
                  <a:outerShdw blurRad="38100" dist="38100" dir="2700000" algn="tl">
                    <a:srgbClr val="000000">
                      <a:alpha val="43137"/>
                    </a:srgbClr>
                  </a:outerShdw>
                </a:effectLst>
                <a:latin typeface="NikoshBAN"/>
              </a:rPr>
              <a:t>AutoNumber, Text, Number,</a:t>
            </a:r>
            <a:r>
              <a:rPr lang="bn-IN" sz="2400" dirty="0">
                <a:effectLst>
                  <a:outerShdw blurRad="38100" dist="38100" dir="2700000" algn="tl">
                    <a:srgbClr val="000000">
                      <a:alpha val="43137"/>
                    </a:srgbClr>
                  </a:outerShdw>
                </a:effectLst>
                <a:latin typeface="NikoshBAN"/>
              </a:rPr>
              <a:t> </a:t>
            </a:r>
            <a:r>
              <a:rPr lang="en-US" sz="2400" dirty="0">
                <a:effectLst>
                  <a:outerShdw blurRad="38100" dist="38100" dir="2700000" algn="tl">
                    <a:srgbClr val="000000">
                      <a:alpha val="43137"/>
                    </a:srgbClr>
                  </a:outerShdw>
                </a:effectLst>
                <a:latin typeface="NikoshBAN"/>
              </a:rPr>
              <a:t>Currency,</a:t>
            </a:r>
            <a:r>
              <a:rPr lang="bn-IN" sz="2400" dirty="0">
                <a:effectLst>
                  <a:outerShdw blurRad="38100" dist="38100" dir="2700000" algn="tl">
                    <a:srgbClr val="000000">
                      <a:alpha val="43137"/>
                    </a:srgbClr>
                  </a:outerShdw>
                </a:effectLst>
                <a:latin typeface="NikoshBAN"/>
              </a:rPr>
              <a:t> </a:t>
            </a:r>
            <a:r>
              <a:rPr lang="en-US" sz="2400" dirty="0">
                <a:effectLst>
                  <a:outerShdw blurRad="38100" dist="38100" dir="2700000" algn="tl">
                    <a:srgbClr val="000000">
                      <a:alpha val="43137"/>
                    </a:srgbClr>
                  </a:outerShdw>
                </a:effectLst>
                <a:latin typeface="NikoshBAN"/>
              </a:rPr>
              <a:t>Date/Time </a:t>
            </a:r>
            <a:r>
              <a:rPr lang="bn-IN" sz="2400" dirty="0">
                <a:effectLst>
                  <a:outerShdw blurRad="38100" dist="38100" dir="2700000" algn="tl">
                    <a:srgbClr val="000000">
                      <a:alpha val="43137"/>
                    </a:srgbClr>
                  </a:outerShdw>
                </a:effectLst>
                <a:latin typeface="NikoshBAN"/>
              </a:rPr>
              <a:t>ইত্যাদি দেখা যায়। এইভাবে </a:t>
            </a:r>
            <a:r>
              <a:rPr lang="en-US" sz="2400" dirty="0">
                <a:effectLst>
                  <a:outerShdw blurRad="38100" dist="38100" dir="2700000" algn="tl">
                    <a:srgbClr val="000000">
                      <a:alpha val="43137"/>
                    </a:srgbClr>
                  </a:outerShdw>
                </a:effectLst>
                <a:latin typeface="NikoshBAN"/>
              </a:rPr>
              <a:t>Name-Text, Age-Number, Date of Birth</a:t>
            </a:r>
            <a:r>
              <a:rPr lang="bn-IN" sz="2400" dirty="0">
                <a:effectLst>
                  <a:outerShdw blurRad="38100" dist="38100" dir="2700000" algn="tl">
                    <a:srgbClr val="000000">
                      <a:alpha val="43137"/>
                    </a:srgbClr>
                  </a:outerShdw>
                </a:effectLst>
                <a:latin typeface="NikoshBAN"/>
              </a:rPr>
              <a:t> </a:t>
            </a:r>
            <a:r>
              <a:rPr lang="en-US" sz="2400" dirty="0">
                <a:effectLst>
                  <a:outerShdw blurRad="38100" dist="38100" dir="2700000" algn="tl">
                    <a:srgbClr val="000000">
                      <a:alpha val="43137"/>
                    </a:srgbClr>
                  </a:outerShdw>
                </a:effectLst>
                <a:latin typeface="NikoshBAN"/>
              </a:rPr>
              <a:t>-</a:t>
            </a:r>
            <a:r>
              <a:rPr lang="bn-IN" sz="2400" dirty="0">
                <a:effectLst>
                  <a:outerShdw blurRad="38100" dist="38100" dir="2700000" algn="tl">
                    <a:srgbClr val="000000">
                      <a:alpha val="43137"/>
                    </a:srgbClr>
                  </a:outerShdw>
                </a:effectLst>
                <a:latin typeface="NikoshBAN"/>
              </a:rPr>
              <a:t> </a:t>
            </a:r>
            <a:r>
              <a:rPr lang="en-US" sz="2400" dirty="0">
                <a:effectLst>
                  <a:outerShdw blurRad="38100" dist="38100" dir="2700000" algn="tl">
                    <a:srgbClr val="000000">
                      <a:alpha val="43137"/>
                    </a:srgbClr>
                  </a:outerShdw>
                </a:effectLst>
                <a:latin typeface="NikoshBAN"/>
              </a:rPr>
              <a:t>Date/Time, Village-</a:t>
            </a:r>
            <a:r>
              <a:rPr lang="bn-IN" sz="2400" dirty="0">
                <a:effectLst>
                  <a:outerShdw blurRad="38100" dist="38100" dir="2700000" algn="tl">
                    <a:srgbClr val="000000">
                      <a:alpha val="43137"/>
                    </a:srgbClr>
                  </a:outerShdw>
                </a:effectLst>
                <a:latin typeface="NikoshBAN"/>
              </a:rPr>
              <a:t> </a:t>
            </a:r>
            <a:r>
              <a:rPr lang="en-US" sz="2400" dirty="0">
                <a:effectLst>
                  <a:outerShdw blurRad="38100" dist="38100" dir="2700000" algn="tl">
                    <a:srgbClr val="000000">
                      <a:alpha val="43137"/>
                    </a:srgbClr>
                  </a:outerShdw>
                </a:effectLst>
                <a:latin typeface="NikoshBAN"/>
              </a:rPr>
              <a:t>Text,  Union-Text.</a:t>
            </a:r>
            <a:r>
              <a:rPr lang="bn-IN" sz="2400" dirty="0">
                <a:effectLst>
                  <a:outerShdw blurRad="38100" dist="38100" dir="2700000" algn="tl">
                    <a:srgbClr val="000000">
                      <a:alpha val="43137"/>
                    </a:srgbClr>
                  </a:outerShdw>
                </a:effectLst>
                <a:latin typeface="NikoshBAN"/>
              </a:rPr>
              <a:t> ইত্যাদি </a:t>
            </a:r>
            <a:r>
              <a:rPr lang="bn-IN" sz="2400" dirty="0" smtClean="0">
                <a:effectLst>
                  <a:outerShdw blurRad="38100" dist="38100" dir="2700000" algn="tl">
                    <a:srgbClr val="000000">
                      <a:alpha val="43137"/>
                    </a:srgbClr>
                  </a:outerShdw>
                </a:effectLst>
                <a:latin typeface="NikoshBAN"/>
              </a:rPr>
              <a:t>ইত্যাদি</a:t>
            </a:r>
            <a:r>
              <a:rPr lang="en-US" sz="2400" dirty="0" smtClean="0">
                <a:effectLst>
                  <a:outerShdw blurRad="38100" dist="38100" dir="2700000" algn="tl">
                    <a:srgbClr val="000000">
                      <a:alpha val="43137"/>
                    </a:srgbClr>
                  </a:outerShdw>
                </a:effectLst>
                <a:latin typeface="NikoshBAN"/>
              </a:rPr>
              <a:t> </a:t>
            </a:r>
            <a:r>
              <a:rPr lang="bn-IN" sz="2400" dirty="0" smtClean="0">
                <a:effectLst>
                  <a:outerShdw blurRad="38100" dist="38100" dir="2700000" algn="tl">
                    <a:srgbClr val="000000">
                      <a:alpha val="43137"/>
                    </a:srgbClr>
                  </a:outerShdw>
                </a:effectLst>
                <a:latin typeface="NikoshBAN"/>
              </a:rPr>
              <a:t>টাইপ করে হবে। </a:t>
            </a:r>
            <a:endParaRPr lang="bn-IN" sz="2400" dirty="0">
              <a:effectLst>
                <a:outerShdw blurRad="38100" dist="38100" dir="2700000" algn="tl">
                  <a:srgbClr val="000000">
                    <a:alpha val="43137"/>
                  </a:srgbClr>
                </a:outerShdw>
              </a:effectLst>
              <a:latin typeface="NikoshBAN"/>
            </a:endParaRPr>
          </a:p>
          <a:p>
            <a:pPr algn="just">
              <a:lnSpc>
                <a:spcPct val="150000"/>
              </a:lnSpc>
            </a:pPr>
            <a:endParaRPr lang="en-US" sz="2000" dirty="0">
              <a:latin typeface="NikoshBAN"/>
            </a:endParaRPr>
          </a:p>
        </p:txBody>
      </p:sp>
    </p:spTree>
    <p:extLst>
      <p:ext uri="{BB962C8B-B14F-4D97-AF65-F5344CB8AC3E}">
        <p14:creationId xmlns:p14="http://schemas.microsoft.com/office/powerpoint/2010/main" val="394793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2592" y="938422"/>
            <a:ext cx="3719593" cy="830997"/>
          </a:xfrm>
          <a:prstGeom prst="rect">
            <a:avLst/>
          </a:prstGeom>
          <a:noFill/>
        </p:spPr>
        <p:txBody>
          <a:bodyPr wrap="square" rtlCol="0">
            <a:spAutoFit/>
          </a:bodyPr>
          <a:lstStyle/>
          <a:p>
            <a:r>
              <a:rPr lang="bn-IN" sz="4800" dirty="0" smtClean="0"/>
              <a:t>মূল্যায়ন</a:t>
            </a:r>
            <a:r>
              <a:rPr lang="bn-IN" sz="4400" dirty="0" smtClean="0"/>
              <a:t>    </a:t>
            </a:r>
            <a:endParaRPr lang="en-US" sz="4400" dirty="0"/>
          </a:p>
        </p:txBody>
      </p:sp>
      <p:sp>
        <p:nvSpPr>
          <p:cNvPr id="3" name="TextBox 2"/>
          <p:cNvSpPr txBox="1"/>
          <p:nvPr/>
        </p:nvSpPr>
        <p:spPr>
          <a:xfrm>
            <a:off x="2565400" y="2044700"/>
            <a:ext cx="6565900" cy="2492990"/>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latin typeface="NikoshBAN"/>
              </a:rPr>
              <a:t> </a:t>
            </a:r>
            <a:r>
              <a:rPr lang="en-US" sz="2400" dirty="0" smtClean="0">
                <a:effectLst>
                  <a:outerShdw blurRad="38100" dist="38100" dir="2700000" algn="tl">
                    <a:srgbClr val="000000">
                      <a:alpha val="43137"/>
                    </a:srgbClr>
                  </a:outerShdw>
                </a:effectLst>
                <a:latin typeface="NikoshBAN"/>
              </a:rPr>
              <a:t>*  Date </a:t>
            </a:r>
            <a:r>
              <a:rPr lang="en-US" sz="2400" dirty="0">
                <a:effectLst>
                  <a:outerShdw blurRad="38100" dist="38100" dir="2700000" algn="tl">
                    <a:srgbClr val="000000">
                      <a:alpha val="43137"/>
                    </a:srgbClr>
                  </a:outerShdw>
                </a:effectLst>
                <a:latin typeface="NikoshBAN"/>
              </a:rPr>
              <a:t>of </a:t>
            </a:r>
            <a:r>
              <a:rPr lang="en-US" sz="2400" dirty="0" smtClean="0">
                <a:effectLst>
                  <a:outerShdw blurRad="38100" dist="38100" dir="2700000" algn="tl">
                    <a:srgbClr val="000000">
                      <a:alpha val="43137"/>
                    </a:srgbClr>
                  </a:outerShdw>
                </a:effectLst>
                <a:latin typeface="NikoshBAN"/>
              </a:rPr>
              <a:t>Birth</a:t>
            </a:r>
            <a:r>
              <a:rPr lang="bn-IN" sz="2400" dirty="0" smtClean="0">
                <a:effectLst>
                  <a:outerShdw blurRad="38100" dist="38100" dir="2700000" algn="tl">
                    <a:srgbClr val="000000">
                      <a:alpha val="43137"/>
                    </a:srgbClr>
                  </a:outerShdw>
                </a:effectLst>
                <a:latin typeface="NikoshBAN"/>
              </a:rPr>
              <a:t> কোন ডেটা টাইপ করতে হবে?</a:t>
            </a:r>
          </a:p>
          <a:p>
            <a:pPr marL="285750" indent="-285750">
              <a:buFont typeface="Arial" panose="020B0604020202020204" pitchFamily="34" charset="0"/>
              <a:buChar char="•"/>
            </a:pPr>
            <a:r>
              <a:rPr lang="en-US" sz="2400" dirty="0" smtClean="0">
                <a:effectLst>
                  <a:outerShdw blurRad="38100" dist="38100" dir="2700000" algn="tl">
                    <a:srgbClr val="000000">
                      <a:alpha val="43137"/>
                    </a:srgbClr>
                  </a:outerShdw>
                </a:effectLst>
                <a:latin typeface="NikoshBAN"/>
              </a:rPr>
              <a:t>Currency</a:t>
            </a:r>
            <a:r>
              <a:rPr lang="bn-IN" sz="2400" dirty="0" smtClean="0">
                <a:effectLst>
                  <a:outerShdw blurRad="38100" dist="38100" dir="2700000" algn="tl">
                    <a:srgbClr val="000000">
                      <a:alpha val="43137"/>
                    </a:srgbClr>
                  </a:outerShdw>
                </a:effectLst>
                <a:latin typeface="NikoshBAN"/>
              </a:rPr>
              <a:t>  কোন </a:t>
            </a:r>
            <a:r>
              <a:rPr lang="bn-IN" sz="2400" dirty="0">
                <a:effectLst>
                  <a:outerShdw blurRad="38100" dist="38100" dir="2700000" algn="tl">
                    <a:srgbClr val="000000">
                      <a:alpha val="43137"/>
                    </a:srgbClr>
                  </a:outerShdw>
                </a:effectLst>
                <a:latin typeface="NikoshBAN"/>
              </a:rPr>
              <a:t>ডেটা টাইপ করতে </a:t>
            </a:r>
            <a:r>
              <a:rPr lang="bn-IN" sz="2400" dirty="0" smtClean="0">
                <a:effectLst>
                  <a:outerShdw blurRad="38100" dist="38100" dir="2700000" algn="tl">
                    <a:srgbClr val="000000">
                      <a:alpha val="43137"/>
                    </a:srgbClr>
                  </a:outerShdw>
                </a:effectLst>
                <a:latin typeface="NikoshBAN"/>
              </a:rPr>
              <a:t>হবে?</a:t>
            </a:r>
          </a:p>
          <a:p>
            <a:pPr marL="285750" indent="-285750">
              <a:buFont typeface="Arial" panose="020B0604020202020204" pitchFamily="34" charset="0"/>
              <a:buChar char="•"/>
            </a:pPr>
            <a:r>
              <a:rPr lang="bn-IN" sz="2400" dirty="0">
                <a:effectLst>
                  <a:outerShdw blurRad="38100" dist="38100" dir="2700000" algn="tl">
                    <a:srgbClr val="000000">
                      <a:alpha val="43137"/>
                    </a:srgbClr>
                  </a:outerShdw>
                </a:effectLst>
                <a:latin typeface="NikoshBAN"/>
              </a:rPr>
              <a:t>প্রাইমারী কী নির্ধারন </a:t>
            </a:r>
            <a:r>
              <a:rPr lang="bn-IN" sz="2400" dirty="0" smtClean="0">
                <a:effectLst>
                  <a:outerShdw blurRad="38100" dist="38100" dir="2700000" algn="tl">
                    <a:srgbClr val="000000">
                      <a:alpha val="43137"/>
                    </a:srgbClr>
                  </a:outerShdw>
                </a:effectLst>
                <a:latin typeface="NikoshBAN"/>
              </a:rPr>
              <a:t>করতে কোন </a:t>
            </a:r>
            <a:r>
              <a:rPr lang="en-US" sz="2400" dirty="0" smtClean="0">
                <a:effectLst>
                  <a:outerShdw blurRad="38100" dist="38100" dir="2700000" algn="tl">
                    <a:srgbClr val="000000">
                      <a:alpha val="43137"/>
                    </a:srgbClr>
                  </a:outerShdw>
                </a:effectLst>
                <a:latin typeface="NikoshBAN"/>
              </a:rPr>
              <a:t>Field Name </a:t>
            </a:r>
            <a:r>
              <a:rPr lang="bn-IN" sz="2400" dirty="0" smtClean="0">
                <a:latin typeface="NikoshBAN"/>
              </a:rPr>
              <a:t>সিলেক্ট</a:t>
            </a:r>
            <a:r>
              <a:rPr lang="en-US" sz="2400" dirty="0" smtClean="0">
                <a:latin typeface="NikoshBAN"/>
              </a:rPr>
              <a:t> </a:t>
            </a:r>
            <a:r>
              <a:rPr lang="bn-IN" sz="2400" dirty="0" smtClean="0">
                <a:effectLst>
                  <a:outerShdw blurRad="38100" dist="38100" dir="2700000" algn="tl">
                    <a:srgbClr val="000000">
                      <a:alpha val="43137"/>
                    </a:srgbClr>
                  </a:outerShdw>
                </a:effectLst>
                <a:latin typeface="NikoshBAN"/>
              </a:rPr>
              <a:t>করতে</a:t>
            </a:r>
            <a:r>
              <a:rPr lang="bn-IN" sz="2400" dirty="0" smtClean="0">
                <a:latin typeface="NikoshBAN"/>
              </a:rPr>
              <a:t> হবে</a:t>
            </a:r>
            <a:r>
              <a:rPr lang="en-US" sz="2400" dirty="0" smtClean="0">
                <a:effectLst>
                  <a:outerShdw blurRad="38100" dist="38100" dir="2700000" algn="tl">
                    <a:srgbClr val="000000">
                      <a:alpha val="43137"/>
                    </a:srgbClr>
                  </a:outerShdw>
                </a:effectLst>
                <a:latin typeface="NikoshBAN"/>
              </a:rPr>
              <a:t> ?</a:t>
            </a:r>
            <a:endParaRPr lang="en-US" sz="2400" dirty="0">
              <a:latin typeface="NikoshBAN"/>
            </a:endParaRPr>
          </a:p>
          <a:p>
            <a:pPr marL="285750" indent="-285750">
              <a:buFont typeface="Arial" panose="020B0604020202020204" pitchFamily="34" charset="0"/>
              <a:buChar char="•"/>
            </a:pPr>
            <a:endParaRPr lang="bn-IN" sz="2400" dirty="0" smtClean="0">
              <a:effectLst>
                <a:outerShdw blurRad="38100" dist="38100" dir="2700000" algn="tl">
                  <a:srgbClr val="000000">
                    <a:alpha val="43137"/>
                  </a:srgbClr>
                </a:outerShdw>
              </a:effectLst>
              <a:latin typeface="NikoshBAN"/>
            </a:endParaRPr>
          </a:p>
          <a:p>
            <a:endParaRPr lang="bn-IN" dirty="0" smtClean="0">
              <a:effectLst>
                <a:outerShdw blurRad="38100" dist="38100" dir="2700000" algn="tl">
                  <a:srgbClr val="000000">
                    <a:alpha val="43137"/>
                  </a:srgbClr>
                </a:outerShdw>
              </a:effectLst>
              <a:latin typeface="NikoshBAN"/>
            </a:endParaRPr>
          </a:p>
          <a:p>
            <a:endParaRPr lang="en-US" dirty="0">
              <a:latin typeface="NikoshBAN"/>
            </a:endParaRPr>
          </a:p>
        </p:txBody>
      </p:sp>
    </p:spTree>
    <p:extLst>
      <p:ext uri="{BB962C8B-B14F-4D97-AF65-F5344CB8AC3E}">
        <p14:creationId xmlns:p14="http://schemas.microsoft.com/office/powerpoint/2010/main" val="16341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5519" y="1878584"/>
            <a:ext cx="3303270" cy="4000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6581774" y="1884166"/>
            <a:ext cx="3303270" cy="4000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7" name="Straight Connector 6"/>
          <p:cNvCxnSpPr/>
          <p:nvPr/>
        </p:nvCxnSpPr>
        <p:spPr>
          <a:xfrm>
            <a:off x="6073142" y="2134196"/>
            <a:ext cx="34290" cy="293751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873116" y="2720232"/>
            <a:ext cx="40007" cy="1708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78880" y="2717374"/>
            <a:ext cx="0" cy="1711643"/>
          </a:xfrm>
          <a:prstGeom prst="line">
            <a:avLst/>
          </a:prstGeom>
        </p:spPr>
        <p:style>
          <a:lnRef idx="1">
            <a:schemeClr val="accent1"/>
          </a:lnRef>
          <a:fillRef idx="0">
            <a:schemeClr val="accent1"/>
          </a:fillRef>
          <a:effectRef idx="0">
            <a:schemeClr val="accent1"/>
          </a:effectRef>
          <a:fontRef idx="minor">
            <a:schemeClr val="tx1"/>
          </a:fontRef>
        </p:style>
      </p:cxnSp>
      <p:sp>
        <p:nvSpPr>
          <p:cNvPr id="16" name="Block Arc 15"/>
          <p:cNvSpPr/>
          <p:nvPr/>
        </p:nvSpPr>
        <p:spPr>
          <a:xfrm>
            <a:off x="4747757" y="857250"/>
            <a:ext cx="2640330" cy="2011680"/>
          </a:xfrm>
          <a:prstGeom prst="blockArc">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grpSp>
        <p:nvGrpSpPr>
          <p:cNvPr id="2" name="Group 14"/>
          <p:cNvGrpSpPr/>
          <p:nvPr/>
        </p:nvGrpSpPr>
        <p:grpSpPr>
          <a:xfrm>
            <a:off x="2306958" y="857251"/>
            <a:ext cx="7980043" cy="5643271"/>
            <a:chOff x="1043942" y="0"/>
            <a:chExt cx="10640057" cy="7524359"/>
          </a:xfrm>
        </p:grpSpPr>
        <p:sp>
          <p:nvSpPr>
            <p:cNvPr id="17" name="TextBox 16"/>
            <p:cNvSpPr txBox="1"/>
            <p:nvPr/>
          </p:nvSpPr>
          <p:spPr>
            <a:xfrm>
              <a:off x="4974415" y="0"/>
              <a:ext cx="2730849" cy="954108"/>
            </a:xfrm>
            <a:prstGeom prst="rect">
              <a:avLst/>
            </a:prstGeom>
            <a:noFill/>
          </p:spPr>
          <p:txBody>
            <a:bodyPr wrap="square" rtlCol="0">
              <a:spAutoFit/>
            </a:bodyPr>
            <a:lstStyle/>
            <a:p>
              <a:r>
                <a:rPr lang="en-US" sz="4050" b="1" dirty="0" err="1">
                  <a:latin typeface="NikoshBAN" panose="02000000000000000000" pitchFamily="2" charset="0"/>
                  <a:cs typeface="NikoshBAN" panose="02000000000000000000" pitchFamily="2" charset="0"/>
                </a:rPr>
                <a:t>পরিচিতি</a:t>
              </a:r>
              <a:r>
                <a:rPr lang="en-US" sz="2100" b="1" dirty="0">
                  <a:latin typeface="NikoshBAN" panose="02000000000000000000" pitchFamily="2" charset="0"/>
                  <a:cs typeface="NikoshBAN" panose="02000000000000000000" pitchFamily="2" charset="0"/>
                </a:rPr>
                <a:t> </a:t>
              </a:r>
            </a:p>
          </p:txBody>
        </p:sp>
        <p:sp>
          <p:nvSpPr>
            <p:cNvPr id="18" name="TextBox 17"/>
            <p:cNvSpPr txBox="1"/>
            <p:nvPr/>
          </p:nvSpPr>
          <p:spPr>
            <a:xfrm>
              <a:off x="1043942" y="1545063"/>
              <a:ext cx="4026821" cy="800219"/>
            </a:xfrm>
            <a:prstGeom prst="rect">
              <a:avLst/>
            </a:prstGeom>
            <a:noFill/>
          </p:spPr>
          <p:txBody>
            <a:bodyPr wrap="square" rtlCol="0">
              <a:spAutoFit/>
            </a:bodyPr>
            <a:lstStyle/>
            <a:p>
              <a:pPr algn="ctr"/>
              <a:r>
                <a:rPr lang="bn-IN" sz="3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sym typeface="Wingdings"/>
                </a:rPr>
                <a:t>শিক্ষক পরিচিতি </a:t>
              </a:r>
              <a:endParaRPr lang="en-US" sz="3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sym typeface="Wingdings"/>
              </a:endParaRPr>
            </a:p>
          </p:txBody>
        </p:sp>
        <p:sp>
          <p:nvSpPr>
            <p:cNvPr id="20" name="TextBox 19"/>
            <p:cNvSpPr txBox="1"/>
            <p:nvPr/>
          </p:nvSpPr>
          <p:spPr>
            <a:xfrm>
              <a:off x="1192106" y="4323484"/>
              <a:ext cx="3972559" cy="3200875"/>
            </a:xfrm>
            <a:prstGeom prst="rect">
              <a:avLst/>
            </a:prstGeom>
            <a:noFill/>
          </p:spPr>
          <p:txBody>
            <a:bodyPr wrap="square" rtlCol="0">
              <a:spAutoFit/>
            </a:bodyPr>
            <a:lstStyle/>
            <a:p>
              <a:pPr marL="182880"/>
              <a:r>
                <a:rPr lang="en-US" sz="1350" dirty="0">
                  <a:latin typeface="NikoshBAN" pitchFamily="2" charset="0"/>
                  <a:cs typeface="NikoshBAN" pitchFamily="2" charset="0"/>
                </a:rPr>
                <a:t> </a:t>
              </a:r>
              <a:r>
                <a:rPr lang="bn-BD" sz="2400" dirty="0">
                  <a:latin typeface="NikoshBAN" pitchFamily="2" charset="0"/>
                  <a:cs typeface="NikoshBAN" pitchFamily="2" charset="0"/>
                </a:rPr>
                <a:t>মুঃ </a:t>
              </a:r>
              <a:r>
                <a:rPr lang="en-US" sz="2400" dirty="0" err="1" smtClean="0">
                  <a:latin typeface="NikoshBAN" pitchFamily="2" charset="0"/>
                  <a:cs typeface="NikoshBAN" pitchFamily="2" charset="0"/>
                </a:rPr>
                <a:t>খাইরুল</a:t>
              </a:r>
              <a:r>
                <a:rPr lang="en-US" sz="2400" dirty="0" smtClean="0">
                  <a:latin typeface="NikoshBAN" pitchFamily="2" charset="0"/>
                  <a:cs typeface="NikoshBAN" pitchFamily="2" charset="0"/>
                </a:rPr>
                <a:t>  </a:t>
              </a:r>
              <a:r>
                <a:rPr lang="en-US" sz="2400" dirty="0" err="1">
                  <a:latin typeface="NikoshBAN" pitchFamily="2" charset="0"/>
                  <a:cs typeface="NikoshBAN" pitchFamily="2" charset="0"/>
                </a:rPr>
                <a:t>ইসলাম</a:t>
              </a:r>
              <a:r>
                <a:rPr lang="bn-BD" sz="2400" dirty="0">
                  <a:latin typeface="NikoshBAN" pitchFamily="2" charset="0"/>
                  <a:cs typeface="NikoshBAN" pitchFamily="2" charset="0"/>
                </a:rPr>
                <a:t>    </a:t>
              </a:r>
              <a:r>
                <a:rPr lang="en-US" sz="2400" dirty="0">
                  <a:latin typeface="NikoshBAN" pitchFamily="2" charset="0"/>
                  <a:cs typeface="NikoshBAN" pitchFamily="2" charset="0"/>
                </a:rPr>
                <a:t>                                                   </a:t>
              </a:r>
              <a:r>
                <a:rPr lang="bn-BD" sz="2400" dirty="0">
                  <a:latin typeface="NikoshBAN" pitchFamily="2" charset="0"/>
                  <a:cs typeface="NikoshBAN" pitchFamily="2" charset="0"/>
                </a:rPr>
                <a:t>  কম্পিউটার শিক্ষক</a:t>
              </a:r>
              <a:r>
                <a:rPr lang="en-US" sz="2400" dirty="0">
                  <a:latin typeface="NikoshBAN" pitchFamily="2" charset="0"/>
                  <a:cs typeface="NikoshBAN" pitchFamily="2" charset="0"/>
                </a:rPr>
                <a:t>(</a:t>
              </a:r>
              <a:r>
                <a:rPr lang="en-US" sz="2000" dirty="0" err="1">
                  <a:latin typeface="NikoshBAN" pitchFamily="2" charset="0"/>
                  <a:cs typeface="NikoshBAN" pitchFamily="2" charset="0"/>
                </a:rPr>
                <a:t>ict</a:t>
              </a:r>
              <a:r>
                <a:rPr lang="en-US" sz="2400" dirty="0">
                  <a:latin typeface="NikoshBAN" pitchFamily="2" charset="0"/>
                  <a:cs typeface="NikoshBAN" pitchFamily="2" charset="0"/>
                </a:rPr>
                <a:t>)</a:t>
              </a:r>
            </a:p>
            <a:p>
              <a:pPr marL="182880"/>
              <a:r>
                <a:rPr lang="en-US" sz="2400" dirty="0" err="1">
                  <a:latin typeface="NikoshBAN" pitchFamily="2" charset="0"/>
                  <a:cs typeface="NikoshBAN" pitchFamily="2" charset="0"/>
                </a:rPr>
                <a:t>সোনাবর</a:t>
              </a:r>
              <a:r>
                <a:rPr lang="bn-BD" sz="2400" dirty="0">
                  <a:latin typeface="NikoshBAN" pitchFamily="2" charset="0"/>
                  <a:cs typeface="NikoshBAN" pitchFamily="2" charset="0"/>
                </a:rPr>
                <a:t> </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উচ্চ </a:t>
              </a:r>
              <a:r>
                <a:rPr lang="bn-BD" sz="2400" dirty="0">
                  <a:latin typeface="NikoshBAN" pitchFamily="2" charset="0"/>
                  <a:cs typeface="NikoshBAN" pitchFamily="2" charset="0"/>
                </a:rPr>
                <a:t>বিদ্যালয়</a:t>
              </a:r>
              <a:r>
                <a:rPr lang="en-US" sz="1500" dirty="0">
                  <a:latin typeface="NikoshBAN" pitchFamily="2" charset="0"/>
                  <a:cs typeface="NikoshBAN" pitchFamily="2" charset="0"/>
                </a:rPr>
                <a:t> </a:t>
              </a:r>
              <a:endParaRPr lang="en-US" sz="1500" dirty="0" smtClean="0">
                <a:latin typeface="NikoshBAN" pitchFamily="2" charset="0"/>
                <a:cs typeface="NikoshBAN" pitchFamily="2" charset="0"/>
              </a:endParaRPr>
            </a:p>
            <a:p>
              <a:pPr marL="182880"/>
              <a:r>
                <a:rPr lang="bn-IN" sz="2400" dirty="0" smtClean="0">
                  <a:latin typeface="NikoshBAN" pitchFamily="2" charset="0"/>
                  <a:cs typeface="NikoshBAN" pitchFamily="2" charset="0"/>
                </a:rPr>
                <a:t>গোমস্তাপুর,চাঁপাইনবাবগঞ্জ।</a:t>
              </a:r>
            </a:p>
            <a:p>
              <a:pPr marL="182880"/>
              <a:r>
                <a:rPr lang="en-US" sz="1600" dirty="0" smtClean="0">
                  <a:latin typeface="NikoshBAN" pitchFamily="2" charset="0"/>
                  <a:cs typeface="NikoshBAN" pitchFamily="2" charset="0"/>
                </a:rPr>
                <a:t>M</a:t>
              </a:r>
              <a:r>
                <a:rPr lang="en-US" sz="2400" dirty="0" smtClean="0">
                  <a:latin typeface="NikoshBAN" pitchFamily="2" charset="0"/>
                  <a:cs typeface="NikoshBAN" pitchFamily="2" charset="0"/>
                </a:rPr>
                <a:t>-01761868093</a:t>
              </a:r>
            </a:p>
            <a:p>
              <a:r>
                <a:rPr lang="en-US" sz="1500" dirty="0" smtClean="0">
                  <a:latin typeface="NikoshBAN" pitchFamily="2" charset="0"/>
                  <a:cs typeface="NikoshBAN" pitchFamily="2" charset="0"/>
                </a:rPr>
                <a:t>                                                  </a:t>
              </a:r>
              <a:r>
                <a:rPr lang="en-US" sz="1500" b="1" dirty="0" smtClean="0">
                  <a:latin typeface="NikoshBAN" pitchFamily="2" charset="0"/>
                  <a:cs typeface="NikoshBAN" pitchFamily="2" charset="0"/>
                </a:rPr>
                <a:t>                           </a:t>
              </a:r>
              <a:endParaRPr lang="en-US" sz="1400" dirty="0">
                <a:effectLst>
                  <a:outerShdw blurRad="38100" dist="38100" dir="2700000" algn="tl">
                    <a:srgbClr val="000000">
                      <a:alpha val="43137"/>
                    </a:srgbClr>
                  </a:outerShdw>
                </a:effectLst>
                <a:latin typeface="NikoshBAN" pitchFamily="2" charset="0"/>
                <a:cs typeface="NikoshBAN" pitchFamily="2" charset="0"/>
              </a:endParaRPr>
            </a:p>
            <a:p>
              <a:endParaRPr lang="en-US" sz="1000" dirty="0"/>
            </a:p>
          </p:txBody>
        </p:sp>
        <p:sp>
          <p:nvSpPr>
            <p:cNvPr id="21" name="TextBox 20"/>
            <p:cNvSpPr txBox="1"/>
            <p:nvPr/>
          </p:nvSpPr>
          <p:spPr>
            <a:xfrm>
              <a:off x="6908800" y="1545063"/>
              <a:ext cx="4202546" cy="1138773"/>
            </a:xfrm>
            <a:prstGeom prst="rect">
              <a:avLst/>
            </a:prstGeom>
            <a:noFill/>
          </p:spPr>
          <p:txBody>
            <a:bodyPr wrap="square" rtlCol="0">
              <a:spAutoFit/>
            </a:bodyPr>
            <a:lstStyle/>
            <a:p>
              <a:r>
                <a:rPr lang="bn-IN"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LightBAN" panose="02000000000000000000" pitchFamily="2" charset="0"/>
                  <a:cs typeface="NikoshBAN" pitchFamily="2" charset="0"/>
                  <a:sym typeface="Wingdings"/>
                </a:rPr>
                <a:t>পাঠ  পরিচিতি </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sym typeface="Wingdings"/>
              </a:endParaRPr>
            </a:p>
            <a:p>
              <a:endParaRPr lang="en-US" sz="1350" dirty="0"/>
            </a:p>
          </p:txBody>
        </p:sp>
        <p:sp>
          <p:nvSpPr>
            <p:cNvPr id="22" name="TextBox 21"/>
            <p:cNvSpPr txBox="1"/>
            <p:nvPr/>
          </p:nvSpPr>
          <p:spPr>
            <a:xfrm>
              <a:off x="6807199" y="3571656"/>
              <a:ext cx="4876800" cy="3108542"/>
            </a:xfrm>
            <a:prstGeom prst="rect">
              <a:avLst/>
            </a:prstGeom>
            <a:noFill/>
          </p:spPr>
          <p:txBody>
            <a:bodyPr wrap="square" rtlCol="0">
              <a:spAutoFit/>
            </a:bodyPr>
            <a:lstStyle/>
            <a:p>
              <a:r>
                <a:rPr lang="bn-IN" sz="2700" dirty="0">
                  <a:latin typeface="NikoshBAN" pitchFamily="2" charset="0"/>
                  <a:cs typeface="NikoshBAN" pitchFamily="2" charset="0"/>
                </a:rPr>
                <a:t>শ্রেণি</a:t>
              </a:r>
              <a:r>
                <a:rPr lang="bn-BD" sz="2700" dirty="0" smtClean="0">
                  <a:latin typeface="NikoshBAN" pitchFamily="2" charset="0"/>
                  <a:cs typeface="NikoshBAN" pitchFamily="2" charset="0"/>
                </a:rPr>
                <a:t>:</a:t>
              </a:r>
              <a:r>
                <a:rPr lang="bn-IN" sz="2700" dirty="0" smtClean="0">
                  <a:latin typeface="NikoshBAN" pitchFamily="2" charset="0"/>
                  <a:cs typeface="NikoshBAN" pitchFamily="2" charset="0"/>
                </a:rPr>
                <a:t>দশম</a:t>
              </a:r>
              <a:endParaRPr lang="en-US" sz="2700" dirty="0">
                <a:latin typeface="NikoshBAN" pitchFamily="2" charset="0"/>
                <a:cs typeface="NikoshBAN" pitchFamily="2" charset="0"/>
              </a:endParaRPr>
            </a:p>
            <a:p>
              <a:r>
                <a:rPr lang="bn-IN" sz="2700" dirty="0">
                  <a:latin typeface="NikoshBAN" pitchFamily="2" charset="0"/>
                  <a:cs typeface="NikoshBAN" pitchFamily="2" charset="0"/>
                </a:rPr>
                <a:t>বিষয়</a:t>
              </a:r>
              <a:r>
                <a:rPr lang="bn-BD" sz="2700" dirty="0">
                  <a:latin typeface="NikoshBAN" pitchFamily="2" charset="0"/>
                  <a:cs typeface="NikoshBAN" pitchFamily="2" charset="0"/>
                </a:rPr>
                <a:t>:</a:t>
              </a:r>
              <a:r>
                <a:rPr lang="en-US" sz="2400" dirty="0" err="1">
                  <a:solidFill>
                    <a:schemeClr val="bg2">
                      <a:lumMod val="10000"/>
                    </a:schemeClr>
                  </a:solidFill>
                  <a:latin typeface="NikoshBAN" pitchFamily="2" charset="0"/>
                  <a:cs typeface="NikoshBAN" pitchFamily="2" charset="0"/>
                </a:rPr>
                <a:t>তথ্য</a:t>
              </a:r>
              <a:r>
                <a:rPr lang="en-US" sz="2400" dirty="0">
                  <a:solidFill>
                    <a:schemeClr val="bg2">
                      <a:lumMod val="10000"/>
                    </a:schemeClr>
                  </a:solidFill>
                  <a:latin typeface="NikoshBAN" pitchFamily="2" charset="0"/>
                  <a:cs typeface="NikoshBAN" pitchFamily="2" charset="0"/>
                </a:rPr>
                <a:t> ও </a:t>
              </a:r>
              <a:r>
                <a:rPr lang="en-US" sz="2400" dirty="0" err="1">
                  <a:solidFill>
                    <a:schemeClr val="bg2">
                      <a:lumMod val="10000"/>
                    </a:schemeClr>
                  </a:solidFill>
                  <a:latin typeface="NikoshBAN" pitchFamily="2" charset="0"/>
                  <a:cs typeface="NikoshBAN" pitchFamily="2" charset="0"/>
                </a:rPr>
                <a:t>যোগাযোগ</a:t>
              </a:r>
              <a:r>
                <a:rPr lang="en-US" sz="2400" dirty="0">
                  <a:solidFill>
                    <a:schemeClr val="bg2">
                      <a:lumMod val="10000"/>
                    </a:schemeClr>
                  </a:solidFill>
                  <a:latin typeface="NikoshBAN" pitchFamily="2" charset="0"/>
                  <a:cs typeface="NikoshBAN" pitchFamily="2" charset="0"/>
                </a:rPr>
                <a:t> </a:t>
              </a:r>
              <a:r>
                <a:rPr lang="en-US" sz="2400" dirty="0" err="1">
                  <a:solidFill>
                    <a:schemeClr val="bg2">
                      <a:lumMod val="10000"/>
                    </a:schemeClr>
                  </a:solidFill>
                  <a:latin typeface="NikoshBAN" pitchFamily="2" charset="0"/>
                  <a:cs typeface="NikoshBAN" pitchFamily="2" charset="0"/>
                </a:rPr>
                <a:t>প্রযুক্তি</a:t>
              </a:r>
              <a:endParaRPr lang="en-US" sz="2000" dirty="0">
                <a:solidFill>
                  <a:schemeClr val="bg2">
                    <a:lumMod val="10000"/>
                  </a:schemeClr>
                </a:solidFill>
                <a:latin typeface="NikoshBAN" pitchFamily="2" charset="0"/>
                <a:cs typeface="NikoshBAN" pitchFamily="2" charset="0"/>
              </a:endParaRPr>
            </a:p>
            <a:p>
              <a:r>
                <a:rPr lang="bn-IN" sz="2700" dirty="0" smtClean="0">
                  <a:latin typeface="NikoshBAN" pitchFamily="2" charset="0"/>
                  <a:cs typeface="NikoshBAN" pitchFamily="2" charset="0"/>
                </a:rPr>
                <a:t>অধ্যায়</a:t>
              </a:r>
              <a:r>
                <a:rPr lang="bn-BD" sz="2700" dirty="0" smtClean="0">
                  <a:latin typeface="NikoshBAN" pitchFamily="2" charset="0"/>
                  <a:cs typeface="NikoshBAN" pitchFamily="2" charset="0"/>
                </a:rPr>
                <a:t>:</a:t>
              </a:r>
              <a:r>
                <a:rPr lang="bn-IN" sz="2700" dirty="0" smtClean="0">
                  <a:latin typeface="NikoshBAN" pitchFamily="2" charset="0"/>
                  <a:cs typeface="NikoshBAN" pitchFamily="2" charset="0"/>
                </a:rPr>
                <a:t> ষষ্ঠ </a:t>
              </a:r>
              <a:endParaRPr lang="bn-IN" sz="2700" dirty="0">
                <a:latin typeface="NikoshBAN" pitchFamily="2" charset="0"/>
                <a:cs typeface="NikoshBAN" pitchFamily="2" charset="0"/>
              </a:endParaRPr>
            </a:p>
            <a:p>
              <a:r>
                <a:rPr lang="bn-IN" sz="2700" dirty="0">
                  <a:latin typeface="NikoshBAN" pitchFamily="2" charset="0"/>
                  <a:cs typeface="NikoshBAN" pitchFamily="2" charset="0"/>
                </a:rPr>
                <a:t>সময়</a:t>
              </a:r>
              <a:r>
                <a:rPr lang="bn-BD" sz="2700" dirty="0">
                  <a:latin typeface="NikoshBAN" pitchFamily="2" charset="0"/>
                  <a:cs typeface="NikoshBAN" pitchFamily="2" charset="0"/>
                </a:rPr>
                <a:t>:</a:t>
              </a:r>
              <a:r>
                <a:rPr lang="en-US" sz="2700" dirty="0">
                  <a:latin typeface="NikoshBAN" pitchFamily="2" charset="0"/>
                  <a:cs typeface="NikoshBAN" pitchFamily="2" charset="0"/>
                </a:rPr>
                <a:t>৫</a:t>
              </a:r>
              <a:r>
                <a:rPr lang="bn-IN" sz="2700" dirty="0" smtClean="0">
                  <a:latin typeface="NikoshBAN" pitchFamily="2" charset="0"/>
                  <a:cs typeface="NikoshBAN" pitchFamily="2" charset="0"/>
                </a:rPr>
                <a:t>০মিনিট </a:t>
              </a:r>
              <a:endParaRPr lang="en-US" sz="2700" dirty="0">
                <a:latin typeface="NikoshBAN" pitchFamily="2" charset="0"/>
                <a:cs typeface="NikoshBAN" pitchFamily="2" charset="0"/>
              </a:endParaRPr>
            </a:p>
            <a:p>
              <a:endParaRPr lang="en-US" sz="2400"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a:p>
              <a:r>
                <a:rPr lang="bn-IN" sz="1350" dirty="0" smtClean="0"/>
                <a:t> </a:t>
              </a:r>
              <a:endParaRPr lang="en-US" sz="1350" dirty="0"/>
            </a:p>
          </p:txBody>
        </p:sp>
      </p:grpSp>
      <p:pic>
        <p:nvPicPr>
          <p:cNvPr id="15" name="Picture 14" descr="IMG_20190320_211325.jpg"/>
          <p:cNvPicPr>
            <a:picLocks noChangeAspect="1"/>
          </p:cNvPicPr>
          <p:nvPr/>
        </p:nvPicPr>
        <p:blipFill>
          <a:blip r:embed="rId3" cstate="print"/>
          <a:stretch>
            <a:fillRect/>
          </a:stretch>
        </p:blipFill>
        <p:spPr>
          <a:xfrm>
            <a:off x="2804160" y="2454882"/>
            <a:ext cx="1782307" cy="1774218"/>
          </a:xfrm>
          <a:prstGeom prst="rect">
            <a:avLst/>
          </a:prstGeom>
          <a:ln>
            <a:noFill/>
          </a:ln>
          <a:effectLst>
            <a:softEdge rad="112500"/>
          </a:effectLst>
        </p:spPr>
      </p:pic>
    </p:spTree>
    <p:extLst>
      <p:ext uri="{BB962C8B-B14F-4D97-AF65-F5344CB8AC3E}">
        <p14:creationId xmlns:p14="http://schemas.microsoft.com/office/powerpoint/2010/main" val="2412817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0880" y="922020"/>
            <a:ext cx="3489960" cy="861774"/>
          </a:xfrm>
          <a:prstGeom prst="rect">
            <a:avLst/>
          </a:prstGeom>
          <a:noFill/>
        </p:spPr>
        <p:txBody>
          <a:bodyPr wrap="square" rtlCol="0">
            <a:spAutoFit/>
          </a:bodyPr>
          <a:lstStyle/>
          <a:p>
            <a:r>
              <a:rPr lang="bn-IN" sz="3200" dirty="0"/>
              <a:t>সম্ভাব্য উত্তরঃ- </a:t>
            </a:r>
            <a:endParaRPr lang="en-US" sz="3200" dirty="0"/>
          </a:p>
          <a:p>
            <a:endParaRPr lang="en-US" dirty="0"/>
          </a:p>
        </p:txBody>
      </p:sp>
      <p:sp>
        <p:nvSpPr>
          <p:cNvPr id="5" name="TextBox 4"/>
          <p:cNvSpPr txBox="1"/>
          <p:nvPr/>
        </p:nvSpPr>
        <p:spPr>
          <a:xfrm>
            <a:off x="3675380" y="2199640"/>
            <a:ext cx="3429000" cy="2031325"/>
          </a:xfrm>
          <a:prstGeom prst="rect">
            <a:avLst/>
          </a:prstGeom>
          <a:noFill/>
        </p:spPr>
        <p:txBody>
          <a:bodyPr wrap="square" rtlCol="0">
            <a:spAutoFit/>
          </a:bodyPr>
          <a:lstStyle/>
          <a:p>
            <a:pPr>
              <a:lnSpc>
                <a:spcPct val="150000"/>
              </a:lnSpc>
            </a:pPr>
            <a:r>
              <a:rPr lang="en-US" sz="2400" dirty="0" smtClean="0">
                <a:latin typeface="NikoshBAN"/>
              </a:rPr>
              <a:t>Date/Time  </a:t>
            </a:r>
          </a:p>
          <a:p>
            <a:pPr>
              <a:lnSpc>
                <a:spcPct val="150000"/>
              </a:lnSpc>
            </a:pPr>
            <a:r>
              <a:rPr lang="en-US" sz="2400" dirty="0" smtClean="0">
                <a:latin typeface="NikoshBAN"/>
              </a:rPr>
              <a:t>Salary</a:t>
            </a:r>
          </a:p>
          <a:p>
            <a:pPr>
              <a:lnSpc>
                <a:spcPct val="150000"/>
              </a:lnSpc>
            </a:pPr>
            <a:r>
              <a:rPr lang="en-US" sz="2400" dirty="0" err="1" smtClean="0">
                <a:latin typeface="NikoshBAN"/>
              </a:rPr>
              <a:t>Sl</a:t>
            </a:r>
            <a:r>
              <a:rPr lang="en-US" sz="2400" dirty="0" smtClean="0">
                <a:latin typeface="NikoshBAN"/>
              </a:rPr>
              <a:t> No</a:t>
            </a:r>
          </a:p>
          <a:p>
            <a:endParaRPr lang="en-US" dirty="0"/>
          </a:p>
        </p:txBody>
      </p:sp>
    </p:spTree>
    <p:extLst>
      <p:ext uri="{BB962C8B-B14F-4D97-AF65-F5344CB8AC3E}">
        <p14:creationId xmlns:p14="http://schemas.microsoft.com/office/powerpoint/2010/main" val="238843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3699" y="1084124"/>
            <a:ext cx="3986143" cy="830997"/>
          </a:xfrm>
          <a:prstGeom prst="rect">
            <a:avLst/>
          </a:prstGeom>
          <a:noFill/>
        </p:spPr>
        <p:txBody>
          <a:bodyPr wrap="square" rtlCol="0">
            <a:spAutoFit/>
          </a:bodyPr>
          <a:lstStyle/>
          <a:p>
            <a:r>
              <a:rPr lang="bn-IN" sz="4800" dirty="0" smtClean="0"/>
              <a:t>বাড়ির কাজ </a:t>
            </a:r>
            <a:endParaRPr lang="en-US" sz="4800" dirty="0"/>
          </a:p>
        </p:txBody>
      </p:sp>
      <p:sp>
        <p:nvSpPr>
          <p:cNvPr id="3" name="TextBox 2"/>
          <p:cNvSpPr txBox="1"/>
          <p:nvPr/>
        </p:nvSpPr>
        <p:spPr>
          <a:xfrm>
            <a:off x="2875075" y="2287022"/>
            <a:ext cx="6973957" cy="1338828"/>
          </a:xfrm>
          <a:prstGeom prst="rect">
            <a:avLst/>
          </a:prstGeom>
          <a:noFill/>
        </p:spPr>
        <p:txBody>
          <a:bodyPr wrap="square" rtlCol="0">
            <a:spAutoFit/>
          </a:bodyPr>
          <a:lstStyle/>
          <a:p>
            <a:pPr>
              <a:lnSpc>
                <a:spcPct val="150000"/>
              </a:lnSpc>
            </a:pPr>
            <a:r>
              <a:rPr lang="bn-IN" sz="2400" dirty="0">
                <a:effectLst>
                  <a:outerShdw blurRad="38100" dist="38100" dir="2700000" algn="tl">
                    <a:srgbClr val="000000">
                      <a:alpha val="43137"/>
                    </a:srgbClr>
                  </a:outerShdw>
                </a:effectLst>
                <a:latin typeface="NikoshBAN"/>
              </a:rPr>
              <a:t>ডাটাবেজ  টেবিল সেভ </a:t>
            </a:r>
            <a:r>
              <a:rPr lang="bn-IN" sz="2400" dirty="0" smtClean="0">
                <a:effectLst>
                  <a:outerShdw blurRad="38100" dist="38100" dir="2700000" algn="tl">
                    <a:srgbClr val="000000">
                      <a:alpha val="43137"/>
                    </a:srgbClr>
                  </a:outerShdw>
                </a:effectLst>
                <a:latin typeface="NikoshBAN"/>
              </a:rPr>
              <a:t>করার নিয়মগুলো লিখে আসবে? </a:t>
            </a:r>
            <a:endParaRPr lang="en-US" sz="2400" dirty="0">
              <a:effectLst>
                <a:outerShdw blurRad="38100" dist="38100" dir="2700000" algn="tl">
                  <a:srgbClr val="000000">
                    <a:alpha val="43137"/>
                  </a:srgbClr>
                </a:outerShdw>
              </a:effectLst>
              <a:latin typeface="NikoshBAN"/>
            </a:endParaRPr>
          </a:p>
          <a:p>
            <a:pPr>
              <a:lnSpc>
                <a:spcPct val="150000"/>
              </a:lnSpc>
            </a:pPr>
            <a:endParaRPr lang="en-US" dirty="0">
              <a:effectLst>
                <a:outerShdw blurRad="38100" dist="38100" dir="2700000" algn="tl">
                  <a:srgbClr val="000000">
                    <a:alpha val="43137"/>
                  </a:srgbClr>
                </a:outerShdw>
              </a:effectLst>
              <a:latin typeface="NikoshBAN"/>
            </a:endParaRPr>
          </a:p>
          <a:p>
            <a:endParaRPr lang="en-US" dirty="0"/>
          </a:p>
        </p:txBody>
      </p:sp>
      <p:sp>
        <p:nvSpPr>
          <p:cNvPr id="4" name="Isosceles Triangle 3"/>
          <p:cNvSpPr/>
          <p:nvPr/>
        </p:nvSpPr>
        <p:spPr>
          <a:xfrm>
            <a:off x="4203700" y="2895600"/>
            <a:ext cx="2997200" cy="1460500"/>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Rectangle 4"/>
          <p:cNvSpPr/>
          <p:nvPr/>
        </p:nvSpPr>
        <p:spPr>
          <a:xfrm>
            <a:off x="4868405" y="4368800"/>
            <a:ext cx="45719" cy="157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557505" y="4368800"/>
            <a:ext cx="45719" cy="157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868405" y="5943600"/>
            <a:ext cx="17348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249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3430" y="162732"/>
            <a:ext cx="4866468" cy="1600438"/>
          </a:xfrm>
          <a:prstGeom prst="rect">
            <a:avLst/>
          </a:prstGeom>
          <a:noFill/>
        </p:spPr>
        <p:txBody>
          <a:bodyPr wrap="square" rtlCol="0">
            <a:spAutoFit/>
          </a:bodyPr>
          <a:lstStyle/>
          <a:p>
            <a:r>
              <a:rPr lang="bn-IN" sz="8000" b="1" dirty="0">
                <a:solidFill>
                  <a:srgbClr val="92D050"/>
                </a:solidFill>
                <a:effectLst>
                  <a:outerShdw blurRad="38100" dist="38100" dir="2700000" algn="tl">
                    <a:srgbClr val="000000">
                      <a:alpha val="43137"/>
                    </a:srgbClr>
                  </a:outerShdw>
                </a:effectLst>
                <a:latin typeface="NikoshBAN"/>
              </a:rPr>
              <a:t>ধন্যবাদ</a:t>
            </a:r>
            <a:endParaRPr lang="en-US" sz="102800" b="1" dirty="0">
              <a:solidFill>
                <a:srgbClr val="92D050"/>
              </a:solidFill>
              <a:effectLst>
                <a:outerShdw blurRad="38100" dist="38100" dir="2700000" algn="tl">
                  <a:srgbClr val="000000">
                    <a:alpha val="43137"/>
                  </a:srgbClr>
                </a:outerShdw>
              </a:effectLst>
              <a:latin typeface="NikoshBAN"/>
            </a:endParaRPr>
          </a:p>
          <a:p>
            <a:endParaRPr lang="en-US" dirty="0"/>
          </a:p>
        </p:txBody>
      </p:sp>
      <p:pic>
        <p:nvPicPr>
          <p:cNvPr id="5" name="Picture 4" descr="D:\DCD Image\rose_12.jpg"/>
          <p:cNvPicPr>
            <a:picLocks noChangeAspect="1" noChangeArrowheads="1"/>
          </p:cNvPicPr>
          <p:nvPr/>
        </p:nvPicPr>
        <p:blipFill>
          <a:blip r:embed="rId2"/>
          <a:srcRect/>
          <a:stretch>
            <a:fillRect/>
          </a:stretch>
        </p:blipFill>
        <p:spPr bwMode="auto">
          <a:xfrm>
            <a:off x="1931864" y="1188720"/>
            <a:ext cx="8229600" cy="5543550"/>
          </a:xfrm>
          <a:prstGeom prst="rect">
            <a:avLst/>
          </a:prstGeom>
          <a:noFill/>
          <a:ln>
            <a:noFill/>
          </a:ln>
          <a:effectLst>
            <a:glow rad="63500">
              <a:schemeClr val="accent3">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32782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strVal val="#ppt_w*0.70"/>
                                          </p:val>
                                        </p:tav>
                                        <p:tav tm="100000">
                                          <p:val>
                                            <p:strVal val="#ppt_w"/>
                                          </p:val>
                                        </p:tav>
                                      </p:tavLst>
                                    </p:anim>
                                    <p:anim calcmode="lin" valueType="num">
                                      <p:cBhvr>
                                        <p:cTn id="8" dur="2000" fill="hold"/>
                                        <p:tgtEl>
                                          <p:spTgt spid="5"/>
                                        </p:tgtEl>
                                        <p:attrNameLst>
                                          <p:attrName>ppt_h</p:attrName>
                                        </p:attrNameLst>
                                      </p:cBhvr>
                                      <p:tavLst>
                                        <p:tav tm="0">
                                          <p:val>
                                            <p:strVal val="#ppt_h"/>
                                          </p:val>
                                        </p:tav>
                                        <p:tav tm="100000">
                                          <p:val>
                                            <p:strVal val="#ppt_h"/>
                                          </p:val>
                                        </p:tav>
                                      </p:tavLst>
                                    </p:anim>
                                    <p:animEffect transition="in" filter="fade">
                                      <p:cBhvr>
                                        <p:cTn id="9" dur="2000"/>
                                        <p:tgtEl>
                                          <p:spTgt spid="5"/>
                                        </p:tgtEl>
                                      </p:cBhvr>
                                    </p:animEffect>
                                  </p:childTnLst>
                                </p:cTn>
                              </p:par>
                              <p:par>
                                <p:cTn id="10" presetID="55" presetClass="exit" presetSubtype="0" fill="hold" nodeType="withEffect">
                                  <p:stCondLst>
                                    <p:cond delay="0"/>
                                  </p:stCondLst>
                                  <p:childTnLst>
                                    <p:anim calcmode="lin" valueType="num">
                                      <p:cBhvr>
                                        <p:cTn id="11" dur="2000"/>
                                        <p:tgtEl>
                                          <p:spTgt spid="5"/>
                                        </p:tgtEl>
                                        <p:attrNameLst>
                                          <p:attrName>ppt_w</p:attrName>
                                        </p:attrNameLst>
                                      </p:cBhvr>
                                      <p:tavLst>
                                        <p:tav tm="0">
                                          <p:val>
                                            <p:strVal val="ppt_w"/>
                                          </p:val>
                                        </p:tav>
                                        <p:tav tm="100000">
                                          <p:val>
                                            <p:strVal val="ppt_w*0.70"/>
                                          </p:val>
                                        </p:tav>
                                      </p:tavLst>
                                    </p:anim>
                                    <p:anim calcmode="lin" valueType="num">
                                      <p:cBhvr>
                                        <p:cTn id="12" dur="2000"/>
                                        <p:tgtEl>
                                          <p:spTgt spid="5"/>
                                        </p:tgtEl>
                                        <p:attrNameLst>
                                          <p:attrName>ppt_h</p:attrName>
                                        </p:attrNameLst>
                                      </p:cBhvr>
                                      <p:tavLst>
                                        <p:tav tm="0">
                                          <p:val>
                                            <p:strVal val="ppt_h"/>
                                          </p:val>
                                        </p:tav>
                                        <p:tav tm="100000">
                                          <p:val>
                                            <p:strVal val="ppt_h"/>
                                          </p:val>
                                        </p:tav>
                                      </p:tavLst>
                                    </p:anim>
                                    <p:animEffect transition="out" filter="fade">
                                      <p:cBhvr>
                                        <p:cTn id="13" dur="2000"/>
                                        <p:tgtEl>
                                          <p:spTgt spid="5"/>
                                        </p:tgtEl>
                                      </p:cBhvr>
                                    </p:animEffect>
                                    <p:set>
                                      <p:cBhvr>
                                        <p:cTn id="14" dur="1" fill="hold">
                                          <p:stCondLst>
                                            <p:cond delay="19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1" y="842352"/>
            <a:ext cx="9131300" cy="5901348"/>
          </a:xfrm>
          <a:prstGeom prst="rect">
            <a:avLst/>
          </a:prstGeom>
        </p:spPr>
      </p:pic>
      <p:sp>
        <p:nvSpPr>
          <p:cNvPr id="2" name="TextBox 1"/>
          <p:cNvSpPr txBox="1"/>
          <p:nvPr/>
        </p:nvSpPr>
        <p:spPr>
          <a:xfrm>
            <a:off x="3746500" y="411465"/>
            <a:ext cx="5143500" cy="86177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IN" sz="3200" dirty="0">
                <a:solidFill>
                  <a:schemeClr val="tx2"/>
                </a:solidFill>
                <a:effectLst>
                  <a:outerShdw blurRad="38100" dist="38100" dir="2700000" algn="tl">
                    <a:srgbClr val="000000">
                      <a:alpha val="43137"/>
                    </a:srgbClr>
                  </a:outerShdw>
                </a:effectLst>
                <a:latin typeface="NikoshBAN"/>
              </a:rPr>
              <a:t>ছবিগুলো ভালোভাবে দেখ? </a:t>
            </a:r>
            <a:endParaRPr lang="en-US" sz="3200" dirty="0">
              <a:solidFill>
                <a:schemeClr val="tx2"/>
              </a:solidFill>
              <a:effectLst>
                <a:outerShdw blurRad="38100" dist="38100" dir="2700000" algn="tl">
                  <a:srgbClr val="000000">
                    <a:alpha val="43137"/>
                  </a:srgbClr>
                </a:outerShdw>
              </a:effectLst>
              <a:latin typeface="NikoshBAN"/>
            </a:endParaRPr>
          </a:p>
          <a:p>
            <a:endParaRPr lang="en-US" dirty="0"/>
          </a:p>
        </p:txBody>
      </p:sp>
    </p:spTree>
    <p:extLst>
      <p:ext uri="{BB962C8B-B14F-4D97-AF65-F5344CB8AC3E}">
        <p14:creationId xmlns:p14="http://schemas.microsoft.com/office/powerpoint/2010/main" val="3530883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81292" y="1426938"/>
            <a:ext cx="3192651" cy="707886"/>
          </a:xfrm>
          <a:prstGeom prst="rect">
            <a:avLst/>
          </a:prstGeom>
          <a:noFill/>
        </p:spPr>
        <p:txBody>
          <a:bodyPr wrap="square" rtlCol="0">
            <a:spAutoFit/>
          </a:bodyPr>
          <a:lstStyle/>
          <a:p>
            <a:r>
              <a:rPr lang="bn-IN" sz="4000" dirty="0" smtClean="0">
                <a:latin typeface="NikoshBAN"/>
              </a:rPr>
              <a:t>আজকের পাঠ </a:t>
            </a:r>
            <a:endParaRPr lang="en-US" sz="4000" dirty="0">
              <a:latin typeface="NikoshBAN"/>
            </a:endParaRPr>
          </a:p>
        </p:txBody>
      </p:sp>
      <p:sp>
        <p:nvSpPr>
          <p:cNvPr id="3" name="TextBox 2"/>
          <p:cNvSpPr txBox="1"/>
          <p:nvPr/>
        </p:nvSpPr>
        <p:spPr>
          <a:xfrm>
            <a:off x="3013387" y="1426938"/>
            <a:ext cx="4060556" cy="400110"/>
          </a:xfrm>
          <a:prstGeom prst="rect">
            <a:avLst/>
          </a:prstGeom>
          <a:noFill/>
        </p:spPr>
        <p:txBody>
          <a:bodyPr wrap="square" rtlCol="0">
            <a:spAutoFit/>
          </a:bodyPr>
          <a:lstStyle/>
          <a:p>
            <a:r>
              <a:rPr lang="bn-IN" sz="2000" dirty="0" smtClean="0">
                <a:latin typeface="NikoshBAN"/>
              </a:rPr>
              <a:t>       </a:t>
            </a:r>
            <a:endParaRPr lang="en-US" sz="2000" dirty="0">
              <a:latin typeface="NikoshBAN"/>
            </a:endParaRPr>
          </a:p>
        </p:txBody>
      </p:sp>
      <p:sp>
        <p:nvSpPr>
          <p:cNvPr id="4" name="TextBox 3"/>
          <p:cNvSpPr txBox="1"/>
          <p:nvPr/>
        </p:nvSpPr>
        <p:spPr>
          <a:xfrm>
            <a:off x="1310640" y="2528412"/>
            <a:ext cx="9311640" cy="181588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ct val="150000"/>
              </a:lnSpc>
            </a:pPr>
            <a:r>
              <a:rPr lang="bn-IN" sz="2800" dirty="0">
                <a:effectLst>
                  <a:outerShdw blurRad="38100" dist="38100" dir="2700000" algn="tl">
                    <a:srgbClr val="000000">
                      <a:alpha val="43137"/>
                    </a:srgbClr>
                  </a:outerShdw>
                </a:effectLst>
                <a:latin typeface="NikoshBAN"/>
              </a:rPr>
              <a:t>মাইক্রোসফট এক্সেস-২০০৭ প্রোগ্রামে  </a:t>
            </a:r>
            <a:r>
              <a:rPr lang="bn-IN" sz="2800" dirty="0" smtClean="0">
                <a:effectLst>
                  <a:outerShdw blurRad="38100" dist="38100" dir="2700000" algn="tl">
                    <a:srgbClr val="000000">
                      <a:alpha val="43137"/>
                    </a:srgbClr>
                  </a:outerShdw>
                </a:effectLst>
                <a:latin typeface="NikoshBAN"/>
              </a:rPr>
              <a:t>ব্যবহার  করে  </a:t>
            </a:r>
            <a:endParaRPr lang="bn-IN" sz="2800" dirty="0">
              <a:effectLst>
                <a:outerShdw blurRad="38100" dist="38100" dir="2700000" algn="tl">
                  <a:srgbClr val="000000">
                    <a:alpha val="43137"/>
                  </a:srgbClr>
                </a:outerShdw>
              </a:effectLst>
              <a:latin typeface="NikoshBAN"/>
            </a:endParaRPr>
          </a:p>
          <a:p>
            <a:pPr>
              <a:lnSpc>
                <a:spcPct val="150000"/>
              </a:lnSpc>
            </a:pPr>
            <a:r>
              <a:rPr lang="bn-IN" sz="2800" dirty="0">
                <a:effectLst>
                  <a:outerShdw blurRad="38100" dist="38100" dir="2700000" algn="tl">
                    <a:srgbClr val="000000">
                      <a:alpha val="43137"/>
                    </a:srgbClr>
                  </a:outerShdw>
                </a:effectLst>
                <a:latin typeface="NikoshBAN"/>
              </a:rPr>
              <a:t>ডাটাবেজ </a:t>
            </a:r>
            <a:r>
              <a:rPr lang="bn-IN" sz="2800" dirty="0" smtClean="0">
                <a:effectLst>
                  <a:outerShdw blurRad="38100" dist="38100" dir="2700000" algn="tl">
                    <a:srgbClr val="000000">
                      <a:alpha val="43137"/>
                    </a:srgbClr>
                  </a:outerShdw>
                </a:effectLst>
                <a:latin typeface="NikoshBAN"/>
              </a:rPr>
              <a:t> </a:t>
            </a:r>
            <a:r>
              <a:rPr lang="bn-IN" sz="2800" smtClean="0">
                <a:effectLst>
                  <a:outerShdw blurRad="38100" dist="38100" dir="2700000" algn="tl">
                    <a:srgbClr val="000000">
                      <a:alpha val="43137"/>
                    </a:srgbClr>
                  </a:outerShdw>
                </a:effectLst>
                <a:latin typeface="NikoshBAN"/>
              </a:rPr>
              <a:t>টেবিল </a:t>
            </a:r>
            <a:r>
              <a:rPr lang="bn-IN" sz="2800" smtClean="0">
                <a:effectLst>
                  <a:outerShdw blurRad="38100" dist="38100" dir="2700000" algn="tl">
                    <a:srgbClr val="000000">
                      <a:alpha val="43137"/>
                    </a:srgbClr>
                  </a:outerShdw>
                </a:effectLst>
                <a:latin typeface="NikoshBAN"/>
              </a:rPr>
              <a:t>তৈরি ও প্রাইমারী </a:t>
            </a:r>
            <a:r>
              <a:rPr lang="bn-IN" sz="2800" smtClean="0">
                <a:effectLst>
                  <a:outerShdw blurRad="38100" dist="38100" dir="2700000" algn="tl">
                    <a:srgbClr val="000000">
                      <a:alpha val="43137"/>
                    </a:srgbClr>
                  </a:outerShdw>
                </a:effectLst>
                <a:latin typeface="NikoshBAN"/>
              </a:rPr>
              <a:t>কী </a:t>
            </a:r>
            <a:r>
              <a:rPr lang="bn-IN" sz="2800" smtClean="0">
                <a:effectLst>
                  <a:outerShdw blurRad="38100" dist="38100" dir="2700000" algn="tl">
                    <a:srgbClr val="000000">
                      <a:alpha val="43137"/>
                    </a:srgbClr>
                  </a:outerShdw>
                </a:effectLst>
                <a:latin typeface="NikoshBAN"/>
              </a:rPr>
              <a:t>নির্ধারন করা</a:t>
            </a:r>
            <a:r>
              <a:rPr lang="bn-IN" sz="2800" dirty="0" smtClean="0">
                <a:effectLst>
                  <a:outerShdw blurRad="38100" dist="38100" dir="2700000" algn="tl">
                    <a:srgbClr val="000000">
                      <a:alpha val="43137"/>
                    </a:srgbClr>
                  </a:outerShdw>
                </a:effectLst>
                <a:latin typeface="NikoshBAN"/>
              </a:rPr>
              <a:t>।</a:t>
            </a:r>
            <a:r>
              <a:rPr lang="bn-IN" sz="2800" dirty="0" smtClean="0">
                <a:effectLst>
                  <a:outerShdw blurRad="38100" dist="38100" dir="2700000" algn="tl">
                    <a:srgbClr val="000000">
                      <a:alpha val="43137"/>
                    </a:srgbClr>
                  </a:outerShdw>
                </a:effectLst>
                <a:latin typeface="NikoshBAN"/>
              </a:rPr>
              <a:t>   </a:t>
            </a:r>
            <a:endParaRPr lang="en-US" sz="2800" dirty="0">
              <a:effectLst>
                <a:outerShdw blurRad="38100" dist="38100" dir="2700000" algn="tl">
                  <a:srgbClr val="000000">
                    <a:alpha val="43137"/>
                  </a:srgbClr>
                </a:outerShdw>
              </a:effectLst>
              <a:latin typeface="NikoshBAN"/>
            </a:endParaRPr>
          </a:p>
          <a:p>
            <a:endParaRPr lang="en-US" sz="2800" dirty="0">
              <a:latin typeface="NikoshBAN"/>
            </a:endParaRPr>
          </a:p>
        </p:txBody>
      </p:sp>
    </p:spTree>
    <p:extLst>
      <p:ext uri="{BB962C8B-B14F-4D97-AF65-F5344CB8AC3E}">
        <p14:creationId xmlns:p14="http://schemas.microsoft.com/office/powerpoint/2010/main" val="289188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4784" y="757706"/>
            <a:ext cx="3200658" cy="830997"/>
          </a:xfrm>
          <a:prstGeom prst="rect">
            <a:avLst/>
          </a:prstGeom>
          <a:noFill/>
        </p:spPr>
        <p:txBody>
          <a:bodyPr wrap="square" rtlCol="0">
            <a:spAutoFit/>
          </a:bodyPr>
          <a:lstStyle/>
          <a:p>
            <a:r>
              <a:rPr lang="bn-IN" sz="4800" dirty="0" smtClean="0">
                <a:effectLst>
                  <a:outerShdw blurRad="38100" dist="38100" dir="2700000" algn="tl">
                    <a:srgbClr val="000000">
                      <a:alpha val="43137"/>
                    </a:srgbClr>
                  </a:outerShdw>
                </a:effectLst>
                <a:latin typeface="NikoshBAN"/>
              </a:rPr>
              <a:t>শিখনফল </a:t>
            </a:r>
            <a:endParaRPr lang="en-US" sz="4800" dirty="0">
              <a:effectLst>
                <a:outerShdw blurRad="38100" dist="38100" dir="2700000" algn="tl">
                  <a:srgbClr val="000000">
                    <a:alpha val="43137"/>
                  </a:srgbClr>
                </a:outerShdw>
              </a:effectLst>
              <a:latin typeface="NikoshBAN"/>
            </a:endParaRPr>
          </a:p>
        </p:txBody>
      </p:sp>
      <p:sp>
        <p:nvSpPr>
          <p:cNvPr id="4" name="TextBox 3"/>
          <p:cNvSpPr txBox="1"/>
          <p:nvPr/>
        </p:nvSpPr>
        <p:spPr>
          <a:xfrm>
            <a:off x="2773422" y="1759833"/>
            <a:ext cx="3595606" cy="677108"/>
          </a:xfrm>
          <a:prstGeom prst="rect">
            <a:avLst/>
          </a:prstGeom>
          <a:noFill/>
        </p:spPr>
        <p:txBody>
          <a:bodyPr wrap="square" rtlCol="0">
            <a:spAutoFit/>
          </a:bodyPr>
          <a:lstStyle/>
          <a:p>
            <a:r>
              <a:rPr lang="bn-IN" sz="2000" dirty="0">
                <a:latin typeface="NikoshBAN"/>
              </a:rPr>
              <a:t>এই পাঠ শেষে শিক্ষার্থীরা-- </a:t>
            </a:r>
            <a:endParaRPr lang="en-US" sz="2000" dirty="0">
              <a:latin typeface="NikoshBAN"/>
            </a:endParaRPr>
          </a:p>
          <a:p>
            <a:endParaRPr lang="en-US" dirty="0"/>
          </a:p>
        </p:txBody>
      </p:sp>
      <p:sp>
        <p:nvSpPr>
          <p:cNvPr id="6" name="TextBox 5"/>
          <p:cNvSpPr txBox="1"/>
          <p:nvPr/>
        </p:nvSpPr>
        <p:spPr>
          <a:xfrm>
            <a:off x="2479729" y="2248569"/>
            <a:ext cx="8645471" cy="2308324"/>
          </a:xfrm>
          <a:prstGeom prst="rect">
            <a:avLst/>
          </a:prstGeom>
          <a:noFill/>
        </p:spPr>
        <p:txBody>
          <a:bodyPr wrap="square" rtlCol="0">
            <a:spAutoFit/>
          </a:bodyPr>
          <a:lstStyle/>
          <a:p>
            <a:pPr>
              <a:lnSpc>
                <a:spcPct val="150000"/>
              </a:lnSpc>
            </a:pPr>
            <a:r>
              <a:rPr lang="bn-IN" dirty="0" smtClean="0">
                <a:latin typeface="NikoshBAN"/>
              </a:rPr>
              <a:t>  </a:t>
            </a:r>
            <a:r>
              <a:rPr lang="bn-IN" sz="2400" dirty="0" smtClean="0">
                <a:effectLst>
                  <a:outerShdw blurRad="38100" dist="38100" dir="2700000" algn="tl">
                    <a:srgbClr val="000000">
                      <a:alpha val="43137"/>
                    </a:srgbClr>
                  </a:outerShdw>
                </a:effectLst>
                <a:latin typeface="NikoshBAN"/>
              </a:rPr>
              <a:t>১। ডাটাবেজ  </a:t>
            </a:r>
            <a:r>
              <a:rPr lang="bn-IN" sz="2400" dirty="0">
                <a:effectLst>
                  <a:outerShdw blurRad="38100" dist="38100" dir="2700000" algn="tl">
                    <a:srgbClr val="000000">
                      <a:alpha val="43137"/>
                    </a:srgbClr>
                  </a:outerShdw>
                </a:effectLst>
                <a:latin typeface="NikoshBAN"/>
              </a:rPr>
              <a:t>টেবিল তৈরি </a:t>
            </a:r>
            <a:r>
              <a:rPr lang="bn-IN" sz="2400" dirty="0" smtClean="0">
                <a:effectLst>
                  <a:outerShdw blurRad="38100" dist="38100" dir="2700000" algn="tl">
                    <a:srgbClr val="000000">
                      <a:alpha val="43137"/>
                    </a:srgbClr>
                  </a:outerShdw>
                </a:effectLst>
                <a:latin typeface="NikoshBAN"/>
              </a:rPr>
              <a:t>করতে পারবে?  </a:t>
            </a:r>
          </a:p>
          <a:p>
            <a:pPr>
              <a:lnSpc>
                <a:spcPct val="150000"/>
              </a:lnSpc>
            </a:pPr>
            <a:r>
              <a:rPr lang="bn-IN" sz="2400" dirty="0" smtClean="0">
                <a:effectLst>
                  <a:outerShdw blurRad="38100" dist="38100" dir="2700000" algn="tl">
                    <a:srgbClr val="000000">
                      <a:alpha val="43137"/>
                    </a:srgbClr>
                  </a:outerShdw>
                </a:effectLst>
                <a:latin typeface="NikoshBAN"/>
              </a:rPr>
              <a:t>  ২। প্রাইমারী কী সম্পর্কে বলতে পারবে?    </a:t>
            </a:r>
            <a:endParaRPr lang="en-US" sz="2400" dirty="0">
              <a:effectLst>
                <a:outerShdw blurRad="38100" dist="38100" dir="2700000" algn="tl">
                  <a:srgbClr val="000000">
                    <a:alpha val="43137"/>
                  </a:srgbClr>
                </a:outerShdw>
              </a:effectLst>
              <a:latin typeface="NikoshBAN"/>
            </a:endParaRPr>
          </a:p>
          <a:p>
            <a:pPr>
              <a:lnSpc>
                <a:spcPct val="150000"/>
              </a:lnSpc>
            </a:pPr>
            <a:r>
              <a:rPr lang="bn-IN" sz="2400" dirty="0" smtClean="0">
                <a:effectLst>
                  <a:outerShdw blurRad="38100" dist="38100" dir="2700000" algn="tl">
                    <a:srgbClr val="000000">
                      <a:alpha val="43137"/>
                    </a:srgbClr>
                  </a:outerShdw>
                </a:effectLst>
                <a:latin typeface="NikoshBAN"/>
              </a:rPr>
              <a:t>  ৩। ডাটাবেজ  </a:t>
            </a:r>
            <a:r>
              <a:rPr lang="bn-IN" sz="2400" dirty="0">
                <a:effectLst>
                  <a:outerShdw blurRad="38100" dist="38100" dir="2700000" algn="tl">
                    <a:srgbClr val="000000">
                      <a:alpha val="43137"/>
                    </a:srgbClr>
                  </a:outerShdw>
                </a:effectLst>
                <a:latin typeface="NikoshBAN"/>
              </a:rPr>
              <a:t>টেবিল </a:t>
            </a:r>
            <a:r>
              <a:rPr lang="bn-IN" sz="2400" dirty="0" smtClean="0">
                <a:effectLst>
                  <a:outerShdw blurRad="38100" dist="38100" dir="2700000" algn="tl">
                    <a:srgbClr val="000000">
                      <a:alpha val="43137"/>
                    </a:srgbClr>
                  </a:outerShdw>
                </a:effectLst>
                <a:latin typeface="NikoshBAN"/>
              </a:rPr>
              <a:t>সেভ</a:t>
            </a:r>
            <a:r>
              <a:rPr lang="en-US" sz="2400" dirty="0" smtClean="0">
                <a:effectLst>
                  <a:outerShdw blurRad="38100" dist="38100" dir="2700000" algn="tl">
                    <a:srgbClr val="000000">
                      <a:alpha val="43137"/>
                    </a:srgbClr>
                  </a:outerShdw>
                </a:effectLst>
                <a:latin typeface="NikoshBAN"/>
              </a:rPr>
              <a:t> </a:t>
            </a:r>
            <a:r>
              <a:rPr lang="bn-IN" sz="2400" dirty="0" smtClean="0">
                <a:effectLst>
                  <a:outerShdw blurRad="38100" dist="38100" dir="2700000" algn="tl">
                    <a:srgbClr val="000000">
                      <a:alpha val="43137"/>
                    </a:srgbClr>
                  </a:outerShdw>
                </a:effectLst>
                <a:latin typeface="NikoshBAN"/>
              </a:rPr>
              <a:t>করার পদ্ধতি ব্যাখ্যা  করতে পারবে?  </a:t>
            </a:r>
            <a:endParaRPr lang="en-US" sz="2400" dirty="0">
              <a:effectLst>
                <a:outerShdw blurRad="38100" dist="38100" dir="2700000" algn="tl">
                  <a:srgbClr val="000000">
                    <a:alpha val="43137"/>
                  </a:srgbClr>
                </a:outerShdw>
              </a:effectLst>
              <a:latin typeface="NikoshBAN"/>
            </a:endParaRPr>
          </a:p>
          <a:p>
            <a:pPr>
              <a:lnSpc>
                <a:spcPct val="150000"/>
              </a:lnSpc>
            </a:pPr>
            <a:endParaRPr lang="en-US" sz="2400" dirty="0">
              <a:effectLst>
                <a:outerShdw blurRad="38100" dist="38100" dir="2700000" algn="tl">
                  <a:srgbClr val="000000">
                    <a:alpha val="43137"/>
                  </a:srgbClr>
                </a:outerShdw>
              </a:effectLst>
              <a:latin typeface="NikoshBAN"/>
            </a:endParaRPr>
          </a:p>
        </p:txBody>
      </p:sp>
    </p:spTree>
    <p:extLst>
      <p:ext uri="{BB962C8B-B14F-4D97-AF65-F5344CB8AC3E}">
        <p14:creationId xmlns:p14="http://schemas.microsoft.com/office/powerpoint/2010/main" val="325980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000"/>
                                        <p:tgtEl>
                                          <p:spTgt spid="6">
                                            <p:txEl>
                                              <p:pRg st="1" end="1"/>
                                            </p:txEl>
                                          </p:spTgt>
                                        </p:tgtEl>
                                      </p:cBhvr>
                                    </p:animEffect>
                                    <p:anim calcmode="lin" valueType="num">
                                      <p:cBhvr>
                                        <p:cTn id="1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anim calcmode="lin" valueType="num">
                                      <p:cBhvr>
                                        <p:cTn id="2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8875" y="2464231"/>
            <a:ext cx="5052447" cy="461665"/>
          </a:xfrm>
          <a:prstGeom prst="rect">
            <a:avLst/>
          </a:prstGeom>
          <a:noFill/>
        </p:spPr>
        <p:txBody>
          <a:bodyPr wrap="square" rtlCol="0">
            <a:spAutoFit/>
          </a:bodyPr>
          <a:lstStyle/>
          <a:p>
            <a:r>
              <a:rPr lang="bn-IN" sz="2400" dirty="0" smtClean="0">
                <a:latin typeface="NikoshBAN"/>
              </a:rPr>
              <a:t>। </a:t>
            </a:r>
            <a:endParaRPr lang="en-US" sz="2400" dirty="0">
              <a:latin typeface="NikoshB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4280" y="371642"/>
            <a:ext cx="9728200" cy="6331418"/>
          </a:xfrm>
          <a:prstGeom prst="rect">
            <a:avLst/>
          </a:prstGeom>
        </p:spPr>
      </p:pic>
      <p:sp>
        <p:nvSpPr>
          <p:cNvPr id="6" name="TextBox 5"/>
          <p:cNvSpPr txBox="1"/>
          <p:nvPr/>
        </p:nvSpPr>
        <p:spPr>
          <a:xfrm>
            <a:off x="6594658" y="3537351"/>
            <a:ext cx="4357822" cy="2215991"/>
          </a:xfrm>
          <a:prstGeom prst="rect">
            <a:avLst/>
          </a:prstGeom>
          <a:noFill/>
        </p:spPr>
        <p:txBody>
          <a:bodyPr wrap="square" rtlCol="0">
            <a:spAutoFit/>
          </a:bodyPr>
          <a:lstStyle/>
          <a:p>
            <a:r>
              <a:rPr lang="en-US" sz="2400" dirty="0">
                <a:solidFill>
                  <a:srgbClr val="FF0000"/>
                </a:solidFill>
                <a:latin typeface="NikoshBAN"/>
              </a:rPr>
              <a:t>All Programs </a:t>
            </a:r>
            <a:r>
              <a:rPr lang="en-US" sz="2400" dirty="0">
                <a:latin typeface="NikoshBAN"/>
              </a:rPr>
              <a:t>+</a:t>
            </a:r>
            <a:r>
              <a:rPr lang="en-US" sz="2400" dirty="0">
                <a:solidFill>
                  <a:schemeClr val="accent6"/>
                </a:solidFill>
                <a:latin typeface="NikoshBAN"/>
              </a:rPr>
              <a:t>Microsoft Office</a:t>
            </a:r>
            <a:endParaRPr lang="bn-IN" sz="2400" dirty="0">
              <a:solidFill>
                <a:schemeClr val="accent6"/>
              </a:solidFill>
              <a:latin typeface="NikoshBAN"/>
            </a:endParaRPr>
          </a:p>
          <a:p>
            <a:r>
              <a:rPr lang="en-US" sz="2400" dirty="0">
                <a:latin typeface="NikoshBAN"/>
              </a:rPr>
              <a:t> </a:t>
            </a:r>
            <a:endParaRPr lang="bn-IN" sz="2400" dirty="0">
              <a:latin typeface="NikoshBAN"/>
            </a:endParaRPr>
          </a:p>
          <a:p>
            <a:r>
              <a:rPr lang="en-US" sz="2400" dirty="0">
                <a:solidFill>
                  <a:srgbClr val="FF0000"/>
                </a:solidFill>
                <a:latin typeface="NikoshBAN"/>
              </a:rPr>
              <a:t>Access-2007</a:t>
            </a:r>
            <a:r>
              <a:rPr lang="en-US" sz="2400" dirty="0">
                <a:latin typeface="NikoshBAN"/>
              </a:rPr>
              <a:t>+ </a:t>
            </a:r>
            <a:r>
              <a:rPr lang="en-US" sz="2400" dirty="0">
                <a:solidFill>
                  <a:srgbClr val="0070C0"/>
                </a:solidFill>
                <a:latin typeface="NikoshBAN"/>
              </a:rPr>
              <a:t>practice-</a:t>
            </a:r>
            <a:r>
              <a:rPr lang="en-US" sz="2400" dirty="0">
                <a:solidFill>
                  <a:srgbClr val="0070C0"/>
                </a:solidFill>
                <a:latin typeface="Times New Roman" panose="02020603050405020304" pitchFamily="18" charset="0"/>
                <a:cs typeface="Times New Roman" panose="02020603050405020304" pitchFamily="18" charset="0"/>
              </a:rPr>
              <a:t>1</a:t>
            </a:r>
            <a:r>
              <a:rPr lang="en-US" sz="2400" dirty="0">
                <a:solidFill>
                  <a:srgbClr val="0070C0"/>
                </a:solidFill>
                <a:latin typeface="NikoshBAN"/>
              </a:rPr>
              <a:t> </a:t>
            </a:r>
            <a:r>
              <a:rPr lang="bn-IN" sz="2400" dirty="0">
                <a:solidFill>
                  <a:srgbClr val="0070C0"/>
                </a:solidFill>
                <a:latin typeface="NikoshBAN"/>
              </a:rPr>
              <a:t>ক্লিক </a:t>
            </a:r>
            <a:r>
              <a:rPr lang="bn-IN" sz="2400" dirty="0" smtClean="0">
                <a:solidFill>
                  <a:srgbClr val="0070C0"/>
                </a:solidFill>
                <a:latin typeface="NikoshBAN"/>
              </a:rPr>
              <a:t>করি। </a:t>
            </a:r>
            <a:endParaRPr lang="en-US" sz="2400" dirty="0">
              <a:solidFill>
                <a:srgbClr val="0070C0"/>
              </a:solidFill>
            </a:endParaRPr>
          </a:p>
          <a:p>
            <a:endParaRPr lang="en-US" dirty="0"/>
          </a:p>
        </p:txBody>
      </p:sp>
    </p:spTree>
    <p:extLst>
      <p:ext uri="{BB962C8B-B14F-4D97-AF65-F5344CB8AC3E}">
        <p14:creationId xmlns:p14="http://schemas.microsoft.com/office/powerpoint/2010/main" val="161946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4260" y="1143000"/>
            <a:ext cx="9753600" cy="5715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1500" y="3287707"/>
            <a:ext cx="4868403" cy="2324745"/>
          </a:xfrm>
          <a:prstGeom prst="rect">
            <a:avLst/>
          </a:prstGeom>
        </p:spPr>
      </p:pic>
      <p:sp>
        <p:nvSpPr>
          <p:cNvPr id="4" name="TextBox 3"/>
          <p:cNvSpPr txBox="1"/>
          <p:nvPr/>
        </p:nvSpPr>
        <p:spPr>
          <a:xfrm>
            <a:off x="1310640" y="454670"/>
            <a:ext cx="9756140" cy="523220"/>
          </a:xfrm>
          <a:prstGeom prst="rect">
            <a:avLst/>
          </a:prstGeom>
          <a:noFill/>
        </p:spPr>
        <p:txBody>
          <a:bodyPr wrap="square" rtlCol="0">
            <a:spAutoFit/>
          </a:bodyPr>
          <a:lstStyle/>
          <a:p>
            <a:r>
              <a:rPr lang="en-US" sz="2800" dirty="0" err="1" smtClean="0">
                <a:solidFill>
                  <a:srgbClr val="FF0000"/>
                </a:solidFill>
                <a:effectLst>
                  <a:outerShdw blurRad="38100" dist="38100" dir="2700000" algn="tl">
                    <a:srgbClr val="000000">
                      <a:alpha val="43137"/>
                    </a:srgbClr>
                  </a:outerShdw>
                </a:effectLst>
                <a:latin typeface="NikoshBAN"/>
              </a:rPr>
              <a:t>Home</a:t>
            </a:r>
            <a:r>
              <a:rPr lang="en-US" sz="2800" dirty="0" err="1" smtClean="0">
                <a:effectLst>
                  <a:outerShdw blurRad="38100" dist="38100" dir="2700000" algn="tl">
                    <a:srgbClr val="000000">
                      <a:alpha val="43137"/>
                    </a:srgbClr>
                  </a:outerShdw>
                </a:effectLst>
                <a:latin typeface="NikoshBAN"/>
              </a:rPr>
              <a:t>+</a:t>
            </a:r>
            <a:r>
              <a:rPr lang="en-US" sz="2800" dirty="0" err="1" smtClean="0">
                <a:solidFill>
                  <a:srgbClr val="00B050"/>
                </a:solidFill>
                <a:effectLst>
                  <a:outerShdw blurRad="38100" dist="38100" dir="2700000" algn="tl">
                    <a:srgbClr val="000000">
                      <a:alpha val="43137"/>
                    </a:srgbClr>
                  </a:outerShdw>
                </a:effectLst>
                <a:latin typeface="NikoshBAN"/>
              </a:rPr>
              <a:t>View</a:t>
            </a:r>
            <a:r>
              <a:rPr lang="en-US" sz="2800" dirty="0" smtClean="0">
                <a:effectLst>
                  <a:outerShdw blurRad="38100" dist="38100" dir="2700000" algn="tl">
                    <a:srgbClr val="000000">
                      <a:alpha val="43137"/>
                    </a:srgbClr>
                  </a:outerShdw>
                </a:effectLst>
                <a:latin typeface="NikoshBAN"/>
              </a:rPr>
              <a:t>+ </a:t>
            </a:r>
            <a:r>
              <a:rPr lang="en-US" sz="2800" dirty="0" smtClean="0">
                <a:solidFill>
                  <a:srgbClr val="C00000"/>
                </a:solidFill>
                <a:effectLst>
                  <a:outerShdw blurRad="38100" dist="38100" dir="2700000" algn="tl">
                    <a:srgbClr val="000000">
                      <a:alpha val="43137"/>
                    </a:srgbClr>
                  </a:outerShdw>
                </a:effectLst>
                <a:latin typeface="NikoshBAN"/>
              </a:rPr>
              <a:t>Deign View </a:t>
            </a:r>
            <a:r>
              <a:rPr lang="en-US" sz="2800" dirty="0" smtClean="0">
                <a:effectLst>
                  <a:outerShdw blurRad="38100" dist="38100" dir="2700000" algn="tl">
                    <a:srgbClr val="000000">
                      <a:alpha val="43137"/>
                    </a:srgbClr>
                  </a:outerShdw>
                </a:effectLst>
                <a:latin typeface="NikoshBAN"/>
              </a:rPr>
              <a:t>+Save As Box+ </a:t>
            </a:r>
            <a:r>
              <a:rPr lang="en-US" sz="2800" dirty="0" smtClean="0">
                <a:solidFill>
                  <a:srgbClr val="00B050"/>
                </a:solidFill>
                <a:effectLst>
                  <a:outerShdw blurRad="38100" dist="38100" dir="2700000" algn="tl">
                    <a:srgbClr val="000000">
                      <a:alpha val="43137"/>
                    </a:srgbClr>
                  </a:outerShdw>
                </a:effectLst>
                <a:latin typeface="NikoshBAN"/>
              </a:rPr>
              <a:t>Table-</a:t>
            </a:r>
            <a:r>
              <a:rPr lang="en-US" sz="2800"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n-US" sz="28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45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1420" y="1325880"/>
            <a:ext cx="9753600" cy="5532120"/>
          </a:xfrm>
          <a:prstGeom prst="rect">
            <a:avLst/>
          </a:prstGeom>
        </p:spPr>
      </p:pic>
      <p:sp>
        <p:nvSpPr>
          <p:cNvPr id="3" name="TextBox 2"/>
          <p:cNvSpPr txBox="1"/>
          <p:nvPr/>
        </p:nvSpPr>
        <p:spPr>
          <a:xfrm>
            <a:off x="1506220" y="289560"/>
            <a:ext cx="9448800" cy="707886"/>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NikoshBAN"/>
              </a:rPr>
              <a:t>Field </a:t>
            </a:r>
            <a:r>
              <a:rPr lang="en-US" sz="2000" dirty="0">
                <a:effectLst>
                  <a:outerShdw blurRad="38100" dist="38100" dir="2700000" algn="tl">
                    <a:srgbClr val="000000">
                      <a:alpha val="43137"/>
                    </a:srgbClr>
                  </a:outerShdw>
                </a:effectLst>
                <a:latin typeface="NikoshBAN"/>
              </a:rPr>
              <a:t>Name </a:t>
            </a:r>
            <a:r>
              <a:rPr lang="bn-IN" sz="2000" dirty="0">
                <a:effectLst>
                  <a:outerShdw blurRad="38100" dist="38100" dir="2700000" algn="tl">
                    <a:srgbClr val="000000">
                      <a:alpha val="43137"/>
                    </a:srgbClr>
                  </a:outerShdw>
                </a:effectLst>
                <a:latin typeface="NikoshBAN"/>
              </a:rPr>
              <a:t>ঘরে </a:t>
            </a:r>
            <a:r>
              <a:rPr lang="en-US" sz="2000" dirty="0" err="1">
                <a:effectLst>
                  <a:outerShdw blurRad="38100" dist="38100" dir="2700000" algn="tl">
                    <a:srgbClr val="000000">
                      <a:alpha val="43137"/>
                    </a:srgbClr>
                  </a:outerShdw>
                </a:effectLst>
                <a:latin typeface="NikoshBAN"/>
              </a:rPr>
              <a:t>Sl</a:t>
            </a:r>
            <a:r>
              <a:rPr lang="en-US" sz="2000" dirty="0">
                <a:effectLst>
                  <a:outerShdw blurRad="38100" dist="38100" dir="2700000" algn="tl">
                    <a:srgbClr val="000000">
                      <a:alpha val="43137"/>
                    </a:srgbClr>
                  </a:outerShdw>
                </a:effectLst>
                <a:latin typeface="NikoshBAN"/>
              </a:rPr>
              <a:t> No </a:t>
            </a:r>
            <a:r>
              <a:rPr lang="bn-IN" sz="2000" dirty="0">
                <a:effectLst>
                  <a:outerShdw blurRad="38100" dist="38100" dir="2700000" algn="tl">
                    <a:srgbClr val="000000">
                      <a:alpha val="43137"/>
                    </a:srgbClr>
                  </a:outerShdw>
                </a:effectLst>
                <a:latin typeface="NikoshBAN"/>
              </a:rPr>
              <a:t>টাইপ করি এরপর কীবোর্ডের ট্যাব বোতামে চাপ দিলে কর্সর </a:t>
            </a:r>
            <a:r>
              <a:rPr lang="en-US" sz="2000" dirty="0">
                <a:effectLst>
                  <a:outerShdw blurRad="38100" dist="38100" dir="2700000" algn="tl">
                    <a:srgbClr val="000000">
                      <a:alpha val="43137"/>
                    </a:srgbClr>
                  </a:outerShdw>
                </a:effectLst>
                <a:latin typeface="NikoshBAN"/>
              </a:rPr>
              <a:t>Data Type </a:t>
            </a:r>
            <a:r>
              <a:rPr lang="bn-IN" sz="2000" dirty="0">
                <a:effectLst>
                  <a:outerShdw blurRad="38100" dist="38100" dir="2700000" algn="tl">
                    <a:srgbClr val="000000">
                      <a:alpha val="43137"/>
                    </a:srgbClr>
                  </a:outerShdw>
                </a:effectLst>
                <a:latin typeface="NikoshBAN"/>
              </a:rPr>
              <a:t>ঘরে আসবে এখানে </a:t>
            </a:r>
            <a:r>
              <a:rPr lang="en-US" sz="2000" dirty="0">
                <a:effectLst>
                  <a:outerShdw blurRad="38100" dist="38100" dir="2700000" algn="tl">
                    <a:srgbClr val="000000">
                      <a:alpha val="43137"/>
                    </a:srgbClr>
                  </a:outerShdw>
                </a:effectLst>
                <a:latin typeface="NikoshBAN"/>
              </a:rPr>
              <a:t>Number </a:t>
            </a:r>
            <a:r>
              <a:rPr lang="bn-IN" sz="2000" dirty="0">
                <a:effectLst>
                  <a:outerShdw blurRad="38100" dist="38100" dir="2700000" algn="tl">
                    <a:srgbClr val="000000">
                      <a:alpha val="43137"/>
                    </a:srgbClr>
                  </a:outerShdw>
                </a:effectLst>
                <a:latin typeface="NikoshBAN"/>
              </a:rPr>
              <a:t>ডেটা টাইপ </a:t>
            </a:r>
            <a:r>
              <a:rPr lang="bn-IN" sz="2000" dirty="0" smtClean="0">
                <a:effectLst>
                  <a:outerShdw blurRad="38100" dist="38100" dir="2700000" algn="tl">
                    <a:srgbClr val="000000">
                      <a:alpha val="43137"/>
                    </a:srgbClr>
                  </a:outerShdw>
                </a:effectLst>
                <a:latin typeface="NikoshBAN"/>
              </a:rPr>
              <a:t>করি। </a:t>
            </a:r>
            <a:endParaRPr lang="en-US" sz="2000" dirty="0"/>
          </a:p>
        </p:txBody>
      </p:sp>
    </p:spTree>
    <p:extLst>
      <p:ext uri="{BB962C8B-B14F-4D97-AF65-F5344CB8AC3E}">
        <p14:creationId xmlns:p14="http://schemas.microsoft.com/office/powerpoint/2010/main" val="429185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33857" y="160378"/>
            <a:ext cx="8755683" cy="5586145"/>
          </a:xfrm>
          <a:prstGeom prst="rect">
            <a:avLst/>
          </a:prstGeom>
          <a:noFill/>
        </p:spPr>
        <p:txBody>
          <a:bodyPr wrap="square" rtlCol="0">
            <a:spAutoFit/>
          </a:bodyPr>
          <a:lstStyle/>
          <a:p>
            <a:pPr algn="just">
              <a:lnSpc>
                <a:spcPct val="150000"/>
              </a:lnSpc>
            </a:pP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*Field Name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ঘরে </a:t>
            </a:r>
            <a:r>
              <a:rPr lang="en-US" sz="2400"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Sl</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No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টাইপ করি এরপর কীবোর্ডের ট্যাব বোতামে চাপ দিলে কর্সর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Data Type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ঘরে আসবে এখানে </a:t>
            </a:r>
            <a:r>
              <a:rPr lang="en-US"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Number </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ডেটা টাইপ করি ।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 ঘরের ড্রপ-ডাউন তীরে ক্লিক করলে ডেটার বিভিন্ন ধরন বা টাইপের তালিকা-</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AutoNumber, Text, Number,</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Currency,</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Date/Time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ইত্যাদি দেখা যায়। এইভাবে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Name-Text,   Age-Number,  Date of Birth</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Date/Time, Village-</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Text,   Union-Text.</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ইত্যাদি</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ইত্যাদি</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টাইপ করে হবে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Field Size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ঘরে নির্ধারন করে দিতে হবে ।এ ফিল্ডের একটি নিজস্ব মান থাকে। প্রয়োজনে এটি পরির্বতন করা যায়।ফিল্ডের নাম টাইপ করা শেষ হলে উপরের বাম কোণে  ভিউ আইকন ক্লিক করলে বা ভিউ ড্রপ-ডাউন থেকে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Datasheet View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সিলেক্ট করে টেবিলটি  সেভ করার জন্য একটি ডায়ালগ বক্স আসবে।</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ডায়ালগ </a:t>
            </a:r>
            <a:r>
              <a:rPr lang="bn-IN"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বক্সের </a:t>
            </a:r>
            <a:r>
              <a:rPr lang="en-US" sz="24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Yes </a:t>
            </a:r>
            <a:r>
              <a:rPr lang="bn-IN" sz="24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 </a:t>
            </a:r>
            <a:r>
              <a:rPr lang="bn-IN"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7883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TotalTime>
  <Words>570</Words>
  <Application>Microsoft Office PowerPoint</Application>
  <PresentationFormat>Widescreen</PresentationFormat>
  <Paragraphs>65</Paragraphs>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NikoshBAN</vt:lpstr>
      <vt:lpstr>NikoshLightBAN</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khairul</dc:creator>
  <cp:lastModifiedBy>khairul</cp:lastModifiedBy>
  <cp:revision>139</cp:revision>
  <dcterms:created xsi:type="dcterms:W3CDTF">2011-01-28T06:26:31Z</dcterms:created>
  <dcterms:modified xsi:type="dcterms:W3CDTF">2011-03-31T17:08:02Z</dcterms:modified>
</cp:coreProperties>
</file>