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70"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BC84C9-42D6-4B24-A333-438420987AEE}"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D92D1AE-E800-42B6-8039-F053487636F0}" type="slidenum">
              <a:rPr lang="en-US" smtClean="0"/>
              <a:t>‹#›</a:t>
            </a:fld>
            <a:endParaRPr lang="en-US"/>
          </a:p>
        </p:txBody>
      </p:sp>
    </p:spTree>
    <p:extLst>
      <p:ext uri="{BB962C8B-B14F-4D97-AF65-F5344CB8AC3E}">
        <p14:creationId xmlns:p14="http://schemas.microsoft.com/office/powerpoint/2010/main" val="713985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BC84C9-42D6-4B24-A333-438420987AEE}"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D92D1AE-E800-42B6-8039-F053487636F0}" type="slidenum">
              <a:rPr lang="en-US" smtClean="0"/>
              <a:t>‹#›</a:t>
            </a:fld>
            <a:endParaRPr lang="en-US"/>
          </a:p>
        </p:txBody>
      </p:sp>
    </p:spTree>
    <p:extLst>
      <p:ext uri="{BB962C8B-B14F-4D97-AF65-F5344CB8AC3E}">
        <p14:creationId xmlns:p14="http://schemas.microsoft.com/office/powerpoint/2010/main" val="1046416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BC84C9-42D6-4B24-A333-438420987AEE}"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D92D1AE-E800-42B6-8039-F053487636F0}" type="slidenum">
              <a:rPr lang="en-US" smtClean="0"/>
              <a:t>‹#›</a:t>
            </a:fld>
            <a:endParaRPr lang="en-US"/>
          </a:p>
        </p:txBody>
      </p:sp>
    </p:spTree>
    <p:extLst>
      <p:ext uri="{BB962C8B-B14F-4D97-AF65-F5344CB8AC3E}">
        <p14:creationId xmlns:p14="http://schemas.microsoft.com/office/powerpoint/2010/main" val="1982674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BC84C9-42D6-4B24-A333-438420987AEE}"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D92D1AE-E800-42B6-8039-F053487636F0}"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72781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BC84C9-42D6-4B24-A333-438420987AEE}"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D92D1AE-E800-42B6-8039-F053487636F0}" type="slidenum">
              <a:rPr lang="en-US" smtClean="0"/>
              <a:t>‹#›</a:t>
            </a:fld>
            <a:endParaRPr lang="en-US"/>
          </a:p>
        </p:txBody>
      </p:sp>
    </p:spTree>
    <p:extLst>
      <p:ext uri="{BB962C8B-B14F-4D97-AF65-F5344CB8AC3E}">
        <p14:creationId xmlns:p14="http://schemas.microsoft.com/office/powerpoint/2010/main" val="1239788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BBC84C9-42D6-4B24-A333-438420987AEE}" type="datetimeFigureOut">
              <a:rPr lang="en-US" smtClean="0"/>
              <a:t>9/21/2019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92D1AE-E800-42B6-8039-F053487636F0}" type="slidenum">
              <a:rPr lang="en-US" smtClean="0"/>
              <a:t>‹#›</a:t>
            </a:fld>
            <a:endParaRPr lang="en-US"/>
          </a:p>
        </p:txBody>
      </p:sp>
    </p:spTree>
    <p:extLst>
      <p:ext uri="{BB962C8B-B14F-4D97-AF65-F5344CB8AC3E}">
        <p14:creationId xmlns:p14="http://schemas.microsoft.com/office/powerpoint/2010/main" val="1529901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BBC84C9-42D6-4B24-A333-438420987AEE}" type="datetimeFigureOut">
              <a:rPr lang="en-US" smtClean="0"/>
              <a:t>9/21/2019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92D1AE-E800-42B6-8039-F053487636F0}" type="slidenum">
              <a:rPr lang="en-US" smtClean="0"/>
              <a:t>‹#›</a:t>
            </a:fld>
            <a:endParaRPr lang="en-US"/>
          </a:p>
        </p:txBody>
      </p:sp>
    </p:spTree>
    <p:extLst>
      <p:ext uri="{BB962C8B-B14F-4D97-AF65-F5344CB8AC3E}">
        <p14:creationId xmlns:p14="http://schemas.microsoft.com/office/powerpoint/2010/main" val="376799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BC84C9-42D6-4B24-A333-438420987AEE}"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2D1AE-E800-42B6-8039-F053487636F0}" type="slidenum">
              <a:rPr lang="en-US" smtClean="0"/>
              <a:t>‹#›</a:t>
            </a:fld>
            <a:endParaRPr lang="en-US"/>
          </a:p>
        </p:txBody>
      </p:sp>
    </p:spTree>
    <p:extLst>
      <p:ext uri="{BB962C8B-B14F-4D97-AF65-F5344CB8AC3E}">
        <p14:creationId xmlns:p14="http://schemas.microsoft.com/office/powerpoint/2010/main" val="3739944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BBC84C9-42D6-4B24-A333-438420987AEE}" type="datetimeFigureOut">
              <a:rPr lang="en-US" smtClean="0"/>
              <a:t>9/21/2019</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D92D1AE-E800-42B6-8039-F053487636F0}" type="slidenum">
              <a:rPr lang="en-US" smtClean="0"/>
              <a:t>‹#›</a:t>
            </a:fld>
            <a:endParaRPr lang="en-US"/>
          </a:p>
        </p:txBody>
      </p:sp>
    </p:spTree>
    <p:extLst>
      <p:ext uri="{BB962C8B-B14F-4D97-AF65-F5344CB8AC3E}">
        <p14:creationId xmlns:p14="http://schemas.microsoft.com/office/powerpoint/2010/main" val="1373458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BC84C9-42D6-4B24-A333-438420987AEE}"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2D1AE-E800-42B6-8039-F053487636F0}" type="slidenum">
              <a:rPr lang="en-US" smtClean="0"/>
              <a:t>‹#›</a:t>
            </a:fld>
            <a:endParaRPr lang="en-US"/>
          </a:p>
        </p:txBody>
      </p:sp>
    </p:spTree>
    <p:extLst>
      <p:ext uri="{BB962C8B-B14F-4D97-AF65-F5344CB8AC3E}">
        <p14:creationId xmlns:p14="http://schemas.microsoft.com/office/powerpoint/2010/main" val="3101782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BC84C9-42D6-4B24-A333-438420987AEE}"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D92D1AE-E800-42B6-8039-F053487636F0}" type="slidenum">
              <a:rPr lang="en-US" smtClean="0"/>
              <a:t>‹#›</a:t>
            </a:fld>
            <a:endParaRPr lang="en-US"/>
          </a:p>
        </p:txBody>
      </p:sp>
    </p:spTree>
    <p:extLst>
      <p:ext uri="{BB962C8B-B14F-4D97-AF65-F5344CB8AC3E}">
        <p14:creationId xmlns:p14="http://schemas.microsoft.com/office/powerpoint/2010/main" val="137723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BC84C9-42D6-4B24-A333-438420987AEE}"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2D1AE-E800-42B6-8039-F053487636F0}" type="slidenum">
              <a:rPr lang="en-US" smtClean="0"/>
              <a:t>‹#›</a:t>
            </a:fld>
            <a:endParaRPr lang="en-US"/>
          </a:p>
        </p:txBody>
      </p:sp>
    </p:spTree>
    <p:extLst>
      <p:ext uri="{BB962C8B-B14F-4D97-AF65-F5344CB8AC3E}">
        <p14:creationId xmlns:p14="http://schemas.microsoft.com/office/powerpoint/2010/main" val="2852482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BC84C9-42D6-4B24-A333-438420987AEE}" type="datetimeFigureOut">
              <a:rPr lang="en-US" smtClean="0"/>
              <a:t>9/21/2019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92D1AE-E800-42B6-8039-F053487636F0}" type="slidenum">
              <a:rPr lang="en-US" smtClean="0"/>
              <a:t>‹#›</a:t>
            </a:fld>
            <a:endParaRPr lang="en-US"/>
          </a:p>
        </p:txBody>
      </p:sp>
    </p:spTree>
    <p:extLst>
      <p:ext uri="{BB962C8B-B14F-4D97-AF65-F5344CB8AC3E}">
        <p14:creationId xmlns:p14="http://schemas.microsoft.com/office/powerpoint/2010/main" val="1750083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BC84C9-42D6-4B24-A333-438420987AEE}" type="datetimeFigureOut">
              <a:rPr lang="en-US" smtClean="0"/>
              <a:t>9/21/2019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92D1AE-E800-42B6-8039-F053487636F0}" type="slidenum">
              <a:rPr lang="en-US" smtClean="0"/>
              <a:t>‹#›</a:t>
            </a:fld>
            <a:endParaRPr lang="en-US"/>
          </a:p>
        </p:txBody>
      </p:sp>
    </p:spTree>
    <p:extLst>
      <p:ext uri="{BB962C8B-B14F-4D97-AF65-F5344CB8AC3E}">
        <p14:creationId xmlns:p14="http://schemas.microsoft.com/office/powerpoint/2010/main" val="268040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BBC84C9-42D6-4B24-A333-438420987AEE}" type="datetimeFigureOut">
              <a:rPr lang="en-US" smtClean="0"/>
              <a:t>9/21/2019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92D1AE-E800-42B6-8039-F053487636F0}" type="slidenum">
              <a:rPr lang="en-US" smtClean="0"/>
              <a:t>‹#›</a:t>
            </a:fld>
            <a:endParaRPr lang="en-US"/>
          </a:p>
        </p:txBody>
      </p:sp>
    </p:spTree>
    <p:extLst>
      <p:ext uri="{BB962C8B-B14F-4D97-AF65-F5344CB8AC3E}">
        <p14:creationId xmlns:p14="http://schemas.microsoft.com/office/powerpoint/2010/main" val="305681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BC84C9-42D6-4B24-A333-438420987AEE}"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2D1AE-E800-42B6-8039-F053487636F0}" type="slidenum">
              <a:rPr lang="en-US" smtClean="0"/>
              <a:t>‹#›</a:t>
            </a:fld>
            <a:endParaRPr lang="en-US"/>
          </a:p>
        </p:txBody>
      </p:sp>
    </p:spTree>
    <p:extLst>
      <p:ext uri="{BB962C8B-B14F-4D97-AF65-F5344CB8AC3E}">
        <p14:creationId xmlns:p14="http://schemas.microsoft.com/office/powerpoint/2010/main" val="191825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BC84C9-42D6-4B24-A333-438420987AEE}"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2D1AE-E800-42B6-8039-F053487636F0}" type="slidenum">
              <a:rPr lang="en-US" smtClean="0"/>
              <a:t>‹#›</a:t>
            </a:fld>
            <a:endParaRPr lang="en-US"/>
          </a:p>
        </p:txBody>
      </p:sp>
    </p:spTree>
    <p:extLst>
      <p:ext uri="{BB962C8B-B14F-4D97-AF65-F5344CB8AC3E}">
        <p14:creationId xmlns:p14="http://schemas.microsoft.com/office/powerpoint/2010/main" val="254586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BBC84C9-42D6-4B24-A333-438420987AEE}" type="datetimeFigureOut">
              <a:rPr lang="en-US" smtClean="0"/>
              <a:t>9/21/2019</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D92D1AE-E800-42B6-8039-F053487636F0}" type="slidenum">
              <a:rPr lang="en-US" smtClean="0"/>
              <a:t>‹#›</a:t>
            </a:fld>
            <a:endParaRPr lang="en-US"/>
          </a:p>
        </p:txBody>
      </p:sp>
    </p:spTree>
    <p:extLst>
      <p:ext uri="{BB962C8B-B14F-4D97-AF65-F5344CB8AC3E}">
        <p14:creationId xmlns:p14="http://schemas.microsoft.com/office/powerpoint/2010/main" val="28698878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2439;&#2478;&#2503;&#2439;&#2482;&#2435;salmaakter107554@yaho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3548" y="604684"/>
            <a:ext cx="8568813" cy="1327356"/>
          </a:xfrm>
          <a:solidFill>
            <a:schemeClr val="accent1">
              <a:lumMod val="40000"/>
              <a:lumOff val="60000"/>
            </a:schemeClr>
          </a:solidFill>
        </p:spPr>
        <p:txBody>
          <a:bodyPr>
            <a:noAutofit/>
          </a:bodyPr>
          <a:lstStyle/>
          <a:p>
            <a:pPr algn="ctr"/>
            <a:r>
              <a:rPr lang="bn-IN" sz="9600" dirty="0" smtClean="0">
                <a:solidFill>
                  <a:schemeClr val="accent5"/>
                </a:solidFill>
                <a:latin typeface="NikoshBAN" panose="02000000000000000000" pitchFamily="2" charset="0"/>
                <a:cs typeface="NikoshBAN" panose="02000000000000000000" pitchFamily="2" charset="0"/>
              </a:rPr>
              <a:t>অভিনন্দন</a:t>
            </a:r>
            <a:endParaRPr lang="en-US" sz="9600" dirty="0">
              <a:solidFill>
                <a:schemeClr val="accent5"/>
              </a:solidFill>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9213" y="2123769"/>
            <a:ext cx="10073147" cy="4395018"/>
          </a:xfrm>
        </p:spPr>
      </p:pic>
    </p:spTree>
    <p:extLst>
      <p:ext uri="{BB962C8B-B14F-4D97-AF65-F5344CB8AC3E}">
        <p14:creationId xmlns:p14="http://schemas.microsoft.com/office/powerpoint/2010/main" val="218430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4683"/>
            <a:ext cx="10441857" cy="1327355"/>
          </a:xfrm>
        </p:spPr>
        <p:txBody>
          <a:bodyPr>
            <a:normAutofit/>
          </a:bodyPr>
          <a:lstStyle/>
          <a:p>
            <a:pPr algn="ctr"/>
            <a:r>
              <a:rPr lang="bn-IN" sz="8800" dirty="0" smtClean="0">
                <a:solidFill>
                  <a:srgbClr val="7030A0"/>
                </a:solidFill>
                <a:latin typeface="NikoshBAN" panose="02000000000000000000" pitchFamily="2" charset="0"/>
                <a:cs typeface="NikoshBAN" panose="02000000000000000000" pitchFamily="2" charset="0"/>
              </a:rPr>
              <a:t>শব্দার্থ ও টিকা</a:t>
            </a:r>
            <a:endParaRPr lang="en-US" sz="8800" dirty="0">
              <a:solidFill>
                <a:srgbClr val="7030A0"/>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1" y="1932038"/>
            <a:ext cx="10441856" cy="4925962"/>
          </a:xfrm>
        </p:spPr>
        <p:txBody>
          <a:bodyPr>
            <a:noAutofit/>
          </a:bodyPr>
          <a:lstStyle/>
          <a:p>
            <a:endParaRPr lang="bn-IN" sz="3600" dirty="0" smtClean="0">
              <a:solidFill>
                <a:schemeClr val="accent5">
                  <a:lumMod val="50000"/>
                </a:schemeClr>
              </a:solidFill>
            </a:endParaRPr>
          </a:p>
          <a:p>
            <a:r>
              <a:rPr lang="bn-IN" sz="3600" dirty="0" smtClean="0">
                <a:solidFill>
                  <a:schemeClr val="accent5">
                    <a:lumMod val="50000"/>
                  </a:schemeClr>
                </a:solidFill>
                <a:latin typeface="NikoshBAN" panose="02000000000000000000" pitchFamily="2" charset="0"/>
                <a:cs typeface="NikoshBAN" panose="02000000000000000000" pitchFamily="2" charset="0"/>
              </a:rPr>
              <a:t>কল গান = শ্রুতিমধুর ধ্বনি ।</a:t>
            </a:r>
          </a:p>
          <a:p>
            <a:r>
              <a:rPr lang="bn-IN" sz="3600" dirty="0" smtClean="0">
                <a:solidFill>
                  <a:schemeClr val="accent5">
                    <a:lumMod val="50000"/>
                  </a:schemeClr>
                </a:solidFill>
                <a:latin typeface="NikoshBAN" panose="02000000000000000000" pitchFamily="2" charset="0"/>
                <a:cs typeface="NikoshBAN" panose="02000000000000000000" pitchFamily="2" charset="0"/>
              </a:rPr>
              <a:t>পরতে পরতে = স্তরে স্তরে ।</a:t>
            </a:r>
          </a:p>
          <a:p>
            <a:r>
              <a:rPr lang="bn-IN" sz="3600" dirty="0" smtClean="0">
                <a:solidFill>
                  <a:schemeClr val="accent5">
                    <a:lumMod val="50000"/>
                  </a:schemeClr>
                </a:solidFill>
                <a:latin typeface="NikoshBAN" panose="02000000000000000000" pitchFamily="2" charset="0"/>
                <a:cs typeface="NikoshBAN" panose="02000000000000000000" pitchFamily="2" charset="0"/>
              </a:rPr>
              <a:t>রোঁমা রোঁলা =ফরাসী দেশের কালজয়ী সাহিত্যিক ওদার্শনিক ।</a:t>
            </a:r>
          </a:p>
          <a:p>
            <a:r>
              <a:rPr lang="bn-IN" sz="3600" dirty="0" smtClean="0">
                <a:solidFill>
                  <a:schemeClr val="accent5">
                    <a:lumMod val="50000"/>
                  </a:schemeClr>
                </a:solidFill>
                <a:latin typeface="NikoshBAN" panose="02000000000000000000" pitchFamily="2" charset="0"/>
                <a:cs typeface="NikoshBAN" panose="02000000000000000000" pitchFamily="2" charset="0"/>
              </a:rPr>
              <a:t>প্রত্নতাত্ত্বিক =পুরাতত্ত্ববিদ ।</a:t>
            </a:r>
          </a:p>
          <a:p>
            <a:r>
              <a:rPr lang="bn-IN" sz="3600" dirty="0" smtClean="0">
                <a:solidFill>
                  <a:schemeClr val="accent5">
                    <a:lumMod val="50000"/>
                  </a:schemeClr>
                </a:solidFill>
                <a:latin typeface="NikoshBAN" panose="02000000000000000000" pitchFamily="2" charset="0"/>
                <a:cs typeface="NikoshBAN" panose="02000000000000000000" pitchFamily="2" charset="0"/>
              </a:rPr>
              <a:t>নৃ্তত্ত্ব =মানুষের উৎপত্তি ও বিকাশ সংক্রান্ত বিজ্ঞান ।</a:t>
            </a:r>
          </a:p>
          <a:p>
            <a:r>
              <a:rPr lang="bn-IN" sz="3600" dirty="0" smtClean="0">
                <a:solidFill>
                  <a:schemeClr val="accent5">
                    <a:lumMod val="50000"/>
                  </a:schemeClr>
                </a:solidFill>
                <a:latin typeface="NikoshBAN" panose="02000000000000000000" pitchFamily="2" charset="0"/>
                <a:cs typeface="NikoshBAN" panose="02000000000000000000" pitchFamily="2" charset="0"/>
              </a:rPr>
              <a:t>খনাঃ প্রাচীন ভারতের প্রখ্যাত নারী জ্যোতিষী ।</a:t>
            </a:r>
          </a:p>
          <a:p>
            <a:r>
              <a:rPr lang="bn-IN" sz="3600" dirty="0" smtClean="0">
                <a:solidFill>
                  <a:schemeClr val="accent5">
                    <a:lumMod val="50000"/>
                  </a:schemeClr>
                </a:solidFill>
                <a:latin typeface="NikoshBAN" panose="02000000000000000000" pitchFamily="2" charset="0"/>
                <a:cs typeface="NikoshBAN" panose="02000000000000000000" pitchFamily="2" charset="0"/>
              </a:rPr>
              <a:t>বালা খানাঃ প্রাসাদ । ফক্কিকারঃ ফাঁকিবাজি ।</a:t>
            </a:r>
          </a:p>
          <a:p>
            <a:endParaRPr lang="bn-IN" sz="3600" dirty="0">
              <a:solidFill>
                <a:schemeClr val="accent5">
                  <a:lumMod val="50000"/>
                </a:schemeClr>
              </a:solidFill>
              <a:latin typeface="NikoshBAN" panose="02000000000000000000" pitchFamily="2" charset="0"/>
              <a:cs typeface="NikoshBAN" panose="02000000000000000000" pitchFamily="2" charset="0"/>
            </a:endParaRPr>
          </a:p>
          <a:p>
            <a:endParaRPr lang="bn-IN" sz="3600" dirty="0" smtClean="0">
              <a:solidFill>
                <a:schemeClr val="accent5">
                  <a:lumMod val="50000"/>
                </a:schemeClr>
              </a:solidFill>
              <a:latin typeface="NikoshBAN" panose="02000000000000000000" pitchFamily="2" charset="0"/>
              <a:cs typeface="NikoshBAN" panose="02000000000000000000" pitchFamily="2" charset="0"/>
            </a:endParaRPr>
          </a:p>
          <a:p>
            <a:pPr marL="0" indent="0">
              <a:buNone/>
            </a:pPr>
            <a:endParaRPr lang="en-US" sz="3600" dirty="0">
              <a:solidFill>
                <a:schemeClr val="accent5">
                  <a:lumMod val="5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804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9431"/>
            <a:ext cx="10427109" cy="1312607"/>
          </a:xfrm>
        </p:spPr>
        <p:txBody>
          <a:bodyPr>
            <a:noAutofit/>
          </a:bodyPr>
          <a:lstStyle/>
          <a:p>
            <a:pPr algn="ctr"/>
            <a:r>
              <a:rPr lang="bn-IN" sz="8800" dirty="0" smtClean="0">
                <a:solidFill>
                  <a:schemeClr val="accent2"/>
                </a:solidFill>
                <a:latin typeface="NikoshBAN" panose="02000000000000000000" pitchFamily="2" charset="0"/>
                <a:cs typeface="NikoshBAN" panose="02000000000000000000" pitchFamily="2" charset="0"/>
              </a:rPr>
              <a:t>একক কাজ</a:t>
            </a:r>
            <a:endParaRPr lang="en-US" sz="8800" dirty="0">
              <a:solidFill>
                <a:schemeClr val="accent2"/>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1" y="2035276"/>
            <a:ext cx="10294182" cy="4822723"/>
          </a:xfrm>
        </p:spPr>
        <p:txBody>
          <a:bodyPr>
            <a:normAutofit/>
          </a:bodyPr>
          <a:lstStyle/>
          <a:p>
            <a:r>
              <a:rPr lang="bn-IN" sz="7200" dirty="0" smtClean="0">
                <a:solidFill>
                  <a:srgbClr val="FFFF00"/>
                </a:solidFill>
                <a:latin typeface="NikoshBAN" panose="02000000000000000000" pitchFamily="2" charset="0"/>
                <a:cs typeface="NikoshBAN" panose="02000000000000000000" pitchFamily="2" charset="0"/>
              </a:rPr>
              <a:t>“ পল্লি গান গুলো অমুল্য রত্নবিশেষ” – কেন?</a:t>
            </a:r>
          </a:p>
          <a:p>
            <a:r>
              <a:rPr lang="bn-IN" sz="7200" dirty="0" smtClean="0">
                <a:solidFill>
                  <a:srgbClr val="FFFF00"/>
                </a:solidFill>
                <a:latin typeface="NikoshBAN" panose="02000000000000000000" pitchFamily="2" charset="0"/>
                <a:cs typeface="NikoshBAN" panose="02000000000000000000" pitchFamily="2" charset="0"/>
              </a:rPr>
              <a:t>পল্লির প্রত্যেক পরতে পরতে সাহিত্য ছরিয়ে আছে – বুঝিয়ে লেখ ।</a:t>
            </a:r>
            <a:endParaRPr lang="en-US" sz="72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8630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9432"/>
            <a:ext cx="10456605" cy="1356852"/>
          </a:xfrm>
        </p:spPr>
        <p:txBody>
          <a:bodyPr>
            <a:noAutofit/>
          </a:bodyPr>
          <a:lstStyle/>
          <a:p>
            <a:pPr algn="ctr"/>
            <a:r>
              <a:rPr lang="bn-IN" sz="9600" dirty="0" smtClean="0">
                <a:solidFill>
                  <a:schemeClr val="accent5"/>
                </a:solidFill>
                <a:latin typeface="NikoshBAN" panose="02000000000000000000" pitchFamily="2" charset="0"/>
                <a:cs typeface="NikoshBAN" panose="02000000000000000000" pitchFamily="2" charset="0"/>
              </a:rPr>
              <a:t>গল্পের সারাংশ</a:t>
            </a:r>
            <a:endParaRPr lang="en-US" sz="9600" dirty="0">
              <a:solidFill>
                <a:schemeClr val="accent5"/>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1" y="1976284"/>
            <a:ext cx="10294182" cy="4881716"/>
          </a:xfrm>
        </p:spPr>
        <p:txBody>
          <a:bodyPr>
            <a:noAutofit/>
          </a:bodyPr>
          <a:lstStyle/>
          <a:p>
            <a:r>
              <a:rPr lang="bn-IN" sz="4000" dirty="0" smtClean="0">
                <a:solidFill>
                  <a:schemeClr val="bg1"/>
                </a:solidFill>
                <a:latin typeface="NikoshBAN" panose="02000000000000000000" pitchFamily="2" charset="0"/>
                <a:cs typeface="NikoshBAN" panose="02000000000000000000" pitchFamily="2" charset="0"/>
              </a:rPr>
              <a:t>পল্লিসাহিত্য প্রবন্ধটি রচনা করেছেন ডক্টর মুহাম্মদ শহীদুল্লাহ.১৯৩৮সালে”পূর্ব ময়মনসিংহ সাহিত্য সম্মিলনী অনুষ্ঠিত হয় কিশোর গঞ্জ জেলায় ।ডক্টর মুহাম্মদ শহীদুল্লাহর সভাপতিত্ত্বে অনুষ্ঠিত হয় ‘পূর্ব ময়মনসিংহ সাহিত্য সম্মলনীর একাদশ অধিবেশন।পল্লিসাহিত্য প্রবন্ধটি হল ডক্টর মুহাম্মদ শহীদুল্লাহ প্রদত্তে একটি অভিভাষণের পূর্ণলিখিত রুপ।পল্লিসাহিত্য প্রবন্ধে আলোচিত হয়েছে –পল্লিসাহিত্যের বিশেষ কয়েকটি দিক। বাংলাদেশ এক সময় সমৃদ্ধ ছিল –অম</a:t>
            </a:r>
            <a:r>
              <a:rPr lang="bn-IN" sz="4000" u="sng" dirty="0" smtClean="0">
                <a:solidFill>
                  <a:schemeClr val="bg1"/>
                </a:solidFill>
                <a:latin typeface="NikoshBAN" panose="02000000000000000000" pitchFamily="2" charset="0"/>
                <a:cs typeface="NikoshBAN" panose="02000000000000000000" pitchFamily="2" charset="0"/>
              </a:rPr>
              <a:t>ূল্য পল্লিসাহিত্য । পল্লিসাহিত্য সংগ্রহের জন্য প্রয়োজন –উপযুক্ত গবেষক এবং আগ্রহী সাহিত্যিকদের উদ্যো্গ ।</a:t>
            </a:r>
            <a:endParaRPr lang="en-US" sz="40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4470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4684"/>
            <a:ext cx="10427109" cy="1312606"/>
          </a:xfrm>
        </p:spPr>
        <p:txBody>
          <a:bodyPr>
            <a:noAutofit/>
          </a:bodyPr>
          <a:lstStyle/>
          <a:p>
            <a:pPr algn="ctr"/>
            <a:r>
              <a:rPr lang="bn-IN" sz="9600" dirty="0" smtClean="0">
                <a:solidFill>
                  <a:schemeClr val="accent1"/>
                </a:solidFill>
                <a:latin typeface="NikoshBAN" panose="02000000000000000000" pitchFamily="2" charset="0"/>
                <a:cs typeface="NikoshBAN" panose="02000000000000000000" pitchFamily="2" charset="0"/>
              </a:rPr>
              <a:t>দলীয় </a:t>
            </a:r>
            <a:r>
              <a:rPr lang="bn-IN" sz="9600" dirty="0" smtClean="0">
                <a:solidFill>
                  <a:schemeClr val="accent1"/>
                </a:solidFill>
                <a:latin typeface="NikoshBAN" panose="02000000000000000000" pitchFamily="2" charset="0"/>
                <a:cs typeface="NikoshBAN" panose="02000000000000000000" pitchFamily="2" charset="0"/>
              </a:rPr>
              <a:t>কাজ ও উপস্থাপন</a:t>
            </a:r>
            <a:endParaRPr lang="en-US" sz="9600" dirty="0">
              <a:solidFill>
                <a:schemeClr val="accent1"/>
              </a:solidFill>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020528"/>
            <a:ext cx="12192000" cy="4837471"/>
          </a:xfrm>
        </p:spPr>
      </p:pic>
    </p:spTree>
    <p:extLst>
      <p:ext uri="{BB962C8B-B14F-4D97-AF65-F5344CB8AC3E}">
        <p14:creationId xmlns:p14="http://schemas.microsoft.com/office/powerpoint/2010/main" val="3806785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4683"/>
            <a:ext cx="10441857" cy="1356851"/>
          </a:xfrm>
        </p:spPr>
        <p:txBody>
          <a:bodyPr>
            <a:noAutofit/>
          </a:bodyPr>
          <a:lstStyle/>
          <a:p>
            <a:pPr algn="ctr"/>
            <a:r>
              <a:rPr lang="bn-IN" sz="8800" dirty="0" smtClean="0">
                <a:solidFill>
                  <a:schemeClr val="accent3"/>
                </a:solidFill>
                <a:latin typeface="NikoshBAN" panose="02000000000000000000" pitchFamily="2" charset="0"/>
                <a:cs typeface="NikoshBAN" panose="02000000000000000000" pitchFamily="2" charset="0"/>
              </a:rPr>
              <a:t>মূল্যায়ন /যাচাই</a:t>
            </a:r>
            <a:endParaRPr lang="en-US" sz="8800" dirty="0">
              <a:solidFill>
                <a:schemeClr val="accent3"/>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1" y="1961534"/>
            <a:ext cx="10441856" cy="4896466"/>
          </a:xfrm>
        </p:spPr>
        <p:txBody>
          <a:bodyPr>
            <a:normAutofit/>
          </a:bodyPr>
          <a:lstStyle/>
          <a:p>
            <a:pPr>
              <a:buFont typeface="Wingdings" panose="05000000000000000000" pitchFamily="2" charset="2"/>
              <a:buChar char="Ø"/>
            </a:pPr>
            <a:r>
              <a:rPr lang="bn-IN" sz="5400" dirty="0" smtClean="0">
                <a:solidFill>
                  <a:schemeClr val="tx2"/>
                </a:solidFill>
                <a:latin typeface="NikoshBAN" panose="02000000000000000000" pitchFamily="2" charset="0"/>
                <a:cs typeface="NikoshBAN" panose="02000000000000000000" pitchFamily="2" charset="0"/>
              </a:rPr>
              <a:t>লেখক কত সালে জন্ম গ্রহণ করেন?</a:t>
            </a:r>
          </a:p>
          <a:p>
            <a:pPr>
              <a:buFont typeface="Wingdings" panose="05000000000000000000" pitchFamily="2" charset="2"/>
              <a:buChar char="Ø"/>
            </a:pPr>
            <a:r>
              <a:rPr lang="bn-IN" sz="5400" dirty="0" smtClean="0">
                <a:solidFill>
                  <a:schemeClr val="tx2"/>
                </a:solidFill>
                <a:latin typeface="NikoshBAN" panose="02000000000000000000" pitchFamily="2" charset="0"/>
                <a:cs typeface="NikoshBAN" panose="02000000000000000000" pitchFamily="2" charset="0"/>
              </a:rPr>
              <a:t>গানের অফুরন্ত ভান্ডার কোথায় আছে?</a:t>
            </a:r>
          </a:p>
          <a:p>
            <a:pPr>
              <a:buFont typeface="Wingdings" panose="05000000000000000000" pitchFamily="2" charset="2"/>
              <a:buChar char="Ø"/>
            </a:pPr>
            <a:r>
              <a:rPr lang="bn-IN" sz="5400" dirty="0" smtClean="0">
                <a:solidFill>
                  <a:schemeClr val="tx2"/>
                </a:solidFill>
                <a:latin typeface="NikoshBAN" panose="02000000000000000000" pitchFamily="2" charset="0"/>
                <a:cs typeface="NikoshBAN" panose="02000000000000000000" pitchFamily="2" charset="0"/>
              </a:rPr>
              <a:t>‘আপনি বাচলে বাপের নাম’  - এটি কি?</a:t>
            </a:r>
          </a:p>
          <a:p>
            <a:pPr>
              <a:buFont typeface="Wingdings" panose="05000000000000000000" pitchFamily="2" charset="2"/>
              <a:buChar char="Ø"/>
            </a:pPr>
            <a:r>
              <a:rPr lang="bn-IN" sz="5400" dirty="0" smtClean="0">
                <a:solidFill>
                  <a:schemeClr val="tx2"/>
                </a:solidFill>
                <a:latin typeface="NikoshBAN" panose="02000000000000000000" pitchFamily="2" charset="0"/>
                <a:cs typeface="NikoshBAN" panose="02000000000000000000" pitchFamily="2" charset="0"/>
              </a:rPr>
              <a:t>কোন কাহিনী নিয়ে রুপকথা গড়ে ওঠে?</a:t>
            </a:r>
          </a:p>
          <a:p>
            <a:pPr>
              <a:buFont typeface="Wingdings" panose="05000000000000000000" pitchFamily="2" charset="2"/>
              <a:buChar char="Ø"/>
            </a:pPr>
            <a:r>
              <a:rPr lang="bn-IN" sz="5400" dirty="0" smtClean="0">
                <a:solidFill>
                  <a:schemeClr val="tx2"/>
                </a:solidFill>
                <a:latin typeface="NikoshBAN" panose="02000000000000000000" pitchFamily="2" charset="0"/>
                <a:cs typeface="NikoshBAN" panose="02000000000000000000" pitchFamily="2" charset="0"/>
              </a:rPr>
              <a:t>‘নাচতে না জানলে উঠান বাকা’ –এটি কি?</a:t>
            </a:r>
            <a:endParaRPr lang="en-US" sz="5400" dirty="0">
              <a:solidFill>
                <a:schemeClr val="tx2"/>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1767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p:cTn id="3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 calcmode="lin" valueType="num">
                                      <p:cBhvr>
                                        <p:cTn id="4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 calcmode="lin" valueType="num">
                                      <p:cBhvr>
                                        <p:cTn id="4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p:cTn id="5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6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19431"/>
            <a:ext cx="10412360" cy="1327355"/>
          </a:xfrm>
        </p:spPr>
        <p:txBody>
          <a:bodyPr>
            <a:normAutofit/>
          </a:bodyPr>
          <a:lstStyle/>
          <a:p>
            <a:pPr algn="ctr"/>
            <a:r>
              <a:rPr lang="bn-IN" sz="8800" dirty="0" smtClean="0">
                <a:solidFill>
                  <a:schemeClr val="accent5"/>
                </a:solidFill>
                <a:latin typeface="NikoshBAN" panose="02000000000000000000" pitchFamily="2" charset="0"/>
                <a:cs typeface="NikoshBAN" panose="02000000000000000000" pitchFamily="2" charset="0"/>
              </a:rPr>
              <a:t>ধন্যবাদ</a:t>
            </a:r>
            <a:endParaRPr lang="en-US" sz="8800" dirty="0">
              <a:solidFill>
                <a:schemeClr val="accent5"/>
              </a:solidFill>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 y="1946785"/>
            <a:ext cx="10412359" cy="4468763"/>
          </a:xfrm>
        </p:spPr>
      </p:pic>
    </p:spTree>
    <p:extLst>
      <p:ext uri="{BB962C8B-B14F-4D97-AF65-F5344CB8AC3E}">
        <p14:creationId xmlns:p14="http://schemas.microsoft.com/office/powerpoint/2010/main" val="61804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676" y="604683"/>
            <a:ext cx="9382434" cy="1386349"/>
          </a:xfrm>
          <a:solidFill>
            <a:schemeClr val="tx2">
              <a:lumMod val="40000"/>
              <a:lumOff val="60000"/>
            </a:schemeClr>
          </a:solidFill>
        </p:spPr>
        <p:txBody>
          <a:bodyPr>
            <a:normAutofit/>
          </a:bodyPr>
          <a:lstStyle/>
          <a:p>
            <a:pPr algn="ctr"/>
            <a:r>
              <a:rPr lang="en-US" sz="880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শিক্ষক</a:t>
            </a:r>
            <a:r>
              <a:rPr lang="en-US" sz="880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880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পরিচিতি</a:t>
            </a:r>
            <a:endParaRPr lang="en-US" sz="880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1044677" y="2005781"/>
            <a:ext cx="9382434" cy="4380272"/>
          </a:xfrm>
          <a:solidFill>
            <a:schemeClr val="accent1">
              <a:lumMod val="40000"/>
              <a:lumOff val="60000"/>
            </a:schemeClr>
          </a:solidFill>
        </p:spPr>
        <p:txBody>
          <a:bodyPr>
            <a:normAutofit/>
          </a:bodyPr>
          <a:lstStyle/>
          <a:p>
            <a:r>
              <a:rPr lang="bn-IN" sz="4000" dirty="0" smtClean="0">
                <a:ln w="0"/>
                <a:solidFill>
                  <a:srgbClr val="0070C0"/>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ছালমা আক্তার ( বি এ, বি এড )</a:t>
            </a:r>
          </a:p>
          <a:p>
            <a:r>
              <a:rPr lang="bn-IN" sz="4000" dirty="0" smtClean="0">
                <a:ln w="0"/>
                <a:solidFill>
                  <a:srgbClr val="0070C0"/>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সহকারি প্রধান শিক্ষক</a:t>
            </a:r>
          </a:p>
          <a:p>
            <a:r>
              <a:rPr lang="bn-IN" sz="4000" dirty="0" smtClean="0">
                <a:ln w="0"/>
                <a:solidFill>
                  <a:srgbClr val="0070C0"/>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একতা উচ্চ বিদ্যালয়, ফাকরাবাদ</a:t>
            </a:r>
          </a:p>
          <a:p>
            <a:r>
              <a:rPr lang="bn-IN" sz="4000" dirty="0" smtClean="0">
                <a:ln w="0"/>
                <a:solidFill>
                  <a:srgbClr val="0070C0"/>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ঝিনাইগাতি,শেরপুর।</a:t>
            </a:r>
          </a:p>
          <a:p>
            <a:r>
              <a:rPr lang="bn-IN" sz="4000" dirty="0" smtClean="0">
                <a:ln w="0"/>
                <a:solidFill>
                  <a:srgbClr val="0070C0"/>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hlinkClick r:id="rId2"/>
              </a:rPr>
              <a:t>ইমেইলঃ</a:t>
            </a:r>
            <a:r>
              <a:rPr lang="en-US" sz="4000" dirty="0" smtClean="0">
                <a:ln w="0"/>
                <a:solidFill>
                  <a:srgbClr val="0070C0"/>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hlinkClick r:id="rId2"/>
              </a:rPr>
              <a:t>salmaakter107554@yahoo.com</a:t>
            </a:r>
            <a:endParaRPr lang="en-US" sz="4000" dirty="0" smtClean="0">
              <a:ln w="0"/>
              <a:solidFill>
                <a:srgbClr val="0070C0"/>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endParaRPr>
          </a:p>
          <a:p>
            <a:r>
              <a:rPr lang="en-US" sz="4000" dirty="0" err="1" smtClean="0">
                <a:ln w="0"/>
                <a:solidFill>
                  <a:srgbClr val="0070C0"/>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ফোন</a:t>
            </a:r>
            <a:r>
              <a:rPr lang="en-US" sz="4000" dirty="0" smtClean="0">
                <a:ln w="0"/>
                <a:solidFill>
                  <a:srgbClr val="0070C0"/>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নাম্বারঃ০১৯৭৭৫৭১১২২</a:t>
            </a:r>
            <a:endParaRPr lang="en-US" sz="4000" dirty="0">
              <a:ln w="0"/>
              <a:solidFill>
                <a:srgbClr val="0070C0"/>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3186" y="2005781"/>
            <a:ext cx="2993923" cy="2772696"/>
          </a:xfrm>
          <a:prstGeom prst="rect">
            <a:avLst/>
          </a:prstGeom>
        </p:spPr>
      </p:pic>
    </p:spTree>
    <p:extLst>
      <p:ext uri="{BB962C8B-B14F-4D97-AF65-F5344CB8AC3E}">
        <p14:creationId xmlns:p14="http://schemas.microsoft.com/office/powerpoint/2010/main" val="173952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wipe(down)">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down)">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down)">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wipe(down)">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wipe(down)">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wheel(1)">
                                      <p:cBhvr>
                                        <p:cTn id="4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844" y="604683"/>
            <a:ext cx="9158749" cy="1086005"/>
          </a:xfrm>
          <a:solidFill>
            <a:schemeClr val="accent3"/>
          </a:solidFill>
        </p:spPr>
        <p:txBody>
          <a:bodyPr>
            <a:noAutofit/>
          </a:bodyPr>
          <a:lstStyle/>
          <a:p>
            <a:pPr algn="ctr"/>
            <a:r>
              <a:rPr lang="bn-IN" sz="9600" dirty="0" smtClean="0">
                <a:solidFill>
                  <a:srgbClr val="FFC000"/>
                </a:solidFill>
                <a:latin typeface="NikoshBAN" panose="02000000000000000000" pitchFamily="2" charset="0"/>
                <a:cs typeface="NikoshBAN" panose="02000000000000000000" pitchFamily="2" charset="0"/>
              </a:rPr>
              <a:t>পাঠ পরিচিতি</a:t>
            </a:r>
            <a:r>
              <a:rPr lang="en-US" sz="9600" dirty="0" smtClean="0">
                <a:solidFill>
                  <a:srgbClr val="FFC000"/>
                </a:solidFill>
                <a:latin typeface="NikoshBAN" panose="02000000000000000000" pitchFamily="2" charset="0"/>
                <a:cs typeface="NikoshBAN" panose="02000000000000000000" pitchFamily="2" charset="0"/>
              </a:rPr>
              <a:t> </a:t>
            </a:r>
            <a:endParaRPr lang="en-US" sz="9600" dirty="0">
              <a:solidFill>
                <a:srgbClr val="FFC000"/>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1415844" y="2050027"/>
            <a:ext cx="9158750" cy="3908322"/>
          </a:xfrm>
          <a:solidFill>
            <a:schemeClr val="accent1">
              <a:lumMod val="60000"/>
              <a:lumOff val="40000"/>
            </a:schemeClr>
          </a:solidFill>
        </p:spPr>
        <p:txBody>
          <a:bodyPr>
            <a:noAutofit/>
          </a:bodyPr>
          <a:lstStyle/>
          <a:p>
            <a:r>
              <a:rPr lang="bn-IN" sz="6000" dirty="0" smtClean="0">
                <a:solidFill>
                  <a:srgbClr val="00B050"/>
                </a:solidFill>
                <a:latin typeface="NikoshBAN" panose="02000000000000000000" pitchFamily="2" charset="0"/>
                <a:cs typeface="NikoshBAN" panose="02000000000000000000" pitchFamily="2" charset="0"/>
              </a:rPr>
              <a:t>শ্রেণী ঃ ১০ম</a:t>
            </a:r>
          </a:p>
          <a:p>
            <a:r>
              <a:rPr lang="bn-IN" sz="6000" dirty="0" smtClean="0">
                <a:solidFill>
                  <a:srgbClr val="00B050"/>
                </a:solidFill>
                <a:latin typeface="NikoshBAN" panose="02000000000000000000" pitchFamily="2" charset="0"/>
                <a:cs typeface="NikoshBAN" panose="02000000000000000000" pitchFamily="2" charset="0"/>
              </a:rPr>
              <a:t>বিষয় ঃবাংলা ১ম ( গদ্য )</a:t>
            </a:r>
          </a:p>
          <a:p>
            <a:r>
              <a:rPr lang="bn-IN" sz="6000" dirty="0" smtClean="0">
                <a:solidFill>
                  <a:srgbClr val="00B050"/>
                </a:solidFill>
                <a:latin typeface="NikoshBAN" panose="02000000000000000000" pitchFamily="2" charset="0"/>
                <a:cs typeface="NikoshBAN" panose="02000000000000000000" pitchFamily="2" charset="0"/>
              </a:rPr>
              <a:t>স ময় ঃ ৫০মিঃ</a:t>
            </a:r>
          </a:p>
          <a:p>
            <a:r>
              <a:rPr lang="bn-IN" sz="6000" dirty="0" smtClean="0">
                <a:solidFill>
                  <a:srgbClr val="00B050"/>
                </a:solidFill>
                <a:latin typeface="NikoshBAN" panose="02000000000000000000" pitchFamily="2" charset="0"/>
                <a:cs typeface="NikoshBAN" panose="02000000000000000000" pitchFamily="2" charset="0"/>
              </a:rPr>
              <a:t>তারিখ ঃ ০৭/০৭/১৯ইং</a:t>
            </a:r>
            <a:endParaRPr lang="en-US" sz="60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4453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148" y="589935"/>
            <a:ext cx="9645446" cy="1100754"/>
          </a:xfrm>
          <a:solidFill>
            <a:schemeClr val="accent3">
              <a:lumMod val="60000"/>
              <a:lumOff val="40000"/>
            </a:schemeClr>
          </a:solidFill>
        </p:spPr>
        <p:txBody>
          <a:bodyPr>
            <a:noAutofit/>
          </a:bodyPr>
          <a:lstStyle/>
          <a:p>
            <a:pPr algn="ctr"/>
            <a:r>
              <a:rPr lang="bn-IN" sz="9600" dirty="0" smtClean="0">
                <a:solidFill>
                  <a:srgbClr val="0070C0"/>
                </a:solidFill>
                <a:latin typeface="NikoshBAN" panose="02000000000000000000" pitchFamily="2" charset="0"/>
                <a:cs typeface="NikoshBAN" panose="02000000000000000000" pitchFamily="2" charset="0"/>
              </a:rPr>
              <a:t>পূর্ব  জ্ঞান যাচাই</a:t>
            </a:r>
            <a:endParaRPr lang="en-US" sz="9600" dirty="0">
              <a:solidFill>
                <a:srgbClr val="0070C0"/>
              </a:solidFill>
              <a:latin typeface="NikoshBAN" panose="02000000000000000000" pitchFamily="2" charset="0"/>
              <a:cs typeface="NikoshBAN" panose="02000000000000000000" pitchFamily="2"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0" y="1991032"/>
            <a:ext cx="12192000" cy="4866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15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432" y="560439"/>
            <a:ext cx="9925665" cy="1130250"/>
          </a:xfrm>
          <a:solidFill>
            <a:schemeClr val="accent1">
              <a:lumMod val="40000"/>
              <a:lumOff val="60000"/>
            </a:schemeClr>
          </a:solidFill>
        </p:spPr>
        <p:txBody>
          <a:bodyPr>
            <a:noAutofit/>
          </a:bodyPr>
          <a:lstStyle/>
          <a:p>
            <a:pPr algn="ctr"/>
            <a:r>
              <a:rPr lang="bn-IN" sz="9600" dirty="0" smtClean="0">
                <a:solidFill>
                  <a:srgbClr val="0070C0"/>
                </a:solidFill>
                <a:latin typeface="NikoshBAN" panose="02000000000000000000" pitchFamily="2" charset="0"/>
                <a:cs typeface="NikoshBAN" panose="02000000000000000000" pitchFamily="2" charset="0"/>
              </a:rPr>
              <a:t>আজকের পাঠ</a:t>
            </a:r>
            <a:endParaRPr lang="en-US" sz="9600" dirty="0">
              <a:solidFill>
                <a:srgbClr val="0070C0"/>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619432" y="2050026"/>
            <a:ext cx="9925665" cy="4129548"/>
          </a:xfrm>
          <a:solidFill>
            <a:schemeClr val="accent3"/>
          </a:solidFill>
        </p:spPr>
        <p:txBody>
          <a:bodyPr>
            <a:normAutofit/>
          </a:bodyPr>
          <a:lstStyle/>
          <a:p>
            <a:r>
              <a:rPr lang="bn-IN" sz="6000" dirty="0" smtClean="0">
                <a:solidFill>
                  <a:srgbClr val="FFFF00"/>
                </a:solidFill>
                <a:latin typeface="NikoshBAN" panose="02000000000000000000" pitchFamily="2" charset="0"/>
                <a:cs typeface="NikoshBAN" panose="02000000000000000000" pitchFamily="2" charset="0"/>
              </a:rPr>
              <a:t>পল্লি সাহিত্য</a:t>
            </a:r>
          </a:p>
          <a:p>
            <a:r>
              <a:rPr lang="bn-IN" sz="6000" dirty="0" smtClean="0">
                <a:solidFill>
                  <a:srgbClr val="FFFF00"/>
                </a:solidFill>
                <a:latin typeface="NikoshBAN" panose="02000000000000000000" pitchFamily="2" charset="0"/>
                <a:cs typeface="NikoshBAN" panose="02000000000000000000" pitchFamily="2" charset="0"/>
              </a:rPr>
              <a:t>মুহাম্মদ শহিদুল্লাহ </a:t>
            </a:r>
            <a:endParaRPr lang="en-US" sz="6000" dirty="0">
              <a:solidFill>
                <a:srgbClr val="FFFF00"/>
              </a:solidFill>
              <a:latin typeface="NikoshBAN" panose="02000000000000000000" pitchFamily="2" charset="0"/>
              <a:cs typeface="NikoshBAN" panose="02000000000000000000" pitchFamily="2" charset="0"/>
            </a:endParaRPr>
          </a:p>
          <a:p>
            <a:r>
              <a:rPr lang="en-US" sz="6000" dirty="0" smtClean="0">
                <a:solidFill>
                  <a:srgbClr val="FFFF00"/>
                </a:solidFill>
                <a:latin typeface="NikoshBAN" panose="02000000000000000000" pitchFamily="2" charset="0"/>
                <a:cs typeface="NikoshBAN" panose="02000000000000000000" pitchFamily="2" charset="0"/>
              </a:rPr>
              <a:t>( 1885 – 1969)</a:t>
            </a:r>
            <a:endParaRPr lang="en-US" sz="6000" dirty="0">
              <a:solidFill>
                <a:srgbClr val="FFFF0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8129" y="2050026"/>
            <a:ext cx="4866967" cy="4129548"/>
          </a:xfrm>
          <a:prstGeom prst="rect">
            <a:avLst/>
          </a:prstGeom>
        </p:spPr>
      </p:pic>
    </p:spTree>
    <p:extLst>
      <p:ext uri="{BB962C8B-B14F-4D97-AF65-F5344CB8AC3E}">
        <p14:creationId xmlns:p14="http://schemas.microsoft.com/office/powerpoint/2010/main" val="396068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heel(1)">
                                      <p:cBhvr>
                                        <p:cTn id="3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7638"/>
          </a:xfrm>
          <a:solidFill>
            <a:schemeClr val="accent6">
              <a:lumMod val="60000"/>
              <a:lumOff val="40000"/>
            </a:schemeClr>
          </a:solidFill>
        </p:spPr>
        <p:txBody>
          <a:bodyPr>
            <a:normAutofit fontScale="90000"/>
          </a:bodyPr>
          <a:lstStyle/>
          <a:p>
            <a:pPr algn="ctr"/>
            <a:r>
              <a:rPr lang="bn-IN" sz="8800" dirty="0" smtClean="0">
                <a:solidFill>
                  <a:schemeClr val="accent2">
                    <a:lumMod val="75000"/>
                  </a:schemeClr>
                </a:solidFill>
                <a:latin typeface="NikoshBAN" panose="02000000000000000000" pitchFamily="2" charset="0"/>
                <a:cs typeface="NikoshBAN" panose="02000000000000000000" pitchFamily="2" charset="0"/>
              </a:rPr>
              <a:t>শিখন ফল</a:t>
            </a:r>
            <a:endParaRPr lang="en-US" sz="8800" dirty="0">
              <a:solidFill>
                <a:schemeClr val="accent2">
                  <a:lumMod val="75000"/>
                </a:schemeClr>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412955" y="1017640"/>
            <a:ext cx="10117394" cy="5663380"/>
          </a:xfrm>
          <a:solidFill>
            <a:schemeClr val="accent3">
              <a:lumMod val="40000"/>
              <a:lumOff val="60000"/>
            </a:schemeClr>
          </a:solidFill>
        </p:spPr>
        <p:txBody>
          <a:bodyPr>
            <a:normAutofit fontScale="92500"/>
          </a:bodyPr>
          <a:lstStyle/>
          <a:p>
            <a:pPr marL="0" indent="0">
              <a:buNone/>
            </a:pPr>
            <a:r>
              <a:rPr lang="en-US" sz="5400" dirty="0" smtClean="0">
                <a:solidFill>
                  <a:srgbClr val="00B050"/>
                </a:solidFill>
                <a:latin typeface="NikoshBAN" panose="02000000000000000000" pitchFamily="2" charset="0"/>
                <a:cs typeface="NikoshBAN" panose="02000000000000000000" pitchFamily="2" charset="0"/>
              </a:rPr>
              <a:t>এ </a:t>
            </a:r>
            <a:r>
              <a:rPr lang="en-US" sz="5400" dirty="0" err="1" smtClean="0">
                <a:solidFill>
                  <a:srgbClr val="00B050"/>
                </a:solidFill>
                <a:latin typeface="NikoshBAN" panose="02000000000000000000" pitchFamily="2" charset="0"/>
                <a:cs typeface="NikoshBAN" panose="02000000000000000000" pitchFamily="2" charset="0"/>
              </a:rPr>
              <a:t>অধ্যায়</a:t>
            </a:r>
            <a:r>
              <a:rPr lang="en-US" sz="5400" dirty="0" smtClean="0">
                <a:solidFill>
                  <a:srgbClr val="00B050"/>
                </a:solidFill>
                <a:latin typeface="NikoshBAN" panose="02000000000000000000" pitchFamily="2" charset="0"/>
                <a:cs typeface="NikoshBAN" panose="02000000000000000000" pitchFamily="2" charset="0"/>
              </a:rPr>
              <a:t> </a:t>
            </a:r>
            <a:r>
              <a:rPr lang="en-US" sz="5400" dirty="0" err="1" smtClean="0">
                <a:solidFill>
                  <a:srgbClr val="00B050"/>
                </a:solidFill>
                <a:latin typeface="NikoshBAN" panose="02000000000000000000" pitchFamily="2" charset="0"/>
                <a:cs typeface="NikoshBAN" panose="02000000000000000000" pitchFamily="2" charset="0"/>
              </a:rPr>
              <a:t>শেষে</a:t>
            </a:r>
            <a:r>
              <a:rPr lang="en-US" sz="5400" dirty="0" smtClean="0">
                <a:solidFill>
                  <a:srgbClr val="00B050"/>
                </a:solidFill>
                <a:latin typeface="NikoshBAN" panose="02000000000000000000" pitchFamily="2" charset="0"/>
                <a:cs typeface="NikoshBAN" panose="02000000000000000000" pitchFamily="2" charset="0"/>
              </a:rPr>
              <a:t> </a:t>
            </a:r>
            <a:r>
              <a:rPr lang="en-US" sz="5400" dirty="0" err="1" smtClean="0">
                <a:solidFill>
                  <a:srgbClr val="00B050"/>
                </a:solidFill>
                <a:latin typeface="NikoshBAN" panose="02000000000000000000" pitchFamily="2" charset="0"/>
                <a:cs typeface="NikoshBAN" panose="02000000000000000000" pitchFamily="2" charset="0"/>
              </a:rPr>
              <a:t>শিক্ষার্থীরা</a:t>
            </a:r>
            <a:endParaRPr lang="bn-IN" sz="5400" dirty="0" smtClean="0">
              <a:solidFill>
                <a:srgbClr val="00B050"/>
              </a:solidFill>
              <a:latin typeface="NikoshBAN" panose="02000000000000000000" pitchFamily="2" charset="0"/>
              <a:cs typeface="NikoshBAN" panose="02000000000000000000" pitchFamily="2" charset="0"/>
            </a:endParaRPr>
          </a:p>
          <a:p>
            <a:pPr>
              <a:buFont typeface="Wingdings" panose="05000000000000000000" pitchFamily="2" charset="2"/>
              <a:buChar char="Ø"/>
            </a:pPr>
            <a:r>
              <a:rPr lang="bn-IN" sz="5400" dirty="0" smtClean="0">
                <a:solidFill>
                  <a:srgbClr val="00B050"/>
                </a:solidFill>
                <a:latin typeface="NikoshBAN" panose="02000000000000000000" pitchFamily="2" charset="0"/>
                <a:cs typeface="NikoshBAN" panose="02000000000000000000" pitchFamily="2" charset="0"/>
              </a:rPr>
              <a:t>লেখকের জীবন ও সাহিত্যকর্ম জানতে পারবে।</a:t>
            </a:r>
            <a:endParaRPr lang="bn-IN" sz="5400" dirty="0">
              <a:solidFill>
                <a:srgbClr val="00B050"/>
              </a:solidFill>
              <a:latin typeface="NikoshBAN" panose="02000000000000000000" pitchFamily="2" charset="0"/>
              <a:cs typeface="NikoshBAN" panose="02000000000000000000" pitchFamily="2" charset="0"/>
            </a:endParaRPr>
          </a:p>
          <a:p>
            <a:pPr>
              <a:buFont typeface="Wingdings" panose="05000000000000000000" pitchFamily="2" charset="2"/>
              <a:buChar char="Ø"/>
            </a:pPr>
            <a:r>
              <a:rPr lang="bn-IN" sz="5400" dirty="0" smtClean="0">
                <a:solidFill>
                  <a:srgbClr val="00B050"/>
                </a:solidFill>
                <a:latin typeface="NikoshBAN" panose="02000000000000000000" pitchFamily="2" charset="0"/>
                <a:cs typeface="NikoshBAN" panose="02000000000000000000" pitchFamily="2" charset="0"/>
              </a:rPr>
              <a:t>পল্লিসাহিত্যের </a:t>
            </a:r>
            <a:r>
              <a:rPr lang="bn-IN" sz="5400" dirty="0" smtClean="0">
                <a:solidFill>
                  <a:srgbClr val="00B050"/>
                </a:solidFill>
                <a:latin typeface="NikoshBAN" panose="02000000000000000000" pitchFamily="2" charset="0"/>
                <a:cs typeface="NikoshBAN" panose="02000000000000000000" pitchFamily="2" charset="0"/>
              </a:rPr>
              <a:t>প্রয়োজনীয়তা বলতে পারবে।</a:t>
            </a:r>
          </a:p>
          <a:p>
            <a:pPr>
              <a:buFont typeface="Wingdings" panose="05000000000000000000" pitchFamily="2" charset="2"/>
              <a:buChar char="Ø"/>
            </a:pPr>
            <a:r>
              <a:rPr lang="bn-IN" sz="5400" dirty="0" smtClean="0">
                <a:solidFill>
                  <a:srgbClr val="00B050"/>
                </a:solidFill>
                <a:latin typeface="NikoshBAN" panose="02000000000000000000" pitchFamily="2" charset="0"/>
                <a:cs typeface="NikoshBAN" panose="02000000000000000000" pitchFamily="2" charset="0"/>
              </a:rPr>
              <a:t>বাংলা লোক সংগীতের বৈশিষ্ট্য  ওসৌন্দর্যের স্বরুপ তুলে ধরতে পারবে।</a:t>
            </a:r>
          </a:p>
          <a:p>
            <a:pPr>
              <a:buFont typeface="Wingdings" panose="05000000000000000000" pitchFamily="2" charset="2"/>
              <a:buChar char="Ø"/>
            </a:pPr>
            <a:r>
              <a:rPr lang="bn-IN" sz="5400" dirty="0" smtClean="0">
                <a:solidFill>
                  <a:srgbClr val="00B050"/>
                </a:solidFill>
                <a:latin typeface="NikoshBAN" panose="02000000000000000000" pitchFamily="2" charset="0"/>
                <a:cs typeface="NikoshBAN" panose="02000000000000000000" pitchFamily="2" charset="0"/>
              </a:rPr>
              <a:t>বিভিন্ন ভাষার রুপকথা ও উপকথা সম্পর্কে ধারণা লাভ করবে।</a:t>
            </a:r>
            <a:endParaRPr lang="en-US" sz="54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6030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circle(in)">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circle(in)">
                                      <p:cBhvr>
                                        <p:cTn id="3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48930"/>
            <a:ext cx="10368116" cy="1260968"/>
          </a:xfrm>
        </p:spPr>
        <p:txBody>
          <a:bodyPr>
            <a:normAutofit/>
          </a:bodyPr>
          <a:lstStyle/>
          <a:p>
            <a:pPr algn="ctr"/>
            <a:r>
              <a:rPr lang="en-US" sz="7200" dirty="0" err="1" smtClean="0">
                <a:solidFill>
                  <a:srgbClr val="FFFF00"/>
                </a:solidFill>
                <a:latin typeface="NikoshBAN" panose="02000000000000000000" pitchFamily="2" charset="0"/>
                <a:cs typeface="NikoshBAN" panose="02000000000000000000" pitchFamily="2" charset="0"/>
              </a:rPr>
              <a:t>লেখক</a:t>
            </a:r>
            <a:r>
              <a:rPr lang="en-US" sz="7200" dirty="0" smtClean="0">
                <a:solidFill>
                  <a:srgbClr val="FFFF00"/>
                </a:solidFill>
                <a:latin typeface="NikoshBAN" panose="02000000000000000000" pitchFamily="2" charset="0"/>
                <a:cs typeface="NikoshBAN" panose="02000000000000000000" pitchFamily="2" charset="0"/>
              </a:rPr>
              <a:t> </a:t>
            </a:r>
            <a:r>
              <a:rPr lang="en-US" sz="7200" dirty="0" err="1" smtClean="0">
                <a:solidFill>
                  <a:srgbClr val="FFFF00"/>
                </a:solidFill>
                <a:latin typeface="NikoshBAN" panose="02000000000000000000" pitchFamily="2" charset="0"/>
                <a:cs typeface="NikoshBAN" panose="02000000000000000000" pitchFamily="2" charset="0"/>
              </a:rPr>
              <a:t>পরিচিতি</a:t>
            </a:r>
            <a:endParaRPr lang="en-US" sz="7200" dirty="0">
              <a:solidFill>
                <a:srgbClr val="FFFF00"/>
              </a:solidFill>
              <a:latin typeface="NikoshBAN" panose="02000000000000000000" pitchFamily="2" charset="0"/>
              <a:cs typeface="NikoshBAN" panose="02000000000000000000" pitchFamily="2" charset="0"/>
            </a:endParaRPr>
          </a:p>
        </p:txBody>
      </p:sp>
      <p:sp>
        <p:nvSpPr>
          <p:cNvPr id="7" name="Content Placeholder 6"/>
          <p:cNvSpPr>
            <a:spLocks noGrp="1"/>
          </p:cNvSpPr>
          <p:nvPr>
            <p:ph idx="1"/>
          </p:nvPr>
        </p:nvSpPr>
        <p:spPr>
          <a:xfrm>
            <a:off x="0" y="2035276"/>
            <a:ext cx="12191999" cy="4822723"/>
          </a:xfrm>
        </p:spPr>
        <p:txBody>
          <a:bodyPr>
            <a:noAutofit/>
          </a:bodyPr>
          <a:lstStyle/>
          <a:p>
            <a:r>
              <a:rPr lang="bn-IN" sz="2800" dirty="0" smtClean="0">
                <a:solidFill>
                  <a:srgbClr val="FFFF00"/>
                </a:solidFill>
                <a:latin typeface="NikoshBAN" panose="02000000000000000000" pitchFamily="2" charset="0"/>
                <a:ea typeface="Yu Gothic UI Semilight" panose="020B0400000000000000" pitchFamily="34" charset="-128"/>
                <a:cs typeface="NikoshBAN" panose="02000000000000000000" pitchFamily="2" charset="0"/>
              </a:rPr>
              <a:t>জন্মঃ ১৮৮৫সালে ১০ই জুলাই,পশ্চিমবঙ্গের চব্বিশ পরগনা</a:t>
            </a:r>
          </a:p>
          <a:p>
            <a:r>
              <a:rPr lang="bn-IN" sz="2800" dirty="0" smtClean="0">
                <a:solidFill>
                  <a:srgbClr val="FFFF00"/>
                </a:solidFill>
                <a:latin typeface="NikoshBAN" panose="02000000000000000000" pitchFamily="2" charset="0"/>
                <a:ea typeface="Yu Gothic UI Semilight" panose="020B0400000000000000" pitchFamily="34" charset="-128"/>
                <a:cs typeface="NikoshBAN" panose="02000000000000000000" pitchFamily="2" charset="0"/>
              </a:rPr>
              <a:t>জেলাঃ বসিরহাট মহকুমার পেয়েরা গ্রামে ।</a:t>
            </a:r>
          </a:p>
          <a:p>
            <a:r>
              <a:rPr lang="bn-IN" sz="2800" dirty="0" smtClean="0">
                <a:solidFill>
                  <a:srgbClr val="FFFF00"/>
                </a:solidFill>
                <a:latin typeface="NikoshBAN" panose="02000000000000000000" pitchFamily="2" charset="0"/>
                <a:ea typeface="Yu Gothic UI Semilight" panose="020B0400000000000000" pitchFamily="34" charset="-128"/>
                <a:cs typeface="NikoshBAN" panose="02000000000000000000" pitchFamily="2" charset="0"/>
              </a:rPr>
              <a:t>শিক্ষা জীবনঃ বি,এ অনার্স ১৯১০সালে,এম,এ ড্রিগ্রী ১৯১২সালে</a:t>
            </a:r>
          </a:p>
          <a:p>
            <a:r>
              <a:rPr lang="bn-IN" sz="2800" dirty="0" smtClean="0">
                <a:solidFill>
                  <a:srgbClr val="FFFF00"/>
                </a:solidFill>
                <a:latin typeface="NikoshBAN" panose="02000000000000000000" pitchFamily="2" charset="0"/>
                <a:ea typeface="Yu Gothic UI Semilight" panose="020B0400000000000000" pitchFamily="34" charset="-128"/>
                <a:cs typeface="NikoshBAN" panose="02000000000000000000" pitchFamily="2" charset="0"/>
              </a:rPr>
              <a:t> কর্মজীবনঃ প্যারিসের সোরবন বিশ্ববিদ্যালয় থেকে ভাষাতত্ত্বে ডিপ্লোমা এবং ডি,লিট ডিগ্রি অর্জন করেন।</a:t>
            </a:r>
          </a:p>
          <a:p>
            <a:r>
              <a:rPr lang="bn-IN" sz="2800" dirty="0" smtClean="0">
                <a:solidFill>
                  <a:srgbClr val="FFFF00"/>
                </a:solidFill>
                <a:latin typeface="NikoshBAN" panose="02000000000000000000" pitchFamily="2" charset="0"/>
                <a:ea typeface="Yu Gothic UI Semilight" panose="020B0400000000000000" pitchFamily="34" charset="-128"/>
                <a:cs typeface="NikoshBAN" panose="02000000000000000000" pitchFamily="2" charset="0"/>
              </a:rPr>
              <a:t>অধ্যক্ষ ওরিডার,প্রভোস্ট,অধ্যাপক,আইনজীবী,সম্পাদক,ভাষাবিজ্ঞানী হিসাবে বিভিন্ন প্রতিষ্ঠানে কর্মরত ছিলেন।</a:t>
            </a:r>
          </a:p>
          <a:p>
            <a:r>
              <a:rPr lang="bn-IN" sz="2800" dirty="0" smtClean="0">
                <a:solidFill>
                  <a:srgbClr val="FFFF00"/>
                </a:solidFill>
                <a:latin typeface="NikoshBAN" panose="02000000000000000000" pitchFamily="2" charset="0"/>
                <a:ea typeface="Yu Gothic UI Semilight" panose="020B0400000000000000" pitchFamily="34" charset="-128"/>
                <a:cs typeface="NikoshBAN" panose="02000000000000000000" pitchFamily="2" charset="0"/>
              </a:rPr>
              <a:t>সাহিত্য জীবনঃ ভাষাবিজ্ঞানী ও লোক্সাহিত্য গবেষক হিসাবে।</a:t>
            </a:r>
          </a:p>
          <a:p>
            <a:r>
              <a:rPr lang="bn-IN" sz="2800" dirty="0" smtClean="0">
                <a:solidFill>
                  <a:srgbClr val="FFFF00"/>
                </a:solidFill>
                <a:latin typeface="NikoshBAN" panose="02000000000000000000" pitchFamily="2" charset="0"/>
                <a:ea typeface="Yu Gothic UI Semilight" panose="020B0400000000000000" pitchFamily="34" charset="-128"/>
                <a:cs typeface="NikoshBAN" panose="02000000000000000000" pitchFamily="2" charset="0"/>
              </a:rPr>
              <a:t>সিদ্ধা কানুপার গীত ও দোহা ,বৌদ্ধ মর্মবাদীর গান,বাংলা ভাষার ইতিবৃত্ত,বাংলা সাহিত্যের কথা(২ খন্ড )।</a:t>
            </a:r>
          </a:p>
          <a:p>
            <a:r>
              <a:rPr lang="bn-IN" sz="2800" dirty="0" smtClean="0">
                <a:solidFill>
                  <a:srgbClr val="FFFF00"/>
                </a:solidFill>
                <a:latin typeface="NikoshBAN" panose="02000000000000000000" pitchFamily="2" charset="0"/>
                <a:ea typeface="Yu Gothic UI Semilight" panose="020B0400000000000000" pitchFamily="34" charset="-128"/>
                <a:cs typeface="NikoshBAN" panose="02000000000000000000" pitchFamily="2" charset="0"/>
              </a:rPr>
              <a:t>শিশুতোষ গ্রন্থঃশেষ নবীর সন্ধানে ,অনুবাদ গ্রন্থঃদীওয়ানে হাফিজ ,মৃত্যুঃ১৯৬৯সালে ১৩ই জুলাই ।</a:t>
            </a:r>
            <a:endParaRPr lang="en-US" sz="2800" dirty="0">
              <a:solidFill>
                <a:srgbClr val="FFFF00"/>
              </a:solidFill>
              <a:latin typeface="NikoshBAN" panose="02000000000000000000" pitchFamily="2" charset="0"/>
              <a:ea typeface="Yu Gothic UI Semilight" panose="020B0400000000000000" pitchFamily="34" charset="-128"/>
              <a:cs typeface="NikoshBAN" panose="02000000000000000000"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6995" y="2035276"/>
            <a:ext cx="5275004" cy="1563330"/>
          </a:xfrm>
          <a:prstGeom prst="rect">
            <a:avLst/>
          </a:prstGeom>
        </p:spPr>
      </p:pic>
    </p:spTree>
    <p:extLst>
      <p:ext uri="{BB962C8B-B14F-4D97-AF65-F5344CB8AC3E}">
        <p14:creationId xmlns:p14="http://schemas.microsoft.com/office/powerpoint/2010/main" val="274433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 calcmode="lin" valueType="num">
                                      <p:cBhvr additive="base">
                                        <p:cTn id="3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7">
                                            <p:txEl>
                                              <p:pRg st="1" end="1"/>
                                            </p:txEl>
                                          </p:spTgt>
                                        </p:tgtEl>
                                        <p:attrNameLst>
                                          <p:attrName>style.visibility</p:attrName>
                                        </p:attrNameLst>
                                      </p:cBhvr>
                                      <p:to>
                                        <p:strVal val="visible"/>
                                      </p:to>
                                    </p:set>
                                    <p:anim calcmode="lin" valueType="num">
                                      <p:cBhvr additive="base">
                                        <p:cTn id="3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7">
                                            <p:txEl>
                                              <p:pRg st="2" end="2"/>
                                            </p:txEl>
                                          </p:spTgt>
                                        </p:tgtEl>
                                        <p:attrNameLst>
                                          <p:attrName>style.visibility</p:attrName>
                                        </p:attrNameLst>
                                      </p:cBhvr>
                                      <p:to>
                                        <p:strVal val="visible"/>
                                      </p:to>
                                    </p:set>
                                    <p:anim calcmode="lin" valueType="num">
                                      <p:cBhvr additive="base">
                                        <p:cTn id="4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7">
                                            <p:txEl>
                                              <p:pRg st="3" end="3"/>
                                            </p:txEl>
                                          </p:spTgt>
                                        </p:tgtEl>
                                        <p:attrNameLst>
                                          <p:attrName>style.visibility</p:attrName>
                                        </p:attrNameLst>
                                      </p:cBhvr>
                                      <p:to>
                                        <p:strVal val="visible"/>
                                      </p:to>
                                    </p:set>
                                    <p:anim calcmode="lin" valueType="num">
                                      <p:cBhvr additive="base">
                                        <p:cTn id="5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7">
                                            <p:txEl>
                                              <p:pRg st="4" end="4"/>
                                            </p:txEl>
                                          </p:spTgt>
                                        </p:tgtEl>
                                        <p:attrNameLst>
                                          <p:attrName>style.visibility</p:attrName>
                                        </p:attrNameLst>
                                      </p:cBhvr>
                                      <p:to>
                                        <p:strVal val="visible"/>
                                      </p:to>
                                    </p:set>
                                    <p:anim calcmode="lin" valueType="num">
                                      <p:cBhvr additive="base">
                                        <p:cTn id="5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7">
                                            <p:txEl>
                                              <p:pRg st="5" end="5"/>
                                            </p:txEl>
                                          </p:spTgt>
                                        </p:tgtEl>
                                        <p:attrNameLst>
                                          <p:attrName>style.visibility</p:attrName>
                                        </p:attrNameLst>
                                      </p:cBhvr>
                                      <p:to>
                                        <p:strVal val="visible"/>
                                      </p:to>
                                    </p:set>
                                    <p:anim calcmode="lin" valueType="num">
                                      <p:cBhvr additive="base">
                                        <p:cTn id="62"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7">
                                            <p:txEl>
                                              <p:pRg st="6" end="6"/>
                                            </p:txEl>
                                          </p:spTgt>
                                        </p:tgtEl>
                                        <p:attrNameLst>
                                          <p:attrName>style.visibility</p:attrName>
                                        </p:attrNameLst>
                                      </p:cBhvr>
                                      <p:to>
                                        <p:strVal val="visible"/>
                                      </p:to>
                                    </p:set>
                                    <p:anim calcmode="lin" valueType="num">
                                      <p:cBhvr additive="base">
                                        <p:cTn id="68"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7">
                                            <p:txEl>
                                              <p:pRg st="7" end="7"/>
                                            </p:txEl>
                                          </p:spTgt>
                                        </p:tgtEl>
                                        <p:attrNameLst>
                                          <p:attrName>style.visibility</p:attrName>
                                        </p:attrNameLst>
                                      </p:cBhvr>
                                      <p:to>
                                        <p:strVal val="visible"/>
                                      </p:to>
                                    </p:set>
                                    <p:anim calcmode="lin" valueType="num">
                                      <p:cBhvr additive="base">
                                        <p:cTn id="74"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9935"/>
            <a:ext cx="10456605" cy="1342104"/>
          </a:xfrm>
        </p:spPr>
        <p:txBody>
          <a:bodyPr>
            <a:normAutofit/>
          </a:bodyPr>
          <a:lstStyle/>
          <a:p>
            <a:pPr algn="ctr"/>
            <a:r>
              <a:rPr lang="en-US" sz="8800" dirty="0" err="1" smtClean="0">
                <a:solidFill>
                  <a:srgbClr val="92D050"/>
                </a:solidFill>
                <a:latin typeface="NikoshBAN" panose="02000000000000000000" pitchFamily="2" charset="0"/>
                <a:cs typeface="NikoshBAN" panose="02000000000000000000" pitchFamily="2" charset="0"/>
              </a:rPr>
              <a:t>সরব</a:t>
            </a:r>
            <a:r>
              <a:rPr lang="en-US" sz="8800" dirty="0" smtClean="0">
                <a:solidFill>
                  <a:srgbClr val="92D050"/>
                </a:solidFill>
                <a:latin typeface="NikoshBAN" panose="02000000000000000000" pitchFamily="2" charset="0"/>
                <a:cs typeface="NikoshBAN" panose="02000000000000000000" pitchFamily="2" charset="0"/>
              </a:rPr>
              <a:t> </a:t>
            </a:r>
            <a:r>
              <a:rPr lang="en-US" sz="8800" dirty="0" err="1" smtClean="0">
                <a:solidFill>
                  <a:srgbClr val="92D050"/>
                </a:solidFill>
                <a:latin typeface="NikoshBAN" panose="02000000000000000000" pitchFamily="2" charset="0"/>
                <a:cs typeface="NikoshBAN" panose="02000000000000000000" pitchFamily="2" charset="0"/>
              </a:rPr>
              <a:t>পাঠ</a:t>
            </a:r>
            <a:endParaRPr lang="en-US" sz="8800" dirty="0">
              <a:solidFill>
                <a:srgbClr val="92D050"/>
              </a:solidFill>
              <a:latin typeface="NikoshBAN" panose="02000000000000000000" pitchFamily="2" charset="0"/>
              <a:cs typeface="NikoshBAN" panose="02000000000000000000" pitchFamily="2"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932039"/>
            <a:ext cx="12192000" cy="4925961"/>
          </a:xfrm>
        </p:spPr>
      </p:pic>
    </p:spTree>
    <p:extLst>
      <p:ext uri="{BB962C8B-B14F-4D97-AF65-F5344CB8AC3E}">
        <p14:creationId xmlns:p14="http://schemas.microsoft.com/office/powerpoint/2010/main" val="695511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9935"/>
            <a:ext cx="10427109" cy="1356852"/>
          </a:xfrm>
        </p:spPr>
        <p:txBody>
          <a:bodyPr>
            <a:normAutofit/>
          </a:bodyPr>
          <a:lstStyle/>
          <a:p>
            <a:pPr algn="ctr"/>
            <a:r>
              <a:rPr lang="bn-IN" sz="8800" dirty="0" smtClean="0">
                <a:solidFill>
                  <a:srgbClr val="00B0F0"/>
                </a:solidFill>
                <a:latin typeface="NikoshBAN" panose="02000000000000000000" pitchFamily="2" charset="0"/>
                <a:cs typeface="NikoshBAN" panose="02000000000000000000" pitchFamily="2" charset="0"/>
              </a:rPr>
              <a:t>নিরব পাঠ</a:t>
            </a:r>
            <a:endParaRPr lang="en-US" sz="8800" dirty="0">
              <a:solidFill>
                <a:srgbClr val="00B0F0"/>
              </a:solidFill>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946787"/>
            <a:ext cx="12192000" cy="4911213"/>
          </a:xfrm>
        </p:spPr>
      </p:pic>
    </p:spTree>
    <p:extLst>
      <p:ext uri="{BB962C8B-B14F-4D97-AF65-F5344CB8AC3E}">
        <p14:creationId xmlns:p14="http://schemas.microsoft.com/office/powerpoint/2010/main" val="382962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269</TotalTime>
  <Words>377</Words>
  <Application>Microsoft Office PowerPoint</Application>
  <PresentationFormat>Widescreen</PresentationFormat>
  <Paragraphs>58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Yu Gothic UI Semilight</vt:lpstr>
      <vt:lpstr>Arial</vt:lpstr>
      <vt:lpstr>NikoshBAN</vt:lpstr>
      <vt:lpstr>Trebuchet MS</vt:lpstr>
      <vt:lpstr>Vrinda</vt:lpstr>
      <vt:lpstr>Wingdings</vt:lpstr>
      <vt:lpstr>Berlin</vt:lpstr>
      <vt:lpstr>অভিনন্দন</vt:lpstr>
      <vt:lpstr>শিক্ষক পরিচিতি</vt:lpstr>
      <vt:lpstr>পাঠ পরিচিতি </vt:lpstr>
      <vt:lpstr>পূর্ব  জ্ঞান যাচাই</vt:lpstr>
      <vt:lpstr>আজকের পাঠ</vt:lpstr>
      <vt:lpstr>শিখন ফল</vt:lpstr>
      <vt:lpstr>লেখক পরিচিতি</vt:lpstr>
      <vt:lpstr>সরব পাঠ</vt:lpstr>
      <vt:lpstr>নিরব পাঠ</vt:lpstr>
      <vt:lpstr>শব্দার্থ ও টিকা</vt:lpstr>
      <vt:lpstr>একক কাজ</vt:lpstr>
      <vt:lpstr>গল্পের সারাংশ</vt:lpstr>
      <vt:lpstr>দলীয় কাজ ও উপস্থাপন</vt:lpstr>
      <vt:lpstr>মূল্যায়ন /যাচাই</vt:lpstr>
      <vt:lpstr>ধন্যবাদ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110</cp:revision>
  <dcterms:created xsi:type="dcterms:W3CDTF">2019-06-26T17:32:06Z</dcterms:created>
  <dcterms:modified xsi:type="dcterms:W3CDTF">2019-09-21T12:48:08Z</dcterms:modified>
</cp:coreProperties>
</file>