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1"/>
  </p:notesMasterIdLst>
  <p:sldIdLst>
    <p:sldId id="256" r:id="rId2"/>
    <p:sldId id="257" r:id="rId3"/>
    <p:sldId id="282" r:id="rId4"/>
    <p:sldId id="258" r:id="rId5"/>
    <p:sldId id="279" r:id="rId6"/>
    <p:sldId id="259" r:id="rId7"/>
    <p:sldId id="260" r:id="rId8"/>
    <p:sldId id="281" r:id="rId9"/>
    <p:sldId id="265" r:id="rId10"/>
    <p:sldId id="266" r:id="rId11"/>
    <p:sldId id="267" r:id="rId12"/>
    <p:sldId id="268" r:id="rId13"/>
    <p:sldId id="272" r:id="rId14"/>
    <p:sldId id="274" r:id="rId15"/>
    <p:sldId id="280" r:id="rId16"/>
    <p:sldId id="278" r:id="rId17"/>
    <p:sldId id="270" r:id="rId18"/>
    <p:sldId id="271" r:id="rId19"/>
    <p:sldId id="269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88" y="5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63866B-1A8E-47A0-8F75-D43E19E62A09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7C6AAF-AFF7-4078-B7E9-48C2BD6866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184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7C6AAF-AFF7-4078-B7E9-48C2BD68665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147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AD1C-68D5-456A-9E37-B71B783B4216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154-E9B0-47F6-9594-3DA695F720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AD1C-68D5-456A-9E37-B71B783B4216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154-E9B0-47F6-9594-3DA695F72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AD1C-68D5-456A-9E37-B71B783B4216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154-E9B0-47F6-9594-3DA695F72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AD1C-68D5-456A-9E37-B71B783B4216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154-E9B0-47F6-9594-3DA695F720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AD1C-68D5-456A-9E37-B71B783B4216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154-E9B0-47F6-9594-3DA695F72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AD1C-68D5-456A-9E37-B71B783B4216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154-E9B0-47F6-9594-3DA695F720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AD1C-68D5-456A-9E37-B71B783B4216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154-E9B0-47F6-9594-3DA695F720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AD1C-68D5-456A-9E37-B71B783B4216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154-E9B0-47F6-9594-3DA695F72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AD1C-68D5-456A-9E37-B71B783B4216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154-E9B0-47F6-9594-3DA695F72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AD1C-68D5-456A-9E37-B71B783B4216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154-E9B0-47F6-9594-3DA695F72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D3AD1C-68D5-456A-9E37-B71B783B4216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260154-E9B0-47F6-9594-3DA695F720D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D3AD1C-68D5-456A-9E37-B71B783B4216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3260154-E9B0-47F6-9594-3DA695F720D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19754" y="1"/>
            <a:ext cx="2514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dirty="0" smtClean="0">
                <a:solidFill>
                  <a:schemeClr val="accent6"/>
                </a:solidFill>
                <a:latin typeface="Shonar Bangla" pitchFamily="34" charset="0"/>
                <a:cs typeface="Shonar Bangla" pitchFamily="34" charset="0"/>
              </a:rPr>
              <a:t>স্বাগতম</a:t>
            </a:r>
            <a:endParaRPr lang="en-US" sz="7200" dirty="0">
              <a:solidFill>
                <a:schemeClr val="accent6"/>
              </a:solidFill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820" y="1207257"/>
            <a:ext cx="6848476" cy="4643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245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9436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81000" y="6128266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chemeClr val="accent5"/>
                </a:solidFill>
                <a:latin typeface="Shonar Bangla" pitchFamily="34" charset="0"/>
                <a:cs typeface="Shonar Bangla" pitchFamily="34" charset="0"/>
              </a:rPr>
              <a:t>কুটির শিল্পের দোকান</a:t>
            </a:r>
            <a:endParaRPr lang="en-US" sz="4000" dirty="0">
              <a:solidFill>
                <a:schemeClr val="accent5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69230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364" y="110836"/>
            <a:ext cx="7391400" cy="599406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27364" y="6104896"/>
            <a:ext cx="7391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চায়ের দোকান</a:t>
            </a:r>
            <a:endParaRPr lang="en-US" sz="4000" dirty="0">
              <a:solidFill>
                <a:srgbClr val="0070C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864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83709"/>
            <a:ext cx="8686800" cy="578067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11015" y="5976103"/>
            <a:ext cx="8610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latin typeface="Shonar Bangla" pitchFamily="34" charset="0"/>
                <a:cs typeface="Shonar Bangla" pitchFamily="34" charset="0"/>
              </a:rPr>
              <a:t>বই-খাতার দোকান</a:t>
            </a:r>
            <a:endParaRPr lang="en-US" sz="4400" dirty="0"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176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28600"/>
            <a:ext cx="8294687" cy="551973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27843" y="6023520"/>
            <a:ext cx="8153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solidFill>
                  <a:srgbClr val="FF0066"/>
                </a:solidFill>
                <a:latin typeface="Shonar Bangla" pitchFamily="34" charset="0"/>
                <a:cs typeface="Shonar Bangla" pitchFamily="34" charset="0"/>
              </a:rPr>
              <a:t>কাপড়ের দোকান</a:t>
            </a:r>
            <a:endParaRPr lang="en-US" sz="4400" dirty="0">
              <a:solidFill>
                <a:srgbClr val="FF0066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2933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73182"/>
            <a:ext cx="8377208" cy="5791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5964381"/>
            <a:ext cx="7239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4400" dirty="0" err="1">
                <a:solidFill>
                  <a:schemeClr val="accent3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শাক</a:t>
            </a:r>
            <a:r>
              <a:rPr lang="bn-BD" sz="4400" dirty="0">
                <a:solidFill>
                  <a:schemeClr val="accent3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-সবজি</a:t>
            </a:r>
            <a:r>
              <a:rPr lang="en-US" sz="4400" dirty="0">
                <a:solidFill>
                  <a:schemeClr val="accent3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র </a:t>
            </a:r>
            <a:r>
              <a:rPr lang="en-US" sz="4400" dirty="0" err="1">
                <a:solidFill>
                  <a:schemeClr val="accent3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দোকা</a:t>
            </a:r>
            <a:r>
              <a:rPr lang="bn-BD" sz="4400" dirty="0">
                <a:solidFill>
                  <a:schemeClr val="accent3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ন</a:t>
            </a:r>
            <a:endParaRPr lang="en-US" sz="4400" dirty="0">
              <a:solidFill>
                <a:schemeClr val="accent3">
                  <a:lumMod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650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403951" cy="914400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bn-BD" sz="4800" b="0" dirty="0">
                <a:solidFill>
                  <a:schemeClr val="accent6"/>
                </a:solidFill>
                <a:effectLst/>
                <a:latin typeface="Shonar Bangla" pitchFamily="34" charset="0"/>
                <a:ea typeface="+mn-ea"/>
                <a:cs typeface="Shonar Bangla" pitchFamily="34" charset="0"/>
              </a:rPr>
              <a:t>একমালিকানা ব্যবসায়ের বৈশিষ্ট্যসমূহঃ</a:t>
            </a:r>
            <a:endParaRPr lang="en-US" sz="4800" b="0" dirty="0">
              <a:solidFill>
                <a:schemeClr val="accent6"/>
              </a:solidFill>
              <a:effectLst/>
              <a:latin typeface="Shonar Bangla" pitchFamily="34" charset="0"/>
              <a:ea typeface="+mn-ea"/>
              <a:cs typeface="Shonar Bangl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008610" cy="5029200"/>
          </a:xfrm>
        </p:spPr>
        <p:txBody>
          <a:bodyPr>
            <a:normAutofit/>
          </a:bodyPr>
          <a:lstStyle/>
          <a:p>
            <a:pPr lvl="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bn-BD" sz="32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১)</a:t>
            </a:r>
            <a:r>
              <a:rPr lang="en-US" sz="32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bn-BD" sz="32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একক </a:t>
            </a:r>
            <a:r>
              <a:rPr lang="bn-BD" sz="32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মালিকানা</a:t>
            </a:r>
            <a:endParaRPr lang="en-US" sz="3200" dirty="0">
              <a:solidFill>
                <a:srgbClr val="002060"/>
              </a:solidFill>
              <a:latin typeface="Shonar Bangla" pitchFamily="34" charset="0"/>
              <a:cs typeface="Shonar Bangla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32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২</a:t>
            </a:r>
            <a:r>
              <a:rPr lang="en-US" sz="32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) </a:t>
            </a:r>
            <a:r>
              <a:rPr lang="en-US" sz="3200" dirty="0" err="1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স্বল্প</a:t>
            </a:r>
            <a:r>
              <a:rPr lang="en-US" sz="32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মূলধন</a:t>
            </a:r>
            <a:endParaRPr lang="en-US" sz="3200" dirty="0">
              <a:solidFill>
                <a:srgbClr val="002060"/>
              </a:solidFill>
              <a:latin typeface="Shonar Bangla" pitchFamily="34" charset="0"/>
              <a:cs typeface="Shonar Bangla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32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৩</a:t>
            </a:r>
            <a:r>
              <a:rPr lang="en-US" sz="32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) </a:t>
            </a:r>
            <a:r>
              <a:rPr lang="en-US" sz="3200" dirty="0" err="1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সীমিত</a:t>
            </a:r>
            <a:r>
              <a:rPr lang="en-US" sz="32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আয়তন</a:t>
            </a:r>
            <a:endParaRPr lang="en-US" sz="3200" dirty="0">
              <a:solidFill>
                <a:srgbClr val="002060"/>
              </a:solidFill>
              <a:latin typeface="Shonar Bangla" pitchFamily="34" charset="0"/>
              <a:cs typeface="Shonar Bangla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32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৪</a:t>
            </a:r>
            <a:r>
              <a:rPr lang="en-US" sz="32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) </a:t>
            </a:r>
            <a:r>
              <a:rPr lang="en-US" sz="3200" dirty="0" err="1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সরকারী</a:t>
            </a:r>
            <a:r>
              <a:rPr lang="en-US" sz="32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বাধা</a:t>
            </a:r>
            <a:r>
              <a:rPr lang="en-US" sz="32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নিষেধ</a:t>
            </a:r>
            <a:r>
              <a:rPr lang="en-US" sz="32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মুক্ত</a:t>
            </a:r>
            <a:endParaRPr lang="en-US" sz="3200" dirty="0">
              <a:solidFill>
                <a:srgbClr val="002060"/>
              </a:solidFill>
              <a:latin typeface="Shonar Bangla" pitchFamily="34" charset="0"/>
              <a:cs typeface="Shonar Bangla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3200" dirty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৫</a:t>
            </a:r>
            <a:r>
              <a:rPr lang="en-US" sz="32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) </a:t>
            </a:r>
            <a:r>
              <a:rPr lang="en-US" sz="3200" dirty="0" err="1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একক</a:t>
            </a:r>
            <a:r>
              <a:rPr lang="en-US" sz="32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ঝুকি</a:t>
            </a:r>
            <a:endParaRPr lang="en-US" sz="3200" dirty="0" smtClean="0">
              <a:solidFill>
                <a:srgbClr val="002060"/>
              </a:solidFill>
              <a:latin typeface="Shonar Bangla" pitchFamily="34" charset="0"/>
              <a:cs typeface="Shonar Bangla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32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৬) </a:t>
            </a:r>
            <a:r>
              <a:rPr lang="en-US" sz="3200" dirty="0" err="1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সহজ</a:t>
            </a:r>
            <a:r>
              <a:rPr lang="en-US" sz="32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গঠন</a:t>
            </a:r>
            <a:endParaRPr lang="en-US" sz="3200" dirty="0" smtClean="0">
              <a:solidFill>
                <a:srgbClr val="002060"/>
              </a:solidFill>
              <a:latin typeface="Shonar Bangla" pitchFamily="34" charset="0"/>
              <a:cs typeface="Shonar Bangla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32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৭) </a:t>
            </a:r>
            <a:r>
              <a:rPr lang="en-US" sz="3200" dirty="0" err="1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অসীম</a:t>
            </a:r>
            <a:r>
              <a:rPr lang="en-US" sz="32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দায়</a:t>
            </a:r>
            <a:endParaRPr lang="en-US" sz="3200" dirty="0" smtClean="0">
              <a:solidFill>
                <a:srgbClr val="002060"/>
              </a:solidFill>
              <a:latin typeface="Shonar Bangla" pitchFamily="34" charset="0"/>
              <a:cs typeface="Shonar Bangla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32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৮) </a:t>
            </a:r>
            <a:r>
              <a:rPr lang="en-US" sz="3200" dirty="0" err="1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পৃথক</a:t>
            </a:r>
            <a:r>
              <a:rPr lang="en-US" sz="32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সত্ত্বাহীন</a:t>
            </a:r>
            <a:endParaRPr lang="en-US" sz="3200" dirty="0" smtClean="0">
              <a:solidFill>
                <a:srgbClr val="002060"/>
              </a:solidFill>
              <a:latin typeface="Shonar Bangla" pitchFamily="34" charset="0"/>
              <a:cs typeface="Shonar Bangla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32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৯) </a:t>
            </a:r>
            <a:r>
              <a:rPr lang="en-US" sz="3200" dirty="0" err="1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নমনীয়তা</a:t>
            </a:r>
            <a:endParaRPr lang="en-US" sz="3200" dirty="0" smtClean="0">
              <a:solidFill>
                <a:srgbClr val="002060"/>
              </a:solidFill>
              <a:latin typeface="Shonar Bangla" pitchFamily="34" charset="0"/>
              <a:cs typeface="Shonar Bangla" pitchFamily="34" charset="0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ClrTx/>
              <a:buSzTx/>
            </a:pPr>
            <a:r>
              <a:rPr lang="en-US" sz="32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১০) </a:t>
            </a:r>
            <a:r>
              <a:rPr lang="en-US" sz="3200" dirty="0" err="1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অনিশ্চিত</a:t>
            </a:r>
            <a:r>
              <a:rPr lang="en-US" sz="3200" dirty="0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 </a:t>
            </a:r>
            <a:r>
              <a:rPr lang="en-US" sz="3200" dirty="0" err="1" smtClean="0">
                <a:solidFill>
                  <a:srgbClr val="002060"/>
                </a:solidFill>
                <a:latin typeface="Shonar Bangla" pitchFamily="34" charset="0"/>
                <a:cs typeface="Shonar Bangla" pitchFamily="34" charset="0"/>
              </a:rPr>
              <a:t>স্থায়িত্ব</a:t>
            </a:r>
            <a:endParaRPr lang="en-US" sz="3200" dirty="0" smtClean="0">
              <a:solidFill>
                <a:srgbClr val="00206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6234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33600" y="76200"/>
            <a:ext cx="5334000" cy="110799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6600" dirty="0">
                <a:latin typeface="Shonar Bangla" pitchFamily="34" charset="0"/>
                <a:ea typeface="NikoshBAN" pitchFamily="2" charset="0"/>
                <a:cs typeface="Shonar Bangla" pitchFamily="34" charset="0"/>
              </a:rPr>
              <a:t>দলীয় কাজ</a:t>
            </a:r>
            <a:endParaRPr lang="en-US" sz="66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909" y="1849861"/>
            <a:ext cx="9144000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solidFill>
                  <a:srgbClr val="7030A0"/>
                </a:solidFill>
                <a:latin typeface="Shonar Bangla" pitchFamily="34" charset="0"/>
                <a:cs typeface="Shonar Bangla" pitchFamily="34" charset="0"/>
              </a:rPr>
              <a:t>একমালিকানা ব্যবসায়ের সুবিধা ও অসুবিধা চিহ্নিত কর ।</a:t>
            </a:r>
          </a:p>
        </p:txBody>
      </p:sp>
    </p:spTree>
    <p:extLst>
      <p:ext uri="{BB962C8B-B14F-4D97-AF65-F5344CB8AC3E}">
        <p14:creationId xmlns:p14="http://schemas.microsoft.com/office/powerpoint/2010/main" val="195237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85203" y="61415"/>
            <a:ext cx="1872629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bn-BD" sz="6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Shonar Bangla" pitchFamily="34" charset="0"/>
                <a:cs typeface="Shonar Bangla" pitchFamily="34" charset="0"/>
              </a:rPr>
              <a:t>মূল্যায়ন</a:t>
            </a:r>
            <a:endParaRPr lang="en-US" sz="6000" dirty="0">
              <a:solidFill>
                <a:schemeClr val="tx1">
                  <a:lumMod val="95000"/>
                  <a:lumOff val="5000"/>
                </a:schemeClr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" y="1600200"/>
            <a:ext cx="8305800" cy="1384995"/>
          </a:xfrm>
          <a:prstGeom prst="rect">
            <a:avLst/>
          </a:prstGeo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chemeClr val="accent5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১) কোন ব্যবসায় সবচেয়ে কম অর্থ লাগে  ৷</a:t>
            </a:r>
          </a:p>
          <a:p>
            <a:r>
              <a:rPr lang="bn-BD" sz="2800" dirty="0" smtClean="0">
                <a:solidFill>
                  <a:schemeClr val="accent5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২) </a:t>
            </a:r>
            <a:r>
              <a:rPr lang="bn-BD" sz="2800" dirty="0">
                <a:solidFill>
                  <a:schemeClr val="accent5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কোন </a:t>
            </a:r>
            <a:r>
              <a:rPr lang="bn-BD" sz="2800" dirty="0" smtClean="0">
                <a:solidFill>
                  <a:schemeClr val="accent5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ব্যবসায় লাভ ও ক্ষতি উভয়ই মালিক বহন করে ৷</a:t>
            </a:r>
          </a:p>
          <a:p>
            <a:r>
              <a:rPr lang="bn-BD" sz="2800" dirty="0" smtClean="0">
                <a:solidFill>
                  <a:schemeClr val="accent5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৩) বাংলাদেশের আর্থসামাজিক প্রেক্ষাপটে কোন ব্যবসা সবচেয়ে উপযোগী । </a:t>
            </a:r>
            <a:endParaRPr lang="en-US" sz="2800" dirty="0">
              <a:solidFill>
                <a:schemeClr val="accent5">
                  <a:lumMod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128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51364" y="171270"/>
            <a:ext cx="5456887" cy="1200329"/>
          </a:xfrm>
          <a:prstGeom prst="rect">
            <a:avLst/>
          </a:prstGeom>
          <a:ln w="57150">
            <a:solidFill>
              <a:srgbClr val="FFC000"/>
            </a:solidFill>
            <a:prstDash val="sysDot"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BD" sz="7200" dirty="0">
                <a:solidFill>
                  <a:schemeClr val="accent5"/>
                </a:solidFill>
                <a:latin typeface="Shonar Bangla" pitchFamily="34" charset="0"/>
                <a:ea typeface="NikoshBAN" pitchFamily="2" charset="0"/>
                <a:cs typeface="Shonar Bangla" pitchFamily="34" charset="0"/>
              </a:rPr>
              <a:t>বাড়ীর </a:t>
            </a:r>
            <a:r>
              <a:rPr lang="bn-BD" sz="7200" dirty="0" smtClean="0">
                <a:solidFill>
                  <a:schemeClr val="accent5"/>
                </a:solidFill>
                <a:latin typeface="Shonar Bangla" pitchFamily="34" charset="0"/>
                <a:ea typeface="NikoshBAN" pitchFamily="2" charset="0"/>
                <a:cs typeface="Shonar Bangla" pitchFamily="34" charset="0"/>
              </a:rPr>
              <a:t>কাজ</a:t>
            </a:r>
            <a:endParaRPr lang="bn-BD" sz="7200" dirty="0">
              <a:solidFill>
                <a:schemeClr val="accent5"/>
              </a:solidFill>
              <a:latin typeface="Shonar Bangla" pitchFamily="34" charset="0"/>
              <a:ea typeface="NikoshBAN" pitchFamily="2" charset="0"/>
              <a:cs typeface="Shonar Bangla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676400"/>
            <a:ext cx="9144000" cy="1938992"/>
          </a:xfrm>
          <a:prstGeom prst="rect">
            <a:avLst/>
          </a:prstGeom>
          <a:ln w="38100">
            <a:prstDash val="dashDot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endParaRPr lang="en-US" sz="2400" dirty="0" smtClean="0">
              <a:solidFill>
                <a:schemeClr val="accent1"/>
              </a:solidFill>
            </a:endParaRPr>
          </a:p>
          <a:p>
            <a:pPr algn="ctr"/>
            <a:endParaRPr lang="en-US" sz="2400" dirty="0">
              <a:solidFill>
                <a:schemeClr val="accent1"/>
              </a:solidFill>
            </a:endParaRPr>
          </a:p>
          <a:p>
            <a:pPr algn="ctr"/>
            <a:r>
              <a:rPr lang="bn-BD" sz="3600" dirty="0" smtClean="0">
                <a:solidFill>
                  <a:schemeClr val="accent1"/>
                </a:solidFill>
                <a:latin typeface="Shonar Bangla" pitchFamily="34" charset="0"/>
                <a:cs typeface="Shonar Bangla" pitchFamily="34" charset="0"/>
              </a:rPr>
              <a:t>অন্যান্য ব্যবসায় থেকে একমলিকানা ব্যবসায় জনপ্রিয় বেশী হ</a:t>
            </a:r>
            <a:r>
              <a:rPr lang="en-US" sz="3600" dirty="0" smtClean="0">
                <a:solidFill>
                  <a:schemeClr val="accent1"/>
                </a:solidFill>
                <a:latin typeface="Shonar Bangla" pitchFamily="34" charset="0"/>
                <a:cs typeface="Shonar Bangla" pitchFamily="34" charset="0"/>
              </a:rPr>
              <a:t>ও</a:t>
            </a:r>
            <a:r>
              <a:rPr lang="bn-BD" sz="3600" dirty="0" smtClean="0">
                <a:solidFill>
                  <a:schemeClr val="accent1"/>
                </a:solidFill>
                <a:latin typeface="Shonar Bangla" pitchFamily="34" charset="0"/>
                <a:cs typeface="Shonar Bangla" pitchFamily="34" charset="0"/>
              </a:rPr>
              <a:t>য়ার কারনগুলো বর্ণনা কর। </a:t>
            </a:r>
            <a:endParaRPr lang="en-US" sz="3600" dirty="0">
              <a:solidFill>
                <a:schemeClr val="accent1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329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2133600" y="0"/>
            <a:ext cx="4267200" cy="830997"/>
          </a:xfrm>
          <a:prstGeom prst="rect">
            <a:avLst/>
          </a:prstGeom>
          <a:ln w="57150">
            <a:solidFill>
              <a:schemeClr val="accent5"/>
            </a:solidFill>
            <a:prstDash val="sysDash"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NikoshBAN" pitchFamily="2" charset="0"/>
                <a:ea typeface="NikoshBAN" pitchFamily="2" charset="0"/>
                <a:cs typeface="NikoshBAN" pitchFamily="2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NikoshBAN" pitchFamily="2" charset="0"/>
                <a:ea typeface="NikoshBAN" pitchFamily="2" charset="0"/>
                <a:cs typeface="NikoshBAN" pitchFamily="2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NikoshBAN" pitchFamily="2" charset="0"/>
                <a:ea typeface="NikoshBAN" pitchFamily="2" charset="0"/>
                <a:cs typeface="NikoshBAN" pitchFamily="2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NikoshBAN" pitchFamily="2" charset="0"/>
                <a:ea typeface="NikoshBAN" pitchFamily="2" charset="0"/>
                <a:cs typeface="NikoshBAN" pitchFamily="2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NikoshBAN" pitchFamily="2" charset="0"/>
                <a:ea typeface="NikoshBAN" pitchFamily="2" charset="0"/>
                <a:cs typeface="NikoshBAN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ea typeface="NikoshBAN" pitchFamily="2" charset="0"/>
                <a:cs typeface="NikoshBAN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ea typeface="NikoshBAN" pitchFamily="2" charset="0"/>
                <a:cs typeface="NikoshBAN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ea typeface="NikoshBAN" pitchFamily="2" charset="0"/>
                <a:cs typeface="NikoshBAN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NikoshBAN" pitchFamily="2" charset="0"/>
                <a:ea typeface="NikoshBAN" pitchFamily="2" charset="0"/>
                <a:cs typeface="NikoshBAN" pitchFamily="2" charset="0"/>
              </a:defRPr>
            </a:lvl9pPr>
          </a:lstStyle>
          <a:p>
            <a:pPr algn="ctr"/>
            <a:r>
              <a:rPr lang="bn-BD" sz="4800" dirty="0">
                <a:solidFill>
                  <a:schemeClr val="bg2">
                    <a:lumMod val="50000"/>
                  </a:schemeClr>
                </a:solidFill>
                <a:latin typeface="Shonar Bangla" pitchFamily="34" charset="0"/>
                <a:cs typeface="Shonar Bangla" pitchFamily="34" charset="0"/>
              </a:rPr>
              <a:t>সকলকে ধন্যবাদ</a:t>
            </a:r>
            <a:endParaRPr lang="en-US" sz="4800" dirty="0">
              <a:solidFill>
                <a:schemeClr val="bg2">
                  <a:lumMod val="50000"/>
                </a:schemeClr>
              </a:solidFill>
              <a:latin typeface="Shonar Bangla" pitchFamily="34" charset="0"/>
              <a:cs typeface="Shonar Bangla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668" y="854443"/>
            <a:ext cx="8682663" cy="5874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618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67561" y="219670"/>
            <a:ext cx="2008883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5400" b="1" dirty="0">
                <a:solidFill>
                  <a:srgbClr val="00B050"/>
                </a:solidFill>
                <a:latin typeface="Shonar Bangla" pitchFamily="34" charset="0"/>
                <a:cs typeface="Shonar Bangla" pitchFamily="34" charset="0"/>
              </a:rPr>
              <a:t>পরিচিতি</a:t>
            </a:r>
            <a:endParaRPr lang="en-US" b="1" dirty="0">
              <a:solidFill>
                <a:srgbClr val="00B050"/>
              </a:solidFill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52600" y="1021706"/>
            <a:ext cx="63246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400" dirty="0" smtClean="0">
                <a:solidFill>
                  <a:schemeClr val="accent6">
                    <a:lumMod val="75000"/>
                  </a:schemeClr>
                </a:solidFill>
                <a:latin typeface="NikoshBAN"/>
              </a:rPr>
              <a:t>  </a:t>
            </a:r>
            <a:r>
              <a:rPr lang="bn-BD" sz="4400" dirty="0" smtClean="0">
                <a:solidFill>
                  <a:schemeClr val="accent6">
                    <a:lumMod val="75000"/>
                  </a:schemeClr>
                </a:solidFill>
                <a:latin typeface="NikoshBAN"/>
              </a:rPr>
              <a:t>  </a:t>
            </a:r>
            <a:r>
              <a:rPr lang="bn-BD" sz="6000" dirty="0" smtClean="0">
                <a:solidFill>
                  <a:schemeClr val="accent6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মোঃ মিজানুর </a:t>
            </a:r>
            <a:r>
              <a:rPr lang="bn-BD" sz="6000" dirty="0" smtClean="0">
                <a:solidFill>
                  <a:schemeClr val="accent6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রহমান</a:t>
            </a:r>
            <a:endParaRPr lang="bn-BD" sz="4000" dirty="0" smtClean="0">
              <a:solidFill>
                <a:schemeClr val="accent6">
                  <a:lumMod val="75000"/>
                </a:schemeClr>
              </a:solidFill>
              <a:latin typeface="Shonar Bangla" pitchFamily="34" charset="0"/>
              <a:cs typeface="Shonar Bangla" pitchFamily="34" charset="0"/>
            </a:endParaRPr>
          </a:p>
          <a:p>
            <a:pPr algn="ctr"/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সহাকারি শিক্ষক</a:t>
            </a:r>
          </a:p>
          <a:p>
            <a:pPr algn="ctr"/>
            <a:r>
              <a:rPr lang="bn-BD" sz="4000" dirty="0" smtClean="0">
                <a:solidFill>
                  <a:schemeClr val="accent6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ব্যবসায় শিক্ষা শাখা</a:t>
            </a:r>
          </a:p>
          <a:p>
            <a:pPr algn="ctr"/>
            <a:r>
              <a:rPr lang="bn-BD" sz="3600" dirty="0" smtClean="0">
                <a:solidFill>
                  <a:schemeClr val="accent6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বলইবুনিয়া মাধ্যমিক বিদ্যালয়</a:t>
            </a:r>
          </a:p>
          <a:p>
            <a:pPr algn="ctr"/>
            <a:r>
              <a:rPr lang="bn-BD" sz="3600" dirty="0" smtClean="0">
                <a:solidFill>
                  <a:schemeClr val="accent6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বেতাগী,বরগুনা</a:t>
            </a:r>
            <a:r>
              <a:rPr lang="bn-BD" sz="3600" dirty="0" smtClean="0">
                <a:solidFill>
                  <a:schemeClr val="accent6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।</a:t>
            </a:r>
          </a:p>
          <a:p>
            <a:pPr algn="ctr"/>
            <a:r>
              <a:rPr lang="bn-BD" sz="3600" dirty="0" smtClean="0">
                <a:solidFill>
                  <a:schemeClr val="accent6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মোবাইল নং- ০১৭১৪-৯৩৪৯০৬।</a:t>
            </a:r>
            <a:endParaRPr lang="bn-BD" sz="3600" dirty="0" smtClean="0">
              <a:solidFill>
                <a:schemeClr val="accent6">
                  <a:lumMod val="75000"/>
                </a:schemeClr>
              </a:solidFill>
              <a:latin typeface="Shonar Bangla" pitchFamily="34" charset="0"/>
              <a:cs typeface="Shonar Bangla" pitchFamily="34" charset="0"/>
            </a:endParaRPr>
          </a:p>
          <a:p>
            <a:pPr algn="ctr"/>
            <a:endParaRPr lang="bn-BD" sz="3200" dirty="0" smtClean="0">
              <a:solidFill>
                <a:schemeClr val="accent6">
                  <a:lumMod val="75000"/>
                </a:schemeClr>
              </a:solidFill>
              <a:latin typeface="NikoshBAN"/>
            </a:endParaRPr>
          </a:p>
          <a:p>
            <a:pPr algn="ctr"/>
            <a:endParaRPr lang="en-US" sz="3200" dirty="0" smtClean="0">
              <a:solidFill>
                <a:schemeClr val="accent6">
                  <a:lumMod val="75000"/>
                </a:schemeClr>
              </a:solidFill>
              <a:latin typeface="NikoshBAN"/>
            </a:endParaRPr>
          </a:p>
          <a:p>
            <a:endParaRPr lang="bn-BD" u="sng" dirty="0">
              <a:solidFill>
                <a:srgbClr val="002060"/>
              </a:solidFill>
              <a:latin typeface="NikoshBAN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583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0" y="1066800"/>
            <a:ext cx="80772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bn-BD" sz="6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শ্রেণীঃ   নবম </a:t>
            </a:r>
          </a:p>
          <a:p>
            <a:pPr>
              <a:buNone/>
            </a:pPr>
            <a:r>
              <a:rPr lang="bn-BD" sz="60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বিষয়ঃ ব্যবসায় উদ্যোগ</a:t>
            </a:r>
          </a:p>
          <a:p>
            <a:pPr>
              <a:buNone/>
            </a:pPr>
            <a:r>
              <a:rPr lang="bn-BD" sz="66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পাঠঃ একমালিকানা ব্যবসায়</a:t>
            </a:r>
          </a:p>
          <a:p>
            <a:pPr>
              <a:buNone/>
            </a:pPr>
            <a:r>
              <a:rPr lang="bn-BD" sz="66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সময়ঃ৫০মিনিট</a:t>
            </a:r>
          </a:p>
          <a:p>
            <a:pPr>
              <a:buNone/>
            </a:pPr>
            <a:r>
              <a:rPr lang="bn-BD" sz="66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তারিখঃ </a:t>
            </a:r>
            <a:r>
              <a:rPr lang="bn-BD" sz="6600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২১জুলাই,২০১৯খ্রিঃ ।</a:t>
            </a:r>
            <a:endParaRPr lang="en-US" sz="6600" i="1" dirty="0" smtClean="0">
              <a:solidFill>
                <a:schemeClr val="tx2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961" y="608238"/>
            <a:ext cx="8619558" cy="5735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157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4800"/>
            <a:ext cx="8534400" cy="5437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198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762000"/>
            <a:ext cx="8991600" cy="1862048"/>
          </a:xfrm>
          <a:prstGeom prst="rect">
            <a:avLst/>
          </a:prstGeom>
          <a:ln w="38100">
            <a:solidFill>
              <a:schemeClr val="bg1"/>
            </a:solidFill>
            <a:prstDash val="sysDash"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1500" dirty="0" smtClean="0">
                <a:solidFill>
                  <a:schemeClr val="accent5">
                    <a:lumMod val="75000"/>
                  </a:schemeClr>
                </a:solidFill>
                <a:latin typeface="Shonar Bangla" pitchFamily="34" charset="0"/>
                <a:cs typeface="Shonar Bangla" pitchFamily="34" charset="0"/>
              </a:rPr>
              <a:t>একমালিকানা ব্যবসায়</a:t>
            </a:r>
          </a:p>
        </p:txBody>
      </p:sp>
    </p:spTree>
    <p:extLst>
      <p:ext uri="{BB962C8B-B14F-4D97-AF65-F5344CB8AC3E}">
        <p14:creationId xmlns:p14="http://schemas.microsoft.com/office/powerpoint/2010/main" val="2668124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62300" y="38836"/>
            <a:ext cx="2324100" cy="923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latin typeface="Shonar Bangla" pitchFamily="34" charset="0"/>
                <a:cs typeface="Shonar Bangla" pitchFamily="34" charset="0"/>
              </a:rPr>
              <a:t>শিখন ফল </a:t>
            </a:r>
            <a:endParaRPr lang="en-US" sz="54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3028" y="1929953"/>
            <a:ext cx="7968586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3600" dirty="0" smtClean="0">
                <a:latin typeface="Shonar Bangla" pitchFamily="34" charset="0"/>
                <a:cs typeface="Shonar Bangla" pitchFamily="34" charset="0"/>
              </a:rPr>
              <a:t>একমালিকা</a:t>
            </a:r>
            <a:r>
              <a:rPr lang="en-US" sz="3600" dirty="0" err="1" smtClean="0">
                <a:latin typeface="Shonar Bangla" pitchFamily="34" charset="0"/>
                <a:cs typeface="Shonar Bangla" pitchFamily="34" charset="0"/>
              </a:rPr>
              <a:t>না</a:t>
            </a:r>
            <a:r>
              <a:rPr lang="bn-BD" sz="3600" dirty="0" smtClean="0">
                <a:latin typeface="Shonar Bangla" pitchFamily="34" charset="0"/>
                <a:cs typeface="Shonar Bangla" pitchFamily="34" charset="0"/>
              </a:rPr>
              <a:t> ব্যবসায়ের বৈশিষ্ট্য সম্পর্কে বলতে পারবে ৷</a:t>
            </a:r>
            <a:endParaRPr lang="en-US" sz="3600" dirty="0" smtClean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70613" y="914400"/>
            <a:ext cx="8001000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BD" sz="4000" dirty="0" smtClean="0">
                <a:latin typeface="Shonar Bangla" pitchFamily="34" charset="0"/>
                <a:cs typeface="Shonar Bangla" pitchFamily="34" charset="0"/>
              </a:rPr>
              <a:t>একমালিকা</a:t>
            </a:r>
            <a:r>
              <a:rPr lang="en-US" sz="4000" dirty="0" err="1" smtClean="0">
                <a:latin typeface="Shonar Bangla" pitchFamily="34" charset="0"/>
                <a:cs typeface="Shonar Bangla" pitchFamily="34" charset="0"/>
              </a:rPr>
              <a:t>না</a:t>
            </a:r>
            <a:r>
              <a:rPr lang="bn-BD" sz="4000" dirty="0" smtClean="0">
                <a:latin typeface="Shonar Bangla" pitchFamily="34" charset="0"/>
                <a:cs typeface="Shonar Bangla" pitchFamily="34" charset="0"/>
              </a:rPr>
              <a:t> ব্যবসায় কি বলতে	পারবে ৷ </a:t>
            </a:r>
            <a:endParaRPr lang="en-US" sz="40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381000" y="2165866"/>
            <a:ext cx="3048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03026" y="2819400"/>
            <a:ext cx="7936174" cy="64633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BD" sz="2400" dirty="0" smtClean="0"/>
              <a:t> </a:t>
            </a:r>
            <a:r>
              <a:rPr lang="bn-BD" sz="3600" dirty="0">
                <a:latin typeface="Shonar Bangla" pitchFamily="34" charset="0"/>
                <a:cs typeface="Shonar Bangla" pitchFamily="34" charset="0"/>
              </a:rPr>
              <a:t>একমালিকা</a:t>
            </a:r>
            <a:r>
              <a:rPr lang="en-US" sz="3600" dirty="0" err="1">
                <a:latin typeface="Shonar Bangla" pitchFamily="34" charset="0"/>
                <a:cs typeface="Shonar Bangla" pitchFamily="34" charset="0"/>
              </a:rPr>
              <a:t>না</a:t>
            </a:r>
            <a:r>
              <a:rPr lang="bn-BD" sz="3600" dirty="0">
                <a:latin typeface="Shonar Bangla" pitchFamily="34" charset="0"/>
                <a:cs typeface="Shonar Bangla" pitchFamily="34" charset="0"/>
              </a:rPr>
              <a:t> ব্যবসায়ের ক্ষেত্রসমূহ চিহ্নিত করতে পারবে </a:t>
            </a:r>
            <a:r>
              <a:rPr lang="bn-BD" sz="3600" dirty="0" smtClean="0">
                <a:latin typeface="Shonar Bangla" pitchFamily="34" charset="0"/>
                <a:cs typeface="Shonar Bangla" pitchFamily="34" charset="0"/>
              </a:rPr>
              <a:t>৷</a:t>
            </a:r>
            <a:endParaRPr lang="en-US" sz="36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381000" y="3050232"/>
            <a:ext cx="3048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381000" y="1052899"/>
            <a:ext cx="304800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46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3465501" y="2209800"/>
            <a:ext cx="25908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একমালিকানা</a:t>
            </a:r>
            <a:endParaRPr lang="en-US" sz="3200" dirty="0" smtClean="0">
              <a:latin typeface="Shonar Bangla" pitchFamily="34" charset="0"/>
              <a:cs typeface="Shonar Bangla" pitchFamily="34" charset="0"/>
            </a:endParaRPr>
          </a:p>
          <a:p>
            <a:pPr algn="ctr"/>
            <a:r>
              <a:rPr lang="en-US" sz="3200" dirty="0" err="1" smtClean="0">
                <a:latin typeface="Shonar Bangla" pitchFamily="34" charset="0"/>
                <a:cs typeface="Shonar Bangla" pitchFamily="34" charset="0"/>
              </a:rPr>
              <a:t>ব্যবসায়</a:t>
            </a:r>
            <a:endParaRPr lang="en-US" sz="32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1197086" y="254977"/>
            <a:ext cx="2268415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Shonar Bangla" pitchFamily="34" charset="0"/>
                <a:cs typeface="Shonar Bangla" pitchFamily="34" charset="0"/>
              </a:rPr>
              <a:t>সহজ</a:t>
            </a:r>
            <a:endParaRPr lang="en-US" sz="2800" b="1" dirty="0" smtClean="0">
              <a:latin typeface="Shonar Bangla" pitchFamily="34" charset="0"/>
              <a:cs typeface="Shonar Bangla" pitchFamily="34" charset="0"/>
            </a:endParaRPr>
          </a:p>
          <a:p>
            <a:pPr algn="ctr"/>
            <a:r>
              <a:rPr lang="en-US" sz="2800" b="1" dirty="0" err="1" smtClean="0">
                <a:latin typeface="Shonar Bangla" pitchFamily="34" charset="0"/>
                <a:cs typeface="Shonar Bangla" pitchFamily="34" charset="0"/>
              </a:rPr>
              <a:t>গঠন</a:t>
            </a:r>
            <a:endParaRPr lang="en-US" sz="2800" b="1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31618" y="2286000"/>
            <a:ext cx="2154382" cy="16763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Shonar Bangla" pitchFamily="34" charset="0"/>
                <a:cs typeface="Shonar Bangla" pitchFamily="34" charset="0"/>
              </a:rPr>
              <a:t>স্থায়িত্ব</a:t>
            </a:r>
            <a:endParaRPr lang="en-US" sz="2800" dirty="0" smtClean="0">
              <a:latin typeface="Shonar Bangla" pitchFamily="34" charset="0"/>
              <a:cs typeface="Shonar Bangla" pitchFamily="34" charset="0"/>
            </a:endParaRPr>
          </a:p>
          <a:p>
            <a:pPr algn="ctr"/>
            <a:r>
              <a:rPr lang="en-US" sz="2800" dirty="0" err="1" smtClean="0">
                <a:latin typeface="Shonar Bangla" pitchFamily="34" charset="0"/>
                <a:cs typeface="Shonar Bangla" pitchFamily="34" charset="0"/>
              </a:rPr>
              <a:t>একক</a:t>
            </a:r>
            <a:endParaRPr lang="en-US" sz="28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0" name="Oval 9"/>
          <p:cNvSpPr/>
          <p:nvPr/>
        </p:nvSpPr>
        <p:spPr>
          <a:xfrm>
            <a:off x="5257800" y="76200"/>
            <a:ext cx="22098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Shonar Bangla" pitchFamily="34" charset="0"/>
                <a:cs typeface="Shonar Bangla" pitchFamily="34" charset="0"/>
              </a:rPr>
              <a:t>স্বল্প</a:t>
            </a:r>
            <a:endParaRPr lang="en-US" sz="2800" dirty="0" smtClean="0">
              <a:latin typeface="Shonar Bangla" pitchFamily="34" charset="0"/>
              <a:cs typeface="Shonar Bangla" pitchFamily="34" charset="0"/>
            </a:endParaRPr>
          </a:p>
          <a:p>
            <a:pPr algn="ctr"/>
            <a:r>
              <a:rPr lang="en-US" sz="2800" dirty="0" err="1" smtClean="0">
                <a:latin typeface="Shonar Bangla" pitchFamily="34" charset="0"/>
                <a:cs typeface="Shonar Bangla" pitchFamily="34" charset="0"/>
              </a:rPr>
              <a:t>মূলধন</a:t>
            </a:r>
            <a:endParaRPr lang="en-US" sz="28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1" name="Oval 10"/>
          <p:cNvSpPr/>
          <p:nvPr/>
        </p:nvSpPr>
        <p:spPr>
          <a:xfrm>
            <a:off x="1447800" y="4598775"/>
            <a:ext cx="2286000" cy="16556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Shonar Bangla" pitchFamily="34" charset="0"/>
                <a:cs typeface="Shonar Bangla" pitchFamily="34" charset="0"/>
              </a:rPr>
              <a:t>দায়</a:t>
            </a:r>
            <a:endParaRPr lang="en-US" sz="2800" dirty="0" smtClean="0">
              <a:latin typeface="Shonar Bangla" pitchFamily="34" charset="0"/>
              <a:cs typeface="Shonar Bangla" pitchFamily="34" charset="0"/>
            </a:endParaRPr>
          </a:p>
          <a:p>
            <a:pPr algn="ctr"/>
            <a:r>
              <a:rPr lang="en-US" sz="2800" dirty="0" err="1" smtClean="0">
                <a:latin typeface="Shonar Bangla" pitchFamily="34" charset="0"/>
                <a:cs typeface="Shonar Bangla" pitchFamily="34" charset="0"/>
              </a:rPr>
              <a:t>অসীম</a:t>
            </a:r>
            <a:endParaRPr lang="en-US" sz="28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6911019" y="2133600"/>
            <a:ext cx="2168238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Shonar Bangla" pitchFamily="34" charset="0"/>
                <a:cs typeface="Shonar Bangla" pitchFamily="34" charset="0"/>
              </a:rPr>
              <a:t>ছোট</a:t>
            </a:r>
            <a:endParaRPr lang="en-US" sz="2800" dirty="0" smtClean="0">
              <a:latin typeface="Shonar Bangla" pitchFamily="34" charset="0"/>
              <a:cs typeface="Shonar Bangla" pitchFamily="34" charset="0"/>
            </a:endParaRPr>
          </a:p>
          <a:p>
            <a:pPr algn="ctr"/>
            <a:r>
              <a:rPr lang="en-US" sz="2800" dirty="0" err="1" smtClean="0">
                <a:latin typeface="Shonar Bangla" pitchFamily="34" charset="0"/>
                <a:cs typeface="Shonar Bangla" pitchFamily="34" charset="0"/>
              </a:rPr>
              <a:t>আয়তন</a:t>
            </a:r>
            <a:endParaRPr lang="en-US" sz="2800" dirty="0">
              <a:latin typeface="Shonar Bangla" pitchFamily="34" charset="0"/>
              <a:cs typeface="Shonar Bangla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5596570" y="4433320"/>
            <a:ext cx="2398568" cy="17976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 smtClean="0">
                <a:latin typeface="Shonar Bangla" pitchFamily="34" charset="0"/>
                <a:cs typeface="Shonar Bangla" pitchFamily="34" charset="0"/>
              </a:rPr>
              <a:t>ঝুঁকি</a:t>
            </a:r>
            <a:endParaRPr lang="en-US" sz="2800" dirty="0" smtClean="0">
              <a:latin typeface="Shonar Bangla" pitchFamily="34" charset="0"/>
              <a:cs typeface="Shonar Bangla" pitchFamily="34" charset="0"/>
            </a:endParaRPr>
          </a:p>
          <a:p>
            <a:pPr algn="ctr"/>
            <a:r>
              <a:rPr lang="en-US" sz="2800" dirty="0" err="1" smtClean="0">
                <a:latin typeface="Shonar Bangla" pitchFamily="34" charset="0"/>
                <a:cs typeface="Shonar Bangla" pitchFamily="34" charset="0"/>
              </a:rPr>
              <a:t>কম</a:t>
            </a:r>
            <a:endParaRPr lang="en-US" sz="2800" dirty="0"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774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545" y="27709"/>
            <a:ext cx="8153400" cy="610718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44682" y="6289450"/>
            <a:ext cx="777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>
                <a:solidFill>
                  <a:srgbClr val="0070C0"/>
                </a:solidFill>
                <a:latin typeface="Shonar Bangla" pitchFamily="34" charset="0"/>
                <a:cs typeface="Shonar Bangla" pitchFamily="34" charset="0"/>
              </a:rPr>
              <a:t>মিষ্টির দোকান</a:t>
            </a:r>
            <a:endParaRPr lang="en-US" sz="4000" dirty="0">
              <a:solidFill>
                <a:srgbClr val="0070C0"/>
              </a:solidFill>
              <a:latin typeface="Shonar Bangla" pitchFamily="34" charset="0"/>
              <a:cs typeface="Shonar Bangl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613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ject 3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Project 3</Template>
  <TotalTime>247</TotalTime>
  <Words>193</Words>
  <Application>Microsoft Office PowerPoint</Application>
  <PresentationFormat>On-screen Show (4:3)</PresentationFormat>
  <Paragraphs>62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Project 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একমালিকানা ব্যবসায়ের বৈশিষ্ট্যসমূহঃ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BBHS</cp:lastModifiedBy>
  <cp:revision>49</cp:revision>
  <dcterms:created xsi:type="dcterms:W3CDTF">2014-05-29T05:37:53Z</dcterms:created>
  <dcterms:modified xsi:type="dcterms:W3CDTF">2019-10-17T06:53:35Z</dcterms:modified>
</cp:coreProperties>
</file>