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3" r:id="rId5"/>
    <p:sldId id="261" r:id="rId6"/>
    <p:sldId id="262" r:id="rId7"/>
    <p:sldId id="275" r:id="rId8"/>
    <p:sldId id="276" r:id="rId9"/>
    <p:sldId id="264" r:id="rId10"/>
    <p:sldId id="265" r:id="rId11"/>
    <p:sldId id="277" r:id="rId12"/>
    <p:sldId id="267" r:id="rId13"/>
    <p:sldId id="268" r:id="rId14"/>
    <p:sldId id="280" r:id="rId15"/>
    <p:sldId id="270" r:id="rId16"/>
    <p:sldId id="279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3B04F-B297-4975-A04F-14F81796392C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639D7-D604-4C22-859E-E912E680F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4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34000" y="457200"/>
            <a:ext cx="2514600" cy="2306782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63982"/>
            <a:ext cx="8229599" cy="35606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2600" y="2209800"/>
            <a:ext cx="23622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সবাইকে ফুলেল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904999"/>
          </a:xfr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কাজের সমাধান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3810000"/>
          </a:xfr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নগদান বই ৪ প্রকার। যথাঃ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একঘরা নগদান বই। 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দুইঘরা নগদান বই।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তিনঘরা নগদান বই।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খুচরা নগদান বই ।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bn-BD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97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084803"/>
              </p:ext>
            </p:extLst>
          </p:nvPr>
        </p:nvGraphicFramePr>
        <p:xfrm>
          <a:off x="304800" y="914400"/>
          <a:ext cx="8458200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/>
                <a:gridCol w="1752600"/>
                <a:gridCol w="381000"/>
                <a:gridCol w="381000"/>
                <a:gridCol w="1066800"/>
                <a:gridCol w="685800"/>
                <a:gridCol w="1600200"/>
                <a:gridCol w="381000"/>
                <a:gridCol w="457200"/>
                <a:gridCol w="1066800"/>
              </a:tblGrid>
              <a:tr h="1162050"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তারিখ-২০০১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    </a:t>
                      </a:r>
                    </a:p>
                    <a:p>
                      <a:r>
                        <a:rPr lang="bn-BD" dirty="0" smtClean="0"/>
                        <a:t>       প্রাপ্তি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রঃ</a:t>
                      </a:r>
                    </a:p>
                    <a:p>
                      <a:r>
                        <a:rPr lang="bn-BD" dirty="0" smtClean="0"/>
                        <a:t>নং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খঃপৃঃ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প</a:t>
                      </a:r>
                      <a:r>
                        <a:rPr lang="bn-BD" baseline="0" dirty="0" smtClean="0"/>
                        <a:t>রিমান</a:t>
                      </a:r>
                    </a:p>
                    <a:p>
                      <a:r>
                        <a:rPr lang="bn-BD" baseline="0" dirty="0" smtClean="0"/>
                        <a:t>টাকা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তারিখ-২০০১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   </a:t>
                      </a:r>
                    </a:p>
                    <a:p>
                      <a:r>
                        <a:rPr lang="bn-BD" dirty="0" smtClean="0"/>
                        <a:t>    প্রদান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ভাঃ</a:t>
                      </a:r>
                    </a:p>
                    <a:p>
                      <a:r>
                        <a:rPr lang="bn-BD" dirty="0" smtClean="0"/>
                        <a:t>নং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খঃ</a:t>
                      </a:r>
                    </a:p>
                    <a:p>
                      <a:r>
                        <a:rPr lang="bn-BD" dirty="0" smtClean="0"/>
                        <a:t>পৃঃ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পরিমান </a:t>
                      </a:r>
                    </a:p>
                    <a:p>
                      <a:r>
                        <a:rPr lang="bn-BD" dirty="0" smtClean="0"/>
                        <a:t>টাকা</a:t>
                      </a:r>
                      <a:endParaRPr lang="en-US" dirty="0"/>
                    </a:p>
                  </a:txBody>
                  <a:tcPr/>
                </a:tc>
              </a:tr>
              <a:tr h="1417320">
                <a:tc rowSpan="2">
                  <a:txBody>
                    <a:bodyPr/>
                    <a:lstStyle/>
                    <a:p>
                      <a:r>
                        <a:rPr lang="bn-BD" dirty="0" smtClean="0"/>
                        <a:t>জুন-১</a:t>
                      </a:r>
                    </a:p>
                    <a:p>
                      <a:r>
                        <a:rPr lang="bn-BD" dirty="0" smtClean="0"/>
                        <a:t>জুন-৭</a:t>
                      </a:r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জুলাই-১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ব্যালেন্স বি/ডি</a:t>
                      </a:r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বিক্র</a:t>
                      </a:r>
                      <a:r>
                        <a:rPr lang="bn-BD" baseline="0" dirty="0" smtClean="0"/>
                        <a:t>য় হিসাব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২</a:t>
                      </a:r>
                      <a:r>
                        <a:rPr lang="en-US" dirty="0" smtClean="0"/>
                        <a:t>,</a:t>
                      </a:r>
                      <a:r>
                        <a:rPr lang="bn-BD" dirty="0" smtClean="0"/>
                        <a:t>৫০০/</a:t>
                      </a:r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৮</a:t>
                      </a:r>
                      <a:r>
                        <a:rPr lang="en-US" dirty="0" smtClean="0"/>
                        <a:t>,</a:t>
                      </a:r>
                      <a:r>
                        <a:rPr lang="bn-BD" dirty="0" smtClean="0"/>
                        <a:t>০০০/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জুন-৪</a:t>
                      </a:r>
                    </a:p>
                    <a:p>
                      <a:r>
                        <a:rPr lang="bn-BD" dirty="0" smtClean="0"/>
                        <a:t>জুন-২০</a:t>
                      </a:r>
                    </a:p>
                    <a:p>
                      <a:r>
                        <a:rPr lang="bn-BD" dirty="0" smtClean="0"/>
                        <a:t>জুন-৩০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ক্রয়</a:t>
                      </a:r>
                      <a:r>
                        <a:rPr lang="bn-BD" baseline="0" dirty="0" smtClean="0"/>
                        <a:t> হিসাব</a:t>
                      </a:r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বেত</a:t>
                      </a:r>
                      <a:r>
                        <a:rPr lang="bn-BD" baseline="0" dirty="0" smtClean="0"/>
                        <a:t>ন হিসাব</a:t>
                      </a:r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ব্যালেন্স সি/ডি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৭</a:t>
                      </a:r>
                      <a:r>
                        <a:rPr lang="en-US" dirty="0" smtClean="0"/>
                        <a:t>,</a:t>
                      </a:r>
                      <a:r>
                        <a:rPr lang="bn-BD" dirty="0" smtClean="0"/>
                        <a:t>০০০/</a:t>
                      </a:r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১</a:t>
                      </a:r>
                      <a:r>
                        <a:rPr lang="en-US" dirty="0" smtClean="0"/>
                        <a:t>,</a:t>
                      </a:r>
                      <a:r>
                        <a:rPr lang="bn-BD" dirty="0" smtClean="0"/>
                        <a:t>০০০/</a:t>
                      </a:r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২</a:t>
                      </a:r>
                      <a:r>
                        <a:rPr lang="en-US" dirty="0" smtClean="0"/>
                        <a:t>,</a:t>
                      </a:r>
                      <a:r>
                        <a:rPr lang="bn-BD" dirty="0" smtClean="0"/>
                        <a:t>৫০০/</a:t>
                      </a:r>
                      <a:endParaRPr lang="en-US" dirty="0"/>
                    </a:p>
                  </a:txBody>
                  <a:tcPr/>
                </a:tc>
              </a:tr>
              <a:tr h="14173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ব্যালেন্স বি/ডি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১০৫০০</a:t>
                      </a:r>
                      <a:r>
                        <a:rPr lang="en-US" dirty="0" smtClean="0"/>
                        <a:t>/</a:t>
                      </a:r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২</a:t>
                      </a:r>
                      <a:r>
                        <a:rPr lang="en-US" dirty="0" smtClean="0"/>
                        <a:t>,</a:t>
                      </a:r>
                      <a:r>
                        <a:rPr lang="bn-BD" dirty="0" smtClean="0"/>
                        <a:t>৫০০/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১০৫০০</a:t>
                      </a:r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429000" y="3810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নগদান বই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48600" y="381000"/>
            <a:ext cx="1066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76250"/>
            <a:ext cx="114300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ডেবিট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Equal 5"/>
          <p:cNvSpPr/>
          <p:nvPr/>
        </p:nvSpPr>
        <p:spPr>
          <a:xfrm>
            <a:off x="3429000" y="4876800"/>
            <a:ext cx="1143000" cy="4571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Equal 6"/>
          <p:cNvSpPr/>
          <p:nvPr/>
        </p:nvSpPr>
        <p:spPr>
          <a:xfrm>
            <a:off x="7543800" y="4876800"/>
            <a:ext cx="1219200" cy="4571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6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60019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সময়ঃ৫মিনিট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209800"/>
            <a:ext cx="6400800" cy="1066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নগদান বই এর গুরত্ব ব্যাখ্যা কর।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1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90499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জোড়ায় কাজের সমাধান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14600"/>
            <a:ext cx="8153400" cy="4114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নগদান বই হতে মোট নগদ প্রাপ্তি ও মোট নগদ প্রদানের পরিমান জানা যাবে।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নির্দিষ্ট সময়ে নগদ উদ্বৃত্তের পরিমান জানতে পারব।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মোট নগদ ক্রয় ও মোট নগদ বিক্রয়ের পরিমান জানা সম্ভব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78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279094"/>
              </p:ext>
            </p:extLst>
          </p:nvPr>
        </p:nvGraphicFramePr>
        <p:xfrm>
          <a:off x="304800" y="2057400"/>
          <a:ext cx="8534400" cy="20920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/>
                <a:gridCol w="1066800"/>
                <a:gridCol w="1066800"/>
                <a:gridCol w="1066800"/>
                <a:gridCol w="1066800"/>
                <a:gridCol w="1066800"/>
                <a:gridCol w="1066800"/>
                <a:gridCol w="1066800"/>
              </a:tblGrid>
              <a:tr h="988965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 হিসাব খাত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সূএ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গদান  </a:t>
                      </a:r>
                    </a:p>
                    <a:p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বাট্রা 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ডেবীট</a:t>
                      </a:r>
                      <a:endParaRPr lang="bn-BD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</a:p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দেনাদার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অন্যান্য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হিসাব ক্রেডিট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0455"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362200" y="609600"/>
            <a:ext cx="4495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নগদ প্রাপ্তি জাবেদা (নমুনা ছক)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7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600199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সময়ঃ৬মিনিট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8458200" cy="41910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l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নগদ প্রাপ্তি জাবেদার নমুনা ছক অনুসরন করে নিচের লেনদেনগুলোর নগদ প্রাপ্তি জাবেদা প্রস্তুত কর। </a:t>
            </a:r>
          </a:p>
          <a:p>
            <a:pPr algn="l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২০১১ইং মে-১ নগদ বিক্রয় ১০,০০০ টাকা।</a:t>
            </a:r>
          </a:p>
          <a:p>
            <a:pPr algn="l"/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মে- সাজুর  নিকট ৪,০০০ টাকা পাওনার পূর্ণ নিষ্পত্তিতে ৩,৮০০ টাকা প্রাপ্তি।</a:t>
            </a:r>
          </a:p>
          <a:p>
            <a:pPr algn="l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মে-২০ পুরাতন আসবাবপএ বিক্রয় ১০০০ টাকা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96884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11628"/>
              </p:ext>
            </p:extLst>
          </p:nvPr>
        </p:nvGraphicFramePr>
        <p:xfrm>
          <a:off x="381000" y="762000"/>
          <a:ext cx="85344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/>
                <a:gridCol w="1600200"/>
                <a:gridCol w="533400"/>
                <a:gridCol w="1066800"/>
                <a:gridCol w="1066800"/>
                <a:gridCol w="1066800"/>
                <a:gridCol w="1066800"/>
                <a:gridCol w="1066800"/>
              </a:tblGrid>
              <a:tr h="121920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 হিসাব খাত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সূএ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গদান  </a:t>
                      </a:r>
                    </a:p>
                    <a:p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বাট্রা 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ডেবীট</a:t>
                      </a:r>
                      <a:endParaRPr lang="bn-BD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</a:p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দেনাদার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অন্যান্য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হিসাব ক্রেডিট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21920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মে-৩ </a:t>
                      </a:r>
                    </a:p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মে-৫ </a:t>
                      </a:r>
                    </a:p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মে-২০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</a:p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সাজু </a:t>
                      </a:r>
                    </a:p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আসবাবপ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এ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১০,০০০</a:t>
                      </a:r>
                    </a:p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৩,৮০০</a:t>
                      </a:r>
                    </a:p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১,০০০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১০,০০০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৪০০০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১,০০০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660073" y="403510"/>
            <a:ext cx="4495800" cy="282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নগদ প্রাপ্তি জাবেদা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751758"/>
              </p:ext>
            </p:extLst>
          </p:nvPr>
        </p:nvGraphicFramePr>
        <p:xfrm>
          <a:off x="457200" y="3505200"/>
          <a:ext cx="8534399" cy="53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4200"/>
                <a:gridCol w="1066800"/>
                <a:gridCol w="1066800"/>
                <a:gridCol w="1066800"/>
                <a:gridCol w="1066800"/>
                <a:gridCol w="1142999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১৪,৮০০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১০,০০০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৪,০০০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১,০০০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Flowchart: Terminator 8"/>
          <p:cNvSpPr/>
          <p:nvPr/>
        </p:nvSpPr>
        <p:spPr>
          <a:xfrm>
            <a:off x="2660074" y="76200"/>
            <a:ext cx="4495800" cy="32731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কাজের সমাধান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4114800"/>
            <a:ext cx="1981200" cy="341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১৫,০০০/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4113068"/>
            <a:ext cx="18288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১৫,০০০/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3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76200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মূল্যায়ন/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M.C.Q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610600" cy="5562600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514350" indent="-514350" algn="l">
              <a:buAutoNum type="arabicParenR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দুইঘরা নগদান বইয়ের ঘর কয়টি?</a:t>
            </a:r>
          </a:p>
          <a:p>
            <a:pPr algn="l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ii)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১২টি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iii)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১৪টি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iv)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কোনটিই নয় </a:t>
            </a:r>
          </a:p>
          <a:p>
            <a:pPr algn="l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২) নগদ প্রদান জাবেদায় লিপিবদ্ধ হয়-</a:t>
            </a:r>
          </a:p>
          <a:p>
            <a:pPr algn="l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আসবাবপএ বিক্রয় 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ii)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দেনাদার হতে প্রাপ্তি  </a:t>
            </a:r>
          </a:p>
          <a:p>
            <a:pPr algn="l"/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iii)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ঋণ পরিশোধ   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iv)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পণ্য বিক্রয় </a:t>
            </a:r>
          </a:p>
          <a:p>
            <a:pPr algn="l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৩) নগদ প্রাপ্তি জাবেদায় লিপিবদ্ধ হবে-</a:t>
            </a:r>
          </a:p>
          <a:p>
            <a:pPr algn="l"/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1)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নগদে পণ্য ক্রয়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2)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নগদে পণ্য বিক্রয়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3)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পাওনাদাকে পরিশোধ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নিচের কোনটি সঠিক ?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1)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2)  ii 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3) iii 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4) ii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iii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2209800" y="1828800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914400" y="3581400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1828800" y="5943600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7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6764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0"/>
            <a:ext cx="8305800" cy="4495800"/>
          </a:xfrm>
          <a:blipFill>
            <a:blip r:embed="rId3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লেনদেন গুলোর নগদ প্রদান জাবেদা কর। ২০১২ইং                  জুন- ১ নগদে পণ্য ক্রয় ৫,০০০ টাকা।    </a:t>
            </a:r>
          </a:p>
          <a:p>
            <a:pPr algn="l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জুন-৭ আসবাবপএ ক্রয় ৪,০০০ টাকা।</a:t>
            </a:r>
          </a:p>
          <a:p>
            <a:pPr algn="l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জুন-২০ রাজুকে পরিশোধ ২,৮০০ টাকা।</a:t>
            </a:r>
          </a:p>
          <a:p>
            <a:pPr algn="l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এবং প্রেক্ষিতে বাট্টা প্রাপ্তি ২০০ টাকা।     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54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704109" y="76200"/>
            <a:ext cx="6019800" cy="1676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2" y="1905000"/>
            <a:ext cx="7543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8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305800" cy="16764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685800" indent="-685800" algn="l">
              <a:buFont typeface="Wingdings" pitchFamily="2" charset="2"/>
              <a:buChar char="v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09800"/>
            <a:ext cx="8305800" cy="449580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মোঃমিজানুর রহমান</a:t>
            </a:r>
          </a:p>
          <a:p>
            <a:pPr algn="l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  </a:t>
            </a:r>
          </a:p>
          <a:p>
            <a:pPr algn="l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 শিক্ষা শাখা                          </a:t>
            </a:r>
          </a:p>
          <a:p>
            <a:pPr algn="l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বলইবুনিয়া মাধ্যমিক বিদ্যালয়</a:t>
            </a:r>
          </a:p>
          <a:p>
            <a:pPr algn="l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বেতাগী,বরগুনা।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y Pic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514600"/>
            <a:ext cx="28194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557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752599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7772400" cy="47244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শ্রেণীঃনবম</a:t>
            </a:r>
          </a:p>
          <a:p>
            <a:pPr algn="l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হিসাববিজ্ঞান 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নগদান 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</a:t>
            </a:r>
            <a:endParaRPr lang="bn-BD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সময়ঃ৫০মিনিট </a:t>
            </a:r>
          </a:p>
          <a:p>
            <a:pPr algn="l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তারিখঃ২০জুন,২০১৯খ্রিঃ। 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8259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73152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5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নগদান বই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914399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7162800" cy="5029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নগদান বই এর ধারনা ও গুরত্ব ব্যাখ্যা করতে পারবে। 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 প্রকার নগদান বই এবং নগদান বইয়ের জের সর্ম্পকে জানতে পারব। 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নগদ প্রাপ্তি ও নগদ প্রদান জাবেদা প্রস্তুত করতে পারব।</a:t>
            </a:r>
          </a:p>
        </p:txBody>
      </p:sp>
    </p:spTree>
    <p:extLst>
      <p:ext uri="{BB962C8B-B14F-4D97-AF65-F5344CB8AC3E}">
        <p14:creationId xmlns:p14="http://schemas.microsoft.com/office/powerpoint/2010/main" val="248065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123332"/>
              </p:ext>
            </p:extLst>
          </p:nvPr>
        </p:nvGraphicFramePr>
        <p:xfrm>
          <a:off x="304800" y="914400"/>
          <a:ext cx="8458200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/>
                <a:gridCol w="1752600"/>
                <a:gridCol w="381000"/>
                <a:gridCol w="381000"/>
                <a:gridCol w="1066800"/>
                <a:gridCol w="685800"/>
                <a:gridCol w="1600200"/>
                <a:gridCol w="381000"/>
                <a:gridCol w="457200"/>
                <a:gridCol w="1066800"/>
              </a:tblGrid>
              <a:tr h="1162050"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তারিখ-২০০১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    </a:t>
                      </a:r>
                    </a:p>
                    <a:p>
                      <a:r>
                        <a:rPr lang="bn-BD" dirty="0" smtClean="0"/>
                        <a:t>       প্রাপ্তি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রঃ</a:t>
                      </a:r>
                    </a:p>
                    <a:p>
                      <a:r>
                        <a:rPr lang="bn-BD" dirty="0" smtClean="0"/>
                        <a:t>নং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খঃপৃঃ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প</a:t>
                      </a:r>
                      <a:r>
                        <a:rPr lang="bn-BD" baseline="0" dirty="0" smtClean="0"/>
                        <a:t>রিমান</a:t>
                      </a:r>
                    </a:p>
                    <a:p>
                      <a:r>
                        <a:rPr lang="bn-BD" baseline="0" dirty="0" smtClean="0"/>
                        <a:t>টাকা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তারিখ-২০০১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   </a:t>
                      </a:r>
                    </a:p>
                    <a:p>
                      <a:r>
                        <a:rPr lang="bn-BD" dirty="0" smtClean="0"/>
                        <a:t>    প্রদান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ভাঃ</a:t>
                      </a:r>
                    </a:p>
                    <a:p>
                      <a:r>
                        <a:rPr lang="bn-BD" dirty="0" smtClean="0"/>
                        <a:t>নং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খঃ</a:t>
                      </a:r>
                    </a:p>
                    <a:p>
                      <a:r>
                        <a:rPr lang="bn-BD" dirty="0" smtClean="0"/>
                        <a:t>পৃঃ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পরিমান </a:t>
                      </a:r>
                    </a:p>
                    <a:p>
                      <a:r>
                        <a:rPr lang="bn-BD" dirty="0" smtClean="0"/>
                        <a:t>টাকা</a:t>
                      </a:r>
                      <a:endParaRPr lang="en-US" dirty="0"/>
                    </a:p>
                  </a:txBody>
                  <a:tcPr/>
                </a:tc>
              </a:tr>
              <a:tr h="1417320">
                <a:tc rowSpan="2">
                  <a:txBody>
                    <a:bodyPr/>
                    <a:lstStyle/>
                    <a:p>
                      <a:r>
                        <a:rPr lang="bn-BD" dirty="0" smtClean="0"/>
                        <a:t>জুন-১</a:t>
                      </a:r>
                    </a:p>
                    <a:p>
                      <a:r>
                        <a:rPr lang="bn-BD" dirty="0" smtClean="0"/>
                        <a:t>জুন-৭</a:t>
                      </a:r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জুলাই-১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ব্যালেন্স বি/ডি</a:t>
                      </a:r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বিক্র</a:t>
                      </a:r>
                      <a:r>
                        <a:rPr lang="bn-BD" baseline="0" dirty="0" smtClean="0"/>
                        <a:t>য় হিসাব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২</a:t>
                      </a:r>
                      <a:r>
                        <a:rPr lang="en-US" dirty="0" smtClean="0"/>
                        <a:t>,</a:t>
                      </a:r>
                      <a:r>
                        <a:rPr lang="bn-BD" dirty="0" smtClean="0"/>
                        <a:t>৫০০/</a:t>
                      </a:r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৮</a:t>
                      </a:r>
                      <a:r>
                        <a:rPr lang="en-US" dirty="0" smtClean="0"/>
                        <a:t>,</a:t>
                      </a:r>
                      <a:r>
                        <a:rPr lang="bn-BD" dirty="0" smtClean="0"/>
                        <a:t>০০০/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জুন-৪</a:t>
                      </a:r>
                    </a:p>
                    <a:p>
                      <a:r>
                        <a:rPr lang="bn-BD" dirty="0" smtClean="0"/>
                        <a:t>জুন-২০</a:t>
                      </a:r>
                    </a:p>
                    <a:p>
                      <a:r>
                        <a:rPr lang="bn-BD" dirty="0" smtClean="0"/>
                        <a:t>জুন-৩০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ক্রয়</a:t>
                      </a:r>
                      <a:r>
                        <a:rPr lang="bn-BD" baseline="0" dirty="0" smtClean="0"/>
                        <a:t> হিসাব</a:t>
                      </a:r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বেত</a:t>
                      </a:r>
                      <a:r>
                        <a:rPr lang="bn-BD" baseline="0" dirty="0" smtClean="0"/>
                        <a:t>ন হিসাব</a:t>
                      </a:r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ব্যালেন্স সি/ডি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৭</a:t>
                      </a:r>
                      <a:r>
                        <a:rPr lang="en-US" dirty="0" smtClean="0"/>
                        <a:t>,</a:t>
                      </a:r>
                      <a:r>
                        <a:rPr lang="bn-BD" dirty="0" smtClean="0"/>
                        <a:t>০০০/</a:t>
                      </a:r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১</a:t>
                      </a:r>
                      <a:r>
                        <a:rPr lang="en-US" dirty="0" smtClean="0"/>
                        <a:t>,</a:t>
                      </a:r>
                      <a:r>
                        <a:rPr lang="bn-BD" dirty="0" smtClean="0"/>
                        <a:t>০০০/</a:t>
                      </a:r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২</a:t>
                      </a:r>
                      <a:r>
                        <a:rPr lang="en-US" dirty="0" smtClean="0"/>
                        <a:t>,</a:t>
                      </a:r>
                      <a:r>
                        <a:rPr lang="bn-BD" dirty="0" smtClean="0"/>
                        <a:t>৫০০/</a:t>
                      </a:r>
                      <a:endParaRPr lang="en-US" dirty="0"/>
                    </a:p>
                  </a:txBody>
                  <a:tcPr/>
                </a:tc>
              </a:tr>
              <a:tr h="14173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ব্যালেন্স বি/ডি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১০৫০০</a:t>
                      </a:r>
                      <a:r>
                        <a:rPr lang="en-US" dirty="0" smtClean="0"/>
                        <a:t>/</a:t>
                      </a:r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২</a:t>
                      </a:r>
                      <a:r>
                        <a:rPr lang="en-US" dirty="0" smtClean="0"/>
                        <a:t>,</a:t>
                      </a:r>
                      <a:r>
                        <a:rPr lang="bn-BD" dirty="0" smtClean="0"/>
                        <a:t>৫০০/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১০৫০০</a:t>
                      </a:r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429000" y="3810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নগদান বই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48600" y="381000"/>
            <a:ext cx="1066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76250"/>
            <a:ext cx="114300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ডেবিট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Equal 5"/>
          <p:cNvSpPr/>
          <p:nvPr/>
        </p:nvSpPr>
        <p:spPr>
          <a:xfrm>
            <a:off x="3505200" y="4896196"/>
            <a:ext cx="1066800" cy="4571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Equal 6"/>
          <p:cNvSpPr/>
          <p:nvPr/>
        </p:nvSpPr>
        <p:spPr>
          <a:xfrm>
            <a:off x="7543800" y="4896196"/>
            <a:ext cx="1143000" cy="4571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6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897834"/>
              </p:ext>
            </p:extLst>
          </p:nvPr>
        </p:nvGraphicFramePr>
        <p:xfrm>
          <a:off x="228600" y="685800"/>
          <a:ext cx="8534400" cy="20920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/>
                <a:gridCol w="1066800"/>
                <a:gridCol w="1066800"/>
                <a:gridCol w="1066800"/>
                <a:gridCol w="1066800"/>
                <a:gridCol w="1066800"/>
                <a:gridCol w="1066800"/>
                <a:gridCol w="1066800"/>
              </a:tblGrid>
              <a:tr h="988965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 হিসাব খাত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সূত্র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গদান  </a:t>
                      </a:r>
                    </a:p>
                    <a:p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বাট্রা 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ডেবীট</a:t>
                      </a:r>
                      <a:endParaRPr lang="bn-BD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</a:p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দেনাদার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অন্যান্য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হিসাব ক্রেডিট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0455"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667000" y="202622"/>
            <a:ext cx="4495800" cy="405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নগদ প্রাপ্তি জাবেদা (নমুনা ছক)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95601"/>
            <a:ext cx="6553199" cy="381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5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752599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857250" indent="-857250">
              <a:buFont typeface="Wingdings" pitchFamily="2" charset="2"/>
              <a:buChar char="v"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সময়ঃ২মিনিট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90800"/>
            <a:ext cx="7467600" cy="2133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নগদান বই কত প্রকার ও কি কি?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571</Words>
  <Application>Microsoft Office PowerPoint</Application>
  <PresentationFormat>On-screen Show (4:3)</PresentationFormat>
  <Paragraphs>237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শিক্ষক পরিচিতি</vt:lpstr>
      <vt:lpstr>পাঠ পরিচিতি</vt:lpstr>
      <vt:lpstr>PowerPoint Presentation</vt:lpstr>
      <vt:lpstr>পাঠ শিরোনাম</vt:lpstr>
      <vt:lpstr>শিখন ফল</vt:lpstr>
      <vt:lpstr>PowerPoint Presentation</vt:lpstr>
      <vt:lpstr>PowerPoint Presentation</vt:lpstr>
      <vt:lpstr>একক কাজ সময়ঃ২মিনিট</vt:lpstr>
      <vt:lpstr>একক কাজের সমাধান</vt:lpstr>
      <vt:lpstr>PowerPoint Presentation</vt:lpstr>
      <vt:lpstr>জোড়ায় কাজ সময়ঃ৫মিনিট</vt:lpstr>
      <vt:lpstr>জোড়ায় কাজের সমাধান</vt:lpstr>
      <vt:lpstr>PowerPoint Presentation</vt:lpstr>
      <vt:lpstr> দলীয় কাজ সময়ঃ৬মিনিট</vt:lpstr>
      <vt:lpstr>PowerPoint Presentation</vt:lpstr>
      <vt:lpstr>মূল্যায়ন/M.C.Q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BBHS</cp:lastModifiedBy>
  <cp:revision>133</cp:revision>
  <dcterms:created xsi:type="dcterms:W3CDTF">2006-08-16T00:00:00Z</dcterms:created>
  <dcterms:modified xsi:type="dcterms:W3CDTF">2019-10-17T07:53:42Z</dcterms:modified>
</cp:coreProperties>
</file>