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79" r:id="rId3"/>
    <p:sldId id="281" r:id="rId4"/>
    <p:sldId id="260" r:id="rId5"/>
    <p:sldId id="282" r:id="rId6"/>
    <p:sldId id="267" r:id="rId7"/>
    <p:sldId id="264" r:id="rId8"/>
    <p:sldId id="278" r:id="rId9"/>
    <p:sldId id="256" r:id="rId10"/>
    <p:sldId id="266" r:id="rId11"/>
    <p:sldId id="270" r:id="rId12"/>
    <p:sldId id="272" r:id="rId13"/>
    <p:sldId id="273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FF33"/>
    <a:srgbClr val="C2FF85"/>
    <a:srgbClr val="FABCFC"/>
    <a:srgbClr val="070BAF"/>
    <a:srgbClr val="F4DDFF"/>
    <a:srgbClr val="C1FFC1"/>
    <a:srgbClr val="CCECFF"/>
    <a:srgbClr val="97FFFF"/>
    <a:srgbClr val="EEF5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F9B67-38C7-4951-BD2B-5C6262416A6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EFF9-CCAC-4EC8-B192-C4D73C9C5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প্রদত্ত চিত্র দ্বারা মধকের</a:t>
            </a:r>
            <a:r>
              <a:rPr lang="bn-IN" baseline="0" dirty="0" smtClean="0"/>
              <a:t> ধারনা ব্যাখ্যা করা যেতে পারে।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59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প্রদত্ত উপাত্ত দ্বারা মধকের</a:t>
            </a:r>
            <a:r>
              <a:rPr lang="bn-IN" baseline="0" dirty="0" smtClean="0"/>
              <a:t> সূত্র ব্যাখ্যা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47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প্রদত্ত উপাত্ত দ্বারা মধকের</a:t>
            </a:r>
            <a:r>
              <a:rPr lang="bn-IN" baseline="0" dirty="0" smtClean="0"/>
              <a:t> সূত্র ব্যাখ্যা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বেলুন দ্বারা প্রচুরক জানার আগ্রহ সৃষ্টি</a:t>
            </a:r>
            <a:r>
              <a:rPr lang="bn-IN" baseline="0" dirty="0" smtClean="0"/>
              <a:t> </a:t>
            </a:r>
            <a:r>
              <a:rPr lang="bn-IN" dirty="0" smtClean="0"/>
              <a:t>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65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বোর্ড</a:t>
            </a:r>
            <a:r>
              <a:rPr lang="bn-IN" baseline="0" dirty="0" smtClean="0"/>
              <a:t> ব্যাবহার করে সমস্যাটি সমাধানে সহায়াতা করবেন।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65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সময় – ২ মিনিট।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64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97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2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1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9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7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53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5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0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1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0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3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3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9067800" cy="6781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90800" y="2590800"/>
            <a:ext cx="3581400" cy="1569660"/>
          </a:xfrm>
          <a:prstGeom prst="rect">
            <a:avLst/>
          </a:prstGeom>
          <a:noFill/>
        </p:spPr>
        <p:txBody>
          <a:bodyPr wrap="none">
            <a:prstTxWarp prst="textWave2">
              <a:avLst/>
            </a:prstTxWarp>
            <a:spAutoFit/>
          </a:bodyPr>
          <a:lstStyle/>
          <a:p>
            <a:pPr algn="ctr"/>
            <a:r>
              <a:rPr lang="bn-BD" sz="9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96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96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BD" sz="9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9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3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8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4400" b="0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IN" sz="4400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পরিচিতি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4400" dirty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sz="4400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bn-IN" sz="24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IN" sz="24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ষষ্ঠ</a:t>
            </a:r>
            <a:endParaRPr lang="bn-IN" sz="24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marL="0" indent="0">
              <a:buNone/>
            </a:pP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অষ্ট</a:t>
            </a:r>
            <a:r>
              <a:rPr lang="en-US" sz="24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bn-BD" sz="24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বিশেষ পাঠঃ</a:t>
            </a:r>
            <a:r>
              <a:rPr lang="bn-BD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24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৫০ মিনি</a:t>
            </a:r>
            <a:r>
              <a:rPr lang="bn-IN" sz="28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</a:t>
            </a:r>
            <a:endParaRPr lang="bn-BD" sz="28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১৭</a:t>
            </a:r>
            <a:r>
              <a:rPr lang="bn-BD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/০৯/২০১</a:t>
            </a:r>
            <a:r>
              <a:rPr lang="bn-IN" sz="24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৯ ইং</a:t>
            </a:r>
            <a:endParaRPr lang="bn-BD" sz="24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bn-IN" dirty="0">
              <a:latin typeface="NikoshBAN" pitchFamily="2" charset="0"/>
              <a:cs typeface="NikoshBAN" pitchFamily="2" charset="0"/>
            </a:endParaRPr>
          </a:p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মোঃহাবিবুল্লাহ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বিরিশির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মিশন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উচ্চ বিদ্যালয়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দুর্গাপুর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নেত্রকোণা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কন্টাক্টঃ০১৭২১৫০১৮৮৫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Email: mh.habib85@gmail.com</a:t>
            </a:r>
            <a:endParaRPr lang="bn-BD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819400" y="2505075"/>
            <a:ext cx="1524000" cy="1524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89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12276" r="17558" b="14258"/>
          <a:stretch/>
        </p:blipFill>
        <p:spPr>
          <a:xfrm>
            <a:off x="1412025" y="3594764"/>
            <a:ext cx="1102575" cy="1007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6" t="29843" r="13906" b="20000"/>
          <a:stretch/>
        </p:blipFill>
        <p:spPr>
          <a:xfrm>
            <a:off x="2578740" y="3298567"/>
            <a:ext cx="1002660" cy="1304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t="9800" r="5042" b="12800"/>
          <a:stretch/>
        </p:blipFill>
        <p:spPr>
          <a:xfrm>
            <a:off x="3766205" y="3029962"/>
            <a:ext cx="1329746" cy="15726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18800"/>
          <a:stretch/>
        </p:blipFill>
        <p:spPr>
          <a:xfrm>
            <a:off x="5030793" y="2362200"/>
            <a:ext cx="1293807" cy="2240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5112"/>
          <a:stretch/>
        </p:blipFill>
        <p:spPr>
          <a:xfrm>
            <a:off x="6387154" y="1981199"/>
            <a:ext cx="1004246" cy="2621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r="17208"/>
          <a:stretch/>
        </p:blipFill>
        <p:spPr>
          <a:xfrm>
            <a:off x="7524750" y="1371600"/>
            <a:ext cx="1085850" cy="3230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4" b="6326"/>
          <a:stretch/>
        </p:blipFill>
        <p:spPr>
          <a:xfrm>
            <a:off x="428894" y="3906474"/>
            <a:ext cx="866506" cy="6960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28895" y="515362"/>
            <a:ext cx="8181706" cy="1015663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মাঝখানে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641" y="4551219"/>
            <a:ext cx="369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29571" y="4551218"/>
            <a:ext cx="391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1800" y="4516582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1085" y="4551219"/>
            <a:ext cx="37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93190" y="4529362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3169" y="4551219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৭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88741" y="4495800"/>
            <a:ext cx="425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7186" y="5818560"/>
            <a:ext cx="8181706" cy="584775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সংগৃহীত উপাত্তের মধ্যম মান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6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" grpId="0"/>
      <p:bldP spid="22" grpId="0"/>
      <p:bldP spid="23" grpId="0"/>
      <p:bldP spid="25" grpId="0"/>
      <p:bldP spid="26" grpId="0"/>
      <p:bldP spid="27" grpId="0"/>
      <p:bldP spid="28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990521"/>
            <a:ext cx="8077201" cy="482550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1" y="5816025"/>
            <a:ext cx="7848600" cy="584775"/>
          </a:xfrm>
          <a:prstGeom prst="rect">
            <a:avLst/>
          </a:prstGeom>
          <a:solidFill>
            <a:srgbClr val="FABCFC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গোলাপী ফুল প্রচুরক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228600"/>
            <a:ext cx="7924801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ABCFC"/>
                </a:solidFill>
              </a:rPr>
              <a:t>কোন রঙ্গের ফুল সবচেয়ে বেশি ?</a:t>
            </a:r>
            <a:endParaRPr lang="en-US" sz="4000" dirty="0">
              <a:solidFill>
                <a:srgbClr val="FABC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27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18509"/>
            <a:ext cx="4038600" cy="37060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566554"/>
            <a:ext cx="3886200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0382" y="533400"/>
            <a:ext cx="75438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মধ্যক ও প্রচুরক</a:t>
            </a:r>
            <a:endParaRPr lang="en-US" sz="9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5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762000"/>
            <a:ext cx="7696200" cy="5181600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dirty="0" smtClean="0">
                <a:ln w="11430"/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n w="11430"/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-</a:t>
            </a:r>
            <a:endParaRPr lang="bn-BD" sz="4000" dirty="0" smtClean="0">
              <a:ln w="11430"/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মধ্যক </a:t>
            </a:r>
            <a:r>
              <a:rPr lang="bn-BD" sz="320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 তা বলতে</a:t>
            </a:r>
            <a:r>
              <a:rPr lang="bn-BD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en-US" sz="3200" dirty="0" smtClean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প্রচুরক </a:t>
            </a:r>
            <a:r>
              <a:rPr lang="bn-IN" sz="32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 তা বলতে</a:t>
            </a:r>
            <a:r>
              <a:rPr lang="bn-BD" sz="32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অবিন্যস্ত উপাত্তের মধ্যক নির্ণয় করতে পারবে</a:t>
            </a:r>
            <a:r>
              <a:rPr lang="bn-IN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অবিন্যস্ত উপাত্তের প্রচুরক নির্ণয় করতে পারবে</a:t>
            </a:r>
            <a:r>
              <a:rPr lang="bn-IN" sz="32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44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09600" y="6553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508760" y="66294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438400" y="60960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390900" y="6172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181600" y="62103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305300" y="62103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96000" y="6553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7010400" y="6553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886700" y="6172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১৩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5093277" y="3322320"/>
            <a:ext cx="800100" cy="7200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845877" y="3310890"/>
            <a:ext cx="800100" cy="7200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969577" y="3310890"/>
            <a:ext cx="800100" cy="7200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১৩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760277" y="3276600"/>
            <a:ext cx="800100" cy="7200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1435677" y="3322320"/>
            <a:ext cx="800100" cy="72009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350077" y="3318510"/>
            <a:ext cx="800100" cy="72009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21277" y="3356610"/>
            <a:ext cx="800100" cy="72009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264477" y="3318510"/>
            <a:ext cx="800100" cy="72009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4178877" y="3318510"/>
            <a:ext cx="800100" cy="72009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5055177" y="3671801"/>
            <a:ext cx="3505200" cy="34290"/>
          </a:xfrm>
          <a:prstGeom prst="straightConnector1">
            <a:avLst/>
          </a:prstGeom>
          <a:ln w="5715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609600" y="3699510"/>
            <a:ext cx="3505200" cy="3429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99555" y="4229100"/>
            <a:ext cx="79971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 =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88082" y="1676401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সর্বোচ্চ উপাত্ত = ১৫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5364" y="1676400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 নিম্ন উপাত্ত = ৬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9600" y="2514600"/>
            <a:ext cx="7997190" cy="584775"/>
          </a:xfrm>
          <a:prstGeom prst="rect">
            <a:avLst/>
          </a:prstGeom>
          <a:solidFill>
            <a:srgbClr val="FABCF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উপাত্তগুলোকে মানের ক্রমানুসারে সাজিয়ে পাই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09600" y="4964701"/>
                <a:ext cx="7895013" cy="143609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১। উপাত্ত সংখ্যা বিজোড় হলে,</a:t>
                </a:r>
              </a:p>
              <a:p>
                <a:pPr algn="ctr"/>
                <a:r>
                  <a:rPr lang="bn-BD" sz="3200" dirty="0">
                    <a:latin typeface="NikoshBAN" pitchFamily="2" charset="0"/>
                    <a:cs typeface="NikoshBAN" pitchFamily="2" charset="0"/>
                  </a:rPr>
                  <a:t>  মধ্যক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2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bn-BD" sz="3200" dirty="0">
                            <a:latin typeface="NikoshBAN" pitchFamily="2" charset="0"/>
                            <a:cs typeface="NikoshBAN" pitchFamily="2" charset="0"/>
                          </a:rPr>
                          <m:t>উপাত্ত সংখ্যা</m:t>
                        </m:r>
                        <m:r>
                          <a:rPr lang="bn-IN" sz="3200" b="0" i="1" dirty="0" smtClean="0">
                            <a:latin typeface="Cambria Math"/>
                            <a:cs typeface="NikoshBAN" pitchFamily="2" charset="0"/>
                          </a:rPr>
                          <m:t> + </m:t>
                        </m:r>
                        <m:r>
                          <a:rPr lang="bn-IN" sz="3200" b="0" i="1" dirty="0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964701"/>
                <a:ext cx="7895013" cy="1436099"/>
              </a:xfrm>
              <a:prstGeom prst="rect">
                <a:avLst/>
              </a:prstGeom>
              <a:blipFill>
                <a:blip r:embed="rId3"/>
                <a:stretch>
                  <a:fillRect t="-4564" b="-414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63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0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55" grpId="0" animBg="1"/>
      <p:bldP spid="46" grpId="0" animBg="1"/>
      <p:bldP spid="50" grpId="0" animBg="1"/>
      <p:bldP spid="51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381000" y="5029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219200" y="51054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057400" y="45720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895600" y="4648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572000" y="46863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733800" y="46863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410200" y="5029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248400" y="5029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086600" y="4648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48046" y="5791200"/>
            <a:ext cx="799719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 =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(৫+১২) 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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২ = ৮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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88082" y="1371601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সর্বোচ্চ উপাত্ত = ১৫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5364" y="1371600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 নিম্ন উপাত্ত = ৬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9600" y="2133600"/>
            <a:ext cx="799719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উপাত্তগুলোকে মানের ক্রমানুসারে সাজিয়ে পাই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886700" y="5029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19100" y="28651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257300" y="287274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095500" y="281940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933700" y="28270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610100" y="283083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3771900" y="283083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7" name="Straight Arrow Connector 46"/>
          <p:cNvCxnSpPr>
            <a:endCxn id="53" idx="2"/>
          </p:cNvCxnSpPr>
          <p:nvPr/>
        </p:nvCxnSpPr>
        <p:spPr>
          <a:xfrm flipV="1">
            <a:off x="419100" y="3190875"/>
            <a:ext cx="3352800" cy="5444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448300" y="28651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286500" y="28651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7124700" y="28270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7924800" y="2865120"/>
            <a:ext cx="800100" cy="72009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3" name="Straight Arrow Connector 42"/>
          <p:cNvCxnSpPr>
            <a:stCxn id="54" idx="2"/>
          </p:cNvCxnSpPr>
          <p:nvPr/>
        </p:nvCxnSpPr>
        <p:spPr>
          <a:xfrm>
            <a:off x="5448300" y="3225165"/>
            <a:ext cx="3238500" cy="6023"/>
          </a:xfrm>
          <a:prstGeom prst="straightConnector1">
            <a:avLst/>
          </a:prstGeom>
          <a:ln w="5715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609600" y="3729097"/>
            <a:ext cx="8035636" cy="2062103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২। উপাত্ত সংখ্যা জোড় হলে,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 মধ্যক = মধ্যম পদ দুটির গড়মান ।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অর্থাৎ, (উপাত্ত সংখ্যা/২)তম পদ ও (উপাত্ত সংখ্যা/২ + ১)তম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 পদের গড়মান হল মধ্যক।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738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5" grpId="0" animBg="1"/>
      <p:bldP spid="46" grpId="0" animBg="1"/>
      <p:bldP spid="50" grpId="0" animBg="1"/>
      <p:bldP spid="51" grpId="0" animBg="1"/>
      <p:bldP spid="35" grpId="0" animBg="1"/>
      <p:bldP spid="42" grpId="0" animBg="1"/>
      <p:bldP spid="44" grpId="0" animBg="1"/>
      <p:bldP spid="45" grpId="0" animBg="1"/>
      <p:bldP spid="48" grpId="0" animBg="1"/>
      <p:bldP spid="49" grpId="0" animBg="1"/>
      <p:bldP spid="53" grpId="0" animBg="1"/>
      <p:bldP spid="54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2282" y="5105400"/>
            <a:ext cx="8001000" cy="584775"/>
          </a:xfrm>
          <a:prstGeom prst="rect">
            <a:avLst/>
          </a:prstGeom>
          <a:solidFill>
            <a:srgbClr val="C1FFC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প্রচুরক হলো প্রদত্ত উপাত্তের মধ্যে যে সংখ্যা সর্বাধিকবার থাকে।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78427" y="773862"/>
            <a:ext cx="1413164" cy="1715984"/>
            <a:chOff x="578427" y="570016"/>
            <a:chExt cx="1413164" cy="171598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905000" y="747172"/>
            <a:ext cx="1413164" cy="1715984"/>
            <a:chOff x="578427" y="570016"/>
            <a:chExt cx="1413164" cy="1715984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934200" y="690653"/>
            <a:ext cx="1413164" cy="1715984"/>
            <a:chOff x="578427" y="570016"/>
            <a:chExt cx="1413164" cy="1715984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35040" y="773862"/>
            <a:ext cx="1260760" cy="1689294"/>
            <a:chOff x="3390900" y="570016"/>
            <a:chExt cx="1260760" cy="168929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454240" y="703998"/>
            <a:ext cx="1260760" cy="1689294"/>
            <a:chOff x="3390900" y="570016"/>
            <a:chExt cx="1260760" cy="1689294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690653"/>
            <a:ext cx="1260760" cy="1689294"/>
            <a:chOff x="3390900" y="570016"/>
            <a:chExt cx="1260760" cy="1689294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235040" y="2958906"/>
            <a:ext cx="1260760" cy="1689294"/>
            <a:chOff x="3390900" y="570016"/>
            <a:chExt cx="1260760" cy="1689294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045040" y="2882706"/>
            <a:ext cx="1260760" cy="1689294"/>
            <a:chOff x="3390900" y="570016"/>
            <a:chExt cx="1260760" cy="1689294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r="13879" b="3333"/>
          <a:stretch/>
        </p:blipFill>
        <p:spPr>
          <a:xfrm>
            <a:off x="592282" y="2965353"/>
            <a:ext cx="1240222" cy="16764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r="13879" b="3333"/>
          <a:stretch/>
        </p:blipFill>
        <p:spPr>
          <a:xfrm>
            <a:off x="1905000" y="3037102"/>
            <a:ext cx="1240222" cy="16764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r="13879" b="3333"/>
          <a:stretch/>
        </p:blipFill>
        <p:spPr>
          <a:xfrm>
            <a:off x="4520889" y="2981095"/>
            <a:ext cx="1230054" cy="168791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r="13879" b="3333"/>
          <a:stretch/>
        </p:blipFill>
        <p:spPr>
          <a:xfrm>
            <a:off x="5846378" y="2870846"/>
            <a:ext cx="1240222" cy="16764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905653" y="3048000"/>
            <a:ext cx="1204279" cy="148345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30291" y="2981095"/>
            <a:ext cx="1204279" cy="148345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853286" y="2913347"/>
            <a:ext cx="1204279" cy="148345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548237" y="3048000"/>
            <a:ext cx="1204279" cy="148345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993423" y="3455155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392732" y="3526904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908222" y="3412491"/>
            <a:ext cx="484925" cy="7346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247519" y="3360648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84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41020" y="362331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367790" y="362331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02180" y="356235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02280" y="357759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02380" y="358521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06390" y="358902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606290" y="358902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221730" y="362331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006590" y="362331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806690" y="3585210"/>
            <a:ext cx="800100" cy="720090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326380" y="4579620"/>
            <a:ext cx="800100" cy="7200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972300" y="4568190"/>
            <a:ext cx="800100" cy="72009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172200" y="4568190"/>
            <a:ext cx="800100" cy="72009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3400" y="4598670"/>
            <a:ext cx="800100" cy="72009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06690" y="4572000"/>
            <a:ext cx="800100" cy="72009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141220" y="4579620"/>
            <a:ext cx="800100" cy="720090"/>
          </a:xfrm>
          <a:prstGeom prst="ellipse">
            <a:avLst/>
          </a:prstGeom>
          <a:solidFill>
            <a:srgbClr val="99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960370" y="4613910"/>
            <a:ext cx="800100" cy="72009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344930" y="4613910"/>
            <a:ext cx="800100" cy="720090"/>
          </a:xfrm>
          <a:prstGeom prst="ellipse">
            <a:avLst/>
          </a:prstGeom>
          <a:solidFill>
            <a:srgbClr val="99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741420" y="4613910"/>
            <a:ext cx="800100" cy="72009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541520" y="4575810"/>
            <a:ext cx="800100" cy="7200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09600" y="72009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508760" y="72771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438400" y="67437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390900" y="68199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181600" y="68580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305300" y="68580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096000" y="72009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010400" y="72009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7886700" y="681990"/>
            <a:ext cx="800100" cy="720090"/>
          </a:xfrm>
          <a:prstGeom prst="ellipse">
            <a:avLst/>
          </a:prstGeom>
          <a:solidFill>
            <a:srgbClr val="00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181600" y="1722120"/>
            <a:ext cx="800100" cy="72009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934200" y="1710690"/>
            <a:ext cx="800100" cy="7200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057900" y="1710690"/>
            <a:ext cx="800100" cy="7200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848600" y="1676400"/>
            <a:ext cx="800100" cy="72009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24000" y="1722120"/>
            <a:ext cx="800100" cy="72009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438400" y="1718310"/>
            <a:ext cx="800100" cy="72009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9600" y="1756410"/>
            <a:ext cx="800100" cy="720090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352800" y="1718310"/>
            <a:ext cx="800100" cy="72009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67200" y="1718310"/>
            <a:ext cx="800100" cy="72009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600" y="2768025"/>
            <a:ext cx="799719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প্রচুরক  = ৫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0985" y="5511225"/>
            <a:ext cx="7997190" cy="584775"/>
          </a:xfrm>
          <a:prstGeom prst="rect">
            <a:avLst/>
          </a:prstGeom>
          <a:solidFill>
            <a:srgbClr val="EEF5CB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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প্রচুরক = ২ অথবা 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234814" y="1624965"/>
            <a:ext cx="1746885" cy="914400"/>
          </a:xfrm>
          <a:prstGeom prst="roundRect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32947" y="4471035"/>
            <a:ext cx="1639253" cy="914400"/>
          </a:xfrm>
          <a:prstGeom prst="roundRect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1333500" y="4495800"/>
            <a:ext cx="1626870" cy="914400"/>
          </a:xfrm>
          <a:prstGeom prst="roundRect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3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0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0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0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80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4" grpId="0" animBg="1"/>
      <p:bldP spid="45" grpId="0" animBg="1"/>
      <p:bldP spid="43" grpId="0" animBg="1"/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210" y="685800"/>
            <a:ext cx="8001000" cy="707886"/>
          </a:xfrm>
          <a:prstGeom prst="rect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8607" y="2225100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2387" y="22251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৭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3893" y="2225100"/>
            <a:ext cx="487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8970" y="2225100"/>
            <a:ext cx="492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78035" y="2225100"/>
            <a:ext cx="492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১৯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8034" y="2753380"/>
            <a:ext cx="487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২১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8341" y="2225100"/>
            <a:ext cx="494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0400" y="2225100"/>
            <a:ext cx="514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১৬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7197" y="2753380"/>
            <a:ext cx="513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39539" y="2753380"/>
            <a:ext cx="519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১৩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0" y="2230160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১১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8924" y="2225100"/>
            <a:ext cx="540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২৩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7200" y="2225100"/>
            <a:ext cx="510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39145" y="222510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56606" y="2225100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8470" y="4648200"/>
            <a:ext cx="8001000" cy="707886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প্রদত্ত উপাত্তগুলোর মধ্যক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প্রচুরক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নির্ণয়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7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7799070" cy="707886"/>
          </a:xfrm>
          <a:prstGeom prst="rect">
            <a:avLst/>
          </a:prstGeom>
          <a:solidFill>
            <a:srgbClr val="C1FFC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799" y="1301621"/>
            <a:ext cx="7799071" cy="5016758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৪,৬,৭,৯,১২ সংখ্যাগুলোর মধ্যক কোনটি?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   ৭     খ.     ৬     গ.     ৯      ঘ.     ১২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৪,৫,৮,৬,৭,৫,১২ সংখ্যাগুলোর প্রচুরক কোনটি?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ক.    ৮     খ.   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৭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গ.     ৬      ঘ.       ৫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৮,১২,১১,১২,১৪,১৮ সংখ্যাগুলোর মধ্যক কোনটি?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   ৮     খ.     ১১    গ.    ১২      ঘ.      ১৪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সংগৃহীত উপাত্তের মধ্যম মানকে কী বলে?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  গড়    খ.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  গ.  প্রচুরক    ঘ. বিন্যস্ত উপাত্ত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685800" y="5635752"/>
            <a:ext cx="2971800" cy="612648"/>
          </a:xfrm>
          <a:prstGeom prst="wedgeRectCallout">
            <a:avLst>
              <a:gd name="adj1" fmla="val 88707"/>
              <a:gd name="adj2" fmla="val 933"/>
            </a:avLst>
          </a:prstGeom>
          <a:solidFill>
            <a:srgbClr val="00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পেতে ক্লিক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4800600" y="5635752"/>
            <a:ext cx="914400" cy="612648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5715000" y="5635752"/>
            <a:ext cx="914400" cy="612648"/>
          </a:xfrm>
          <a:prstGeom prst="flowChartAlternateProcess">
            <a:avLst/>
          </a:prstGeom>
          <a:solidFill>
            <a:srgbClr val="F4DD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6629400" y="5635752"/>
            <a:ext cx="914400" cy="61264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7570470" y="5647182"/>
            <a:ext cx="914400" cy="612648"/>
          </a:xfrm>
          <a:prstGeom prst="flowChartAlternateProcess">
            <a:avLst/>
          </a:prstGeom>
          <a:solidFill>
            <a:srgbClr val="97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62000" y="17526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257800" y="27432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733800" y="37338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9800" y="47244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49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animBg="1"/>
      <p:bldP spid="5" grpId="0" animBg="1"/>
      <p:bldP spid="6" grpId="0" animBg="1"/>
      <p:bldP spid="7" grpId="0" animBg="1"/>
      <p:bldP spid="11" grpId="0" animBg="1"/>
      <p:bldP spid="8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29491"/>
            <a:ext cx="7924800" cy="707886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8818" y="2057400"/>
            <a:ext cx="7890510" cy="3046988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বার্ষিক পরীক্ষায় ২০ জন শিক্ষার্থীর গণিতে প্রাপ্ত নম্বর হলোঃ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৩০,৪০,৩৫,৫০,৫৫,৬০,৬৫,৭৩,৬২,৭০,৪৫,৩৫,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৮৫,৭৪,৯৮,৯২,৯০,৮৩,৪৫,৫৭।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উপাত্তগুলোকে মানের উর্ধক্রম ও অধঃক্রম অনূসারে সাজাও।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উপাত্তগুলোর মধ্যক 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উপাত্তগুলোর প্রচুরক নির্ণয়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18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2269"/>
            <a:ext cx="8610600" cy="618065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2895">
            <a:off x="1782378" y="2466768"/>
            <a:ext cx="4948842" cy="149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4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</TotalTime>
  <Words>522</Words>
  <Application>Microsoft Office PowerPoint</Application>
  <PresentationFormat>On-screen Show (4:3)</PresentationFormat>
  <Paragraphs>199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NikoshBAN</vt:lpstr>
      <vt:lpstr>Symbol</vt:lpstr>
      <vt:lpstr>Times New Roman</vt:lpstr>
      <vt:lpstr>Vrinda</vt:lpstr>
      <vt:lpstr>Wingdings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 Habib</dc:creator>
  <cp:lastModifiedBy>MH Habib</cp:lastModifiedBy>
  <cp:revision>199</cp:revision>
  <dcterms:created xsi:type="dcterms:W3CDTF">2006-08-16T00:00:00Z</dcterms:created>
  <dcterms:modified xsi:type="dcterms:W3CDTF">2019-10-17T07:55:42Z</dcterms:modified>
</cp:coreProperties>
</file>