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-bangla.com/grammar/degree_change" TargetMode="External"/><Relationship Id="rId2" Type="http://schemas.openxmlformats.org/officeDocument/2006/relationships/hyperlink" Target="http://www.english-bangla.com/grammar/degre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52400"/>
            <a:ext cx="4419600" cy="6477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100" b="1" dirty="0" smtClean="0">
                <a:solidFill>
                  <a:srgbClr val="C00000"/>
                </a:solidFill>
                <a:hlinkClick r:id="rId2" tooltip="English grammar: Degree"/>
              </a:rPr>
              <a:t>Degree</a:t>
            </a:r>
            <a:endParaRPr lang="en-US" sz="1100" dirty="0" smtClean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C00000"/>
                </a:solidFill>
                <a:latin typeface="Britannic Bold" pitchFamily="34" charset="0"/>
                <a:hlinkClick r:id="rId2" tooltip="Degree"/>
              </a:rPr>
              <a:t>Degree</a:t>
            </a:r>
            <a:endParaRPr lang="en-US" sz="1200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C00000"/>
                </a:solidFill>
                <a:latin typeface="Britannic Bold" pitchFamily="34" charset="0"/>
                <a:hlinkClick r:id="rId3" tooltip="Degree"/>
              </a:rPr>
              <a:t>Change of Degree</a:t>
            </a:r>
            <a:endParaRPr lang="en-US" sz="1200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C00000"/>
                </a:solidFill>
                <a:latin typeface="Britannic Bold" pitchFamily="34" charset="0"/>
                <a:hlinkClick r:id="rId2" tooltip="Positive Degree"/>
              </a:rPr>
              <a:t>Positive Degree </a:t>
            </a:r>
            <a:endParaRPr lang="en-US" sz="1200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C00000"/>
                </a:solidFill>
                <a:latin typeface="Britannic Bold" pitchFamily="34" charset="0"/>
                <a:hlinkClick r:id="rId2" tooltip="Comparative Degree"/>
              </a:rPr>
              <a:t>Comparative Degree</a:t>
            </a:r>
            <a:endParaRPr lang="en-US" sz="1200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C00000"/>
                </a:solidFill>
                <a:latin typeface="Britannic Bold" pitchFamily="34" charset="0"/>
                <a:hlinkClick r:id="rId2" tooltip="Superlative Degree"/>
              </a:rPr>
              <a:t>Superlative Degree</a:t>
            </a:r>
            <a:endParaRPr lang="en-US" sz="1200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C00000"/>
                </a:solidFill>
                <a:latin typeface="Britannic Bold" pitchFamily="34" charset="0"/>
                <a:hlinkClick r:id="rId2" tooltip="Superlative Degree into Positive Degree"/>
              </a:rPr>
              <a:t>Superlative into Positive</a:t>
            </a:r>
            <a:endParaRPr lang="en-US" sz="1200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C00000"/>
                </a:solidFill>
                <a:latin typeface="Britannic Bold" pitchFamily="34" charset="0"/>
                <a:hlinkClick r:id="rId2" tooltip="Comparative into positive"/>
              </a:rPr>
              <a:t>Comparative into Positive</a:t>
            </a:r>
            <a:endParaRPr lang="en-US" sz="1200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C00000"/>
                </a:solidFill>
                <a:latin typeface="Britannic Bold" pitchFamily="34" charset="0"/>
                <a:hlinkClick r:id="rId3" tooltip="Superlative into comparative"/>
              </a:rPr>
              <a:t>Superlative into Comparative</a:t>
            </a:r>
            <a:endParaRPr lang="en-US" sz="1200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C00000"/>
                </a:solidFill>
                <a:latin typeface="Britannic Bold" pitchFamily="34" charset="0"/>
                <a:hlinkClick r:id="rId3" tooltip="Positive into comparative"/>
              </a:rPr>
              <a:t>Positive into Comparative</a:t>
            </a:r>
            <a:endParaRPr lang="en-US" sz="1200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C00000"/>
                </a:solidFill>
                <a:latin typeface="Britannic Bold" pitchFamily="34" charset="0"/>
                <a:hlinkClick r:id="rId3" tooltip="Comparative into superlative"/>
              </a:rPr>
              <a:t>Comparative into superlative</a:t>
            </a:r>
            <a:endParaRPr lang="en-US" sz="1200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C00000"/>
                </a:solidFill>
                <a:latin typeface="Britannic Bold" pitchFamily="34" charset="0"/>
                <a:hlinkClick r:id="rId3" tooltip="Positive into superlative"/>
              </a:rPr>
              <a:t>Positive into superlative</a:t>
            </a:r>
            <a:endParaRPr lang="en-US" sz="1200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>
              <a:buNone/>
            </a:pPr>
            <a:endParaRPr lang="en-US" sz="1000" dirty="0" smtClean="0"/>
          </a:p>
          <a:p>
            <a:pPr>
              <a:buFont typeface="Wingdings" pitchFamily="2" charset="2"/>
              <a:buChar char="Ø"/>
            </a:pPr>
            <a:r>
              <a:rPr lang="en-US" sz="1800" i="1" u="sng" dirty="0" smtClean="0">
                <a:solidFill>
                  <a:srgbClr val="CC00FF"/>
                </a:solidFill>
              </a:rPr>
              <a:t>Degree</a:t>
            </a:r>
            <a:endParaRPr lang="en-US" sz="1800" i="1" dirty="0" smtClean="0">
              <a:solidFill>
                <a:srgbClr val="CC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800" i="1" u="sng" dirty="0" smtClean="0">
                <a:solidFill>
                  <a:srgbClr val="CC00FF"/>
                </a:solidFill>
              </a:rPr>
              <a:t>Degree </a:t>
            </a:r>
            <a:r>
              <a:rPr lang="bn-IN" sz="1800" i="1" u="sng" dirty="0" smtClean="0">
                <a:solidFill>
                  <a:srgbClr val="CC00FF"/>
                </a:solidFill>
              </a:rPr>
              <a:t>হল</a:t>
            </a:r>
            <a:r>
              <a:rPr lang="en-US" sz="1800" i="1" u="sng" dirty="0" smtClean="0">
                <a:solidFill>
                  <a:srgbClr val="CC00FF"/>
                </a:solidFill>
              </a:rPr>
              <a:t> Adjective </a:t>
            </a:r>
            <a:r>
              <a:rPr lang="bn-IN" sz="1800" i="1" u="sng" dirty="0" smtClean="0">
                <a:solidFill>
                  <a:srgbClr val="CC00FF"/>
                </a:solidFill>
              </a:rPr>
              <a:t>এর রূপভেদ। এটি ৩টি ভাগে বিভক্ত। যথা</a:t>
            </a:r>
            <a:r>
              <a:rPr lang="en-US" sz="1800" i="1" u="sng" dirty="0" smtClean="0">
                <a:solidFill>
                  <a:srgbClr val="CC00FF"/>
                </a:solidFill>
              </a:rPr>
              <a:t>- </a:t>
            </a:r>
            <a:endParaRPr lang="en-US" sz="1800" i="1" dirty="0" smtClean="0">
              <a:solidFill>
                <a:srgbClr val="CC00FF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800" i="1" u="sng" dirty="0" smtClean="0">
                <a:solidFill>
                  <a:srgbClr val="CC00FF"/>
                </a:solidFill>
              </a:rPr>
              <a:t>Positive Degree </a:t>
            </a:r>
            <a:endParaRPr lang="en-US" sz="1800" i="1" dirty="0" smtClean="0">
              <a:solidFill>
                <a:srgbClr val="CC00FF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800" i="1" u="sng" dirty="0" smtClean="0">
                <a:solidFill>
                  <a:srgbClr val="CC00FF"/>
                </a:solidFill>
              </a:rPr>
              <a:t>Comparative Degree</a:t>
            </a:r>
            <a:endParaRPr lang="en-US" sz="1800" i="1" dirty="0" smtClean="0">
              <a:solidFill>
                <a:srgbClr val="CC00FF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800" i="1" u="sng" dirty="0" smtClean="0">
                <a:solidFill>
                  <a:srgbClr val="CC00FF"/>
                </a:solidFill>
              </a:rPr>
              <a:t>Superlative Degree </a:t>
            </a:r>
            <a:endParaRPr lang="en-US" sz="1800" i="1" dirty="0" smtClean="0">
              <a:solidFill>
                <a:srgbClr val="CC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800" i="1" u="sng" dirty="0" smtClean="0">
                <a:solidFill>
                  <a:srgbClr val="CC00FF"/>
                </a:solidFill>
              </a:rPr>
              <a:t>Positive Degree: </a:t>
            </a:r>
            <a:endParaRPr lang="en-US" sz="1800" i="1" dirty="0" smtClean="0">
              <a:solidFill>
                <a:srgbClr val="CC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IN" sz="1800" i="1" u="sng" dirty="0" smtClean="0">
                <a:solidFill>
                  <a:srgbClr val="CC00FF"/>
                </a:solidFill>
              </a:rPr>
              <a:t>কোন</a:t>
            </a:r>
            <a:r>
              <a:rPr lang="en-US" sz="1800" i="1" u="sng" dirty="0" smtClean="0">
                <a:solidFill>
                  <a:srgbClr val="CC00FF"/>
                </a:solidFill>
              </a:rPr>
              <a:t> sentence </a:t>
            </a:r>
            <a:r>
              <a:rPr lang="bn-IN" sz="1800" i="1" u="sng" dirty="0" smtClean="0">
                <a:solidFill>
                  <a:srgbClr val="CC00FF"/>
                </a:solidFill>
              </a:rPr>
              <a:t>এ</a:t>
            </a:r>
            <a:r>
              <a:rPr lang="en-US" sz="1800" i="1" u="sng" dirty="0" smtClean="0">
                <a:solidFill>
                  <a:srgbClr val="CC00FF"/>
                </a:solidFill>
              </a:rPr>
              <a:t> Noun </a:t>
            </a:r>
            <a:r>
              <a:rPr lang="bn-IN" sz="1800" i="1" u="sng" dirty="0" smtClean="0">
                <a:solidFill>
                  <a:srgbClr val="CC00FF"/>
                </a:solidFill>
              </a:rPr>
              <a:t>বা</a:t>
            </a:r>
            <a:r>
              <a:rPr lang="en-US" sz="1800" i="1" u="sng" dirty="0" smtClean="0">
                <a:solidFill>
                  <a:srgbClr val="CC00FF"/>
                </a:solidFill>
              </a:rPr>
              <a:t> pronoun </a:t>
            </a:r>
            <a:r>
              <a:rPr lang="bn-IN" sz="1800" i="1" u="sng" dirty="0" smtClean="0">
                <a:solidFill>
                  <a:srgbClr val="CC00FF"/>
                </a:solidFill>
              </a:rPr>
              <a:t>এর দোষ</a:t>
            </a:r>
            <a:r>
              <a:rPr lang="en-US" sz="1800" i="1" u="sng" dirty="0" smtClean="0">
                <a:solidFill>
                  <a:srgbClr val="CC00FF"/>
                </a:solidFill>
              </a:rPr>
              <a:t>, </a:t>
            </a:r>
            <a:r>
              <a:rPr lang="bn-IN" sz="1800" i="1" u="sng" dirty="0" smtClean="0">
                <a:solidFill>
                  <a:srgbClr val="CC00FF"/>
                </a:solidFill>
              </a:rPr>
              <a:t>গুন</a:t>
            </a:r>
            <a:r>
              <a:rPr lang="en-US" sz="1800" i="1" u="sng" dirty="0" smtClean="0">
                <a:solidFill>
                  <a:srgbClr val="CC00FF"/>
                </a:solidFill>
              </a:rPr>
              <a:t>, </a:t>
            </a:r>
            <a:r>
              <a:rPr lang="bn-IN" sz="1800" i="1" u="sng" dirty="0" smtClean="0">
                <a:solidFill>
                  <a:srgbClr val="CC00FF"/>
                </a:solidFill>
              </a:rPr>
              <a:t>অবস্থা ইত্যাদি বুঝাতে</a:t>
            </a:r>
            <a:r>
              <a:rPr lang="en-US" sz="1800" i="1" u="sng" dirty="0" smtClean="0">
                <a:solidFill>
                  <a:srgbClr val="CC00FF"/>
                </a:solidFill>
              </a:rPr>
              <a:t> adjective </a:t>
            </a:r>
            <a:r>
              <a:rPr lang="bn-IN" sz="1800" i="1" u="sng" dirty="0" smtClean="0">
                <a:solidFill>
                  <a:srgbClr val="CC00FF"/>
                </a:solidFill>
              </a:rPr>
              <a:t>এর যে রূপ ব্যবহার হয় তাকে</a:t>
            </a:r>
            <a:r>
              <a:rPr lang="en-US" sz="1800" i="1" u="sng" dirty="0" smtClean="0">
                <a:solidFill>
                  <a:srgbClr val="CC00FF"/>
                </a:solidFill>
              </a:rPr>
              <a:t> Positive Degree </a:t>
            </a:r>
            <a:r>
              <a:rPr lang="bn-IN" sz="1800" i="1" u="sng" dirty="0" smtClean="0">
                <a:solidFill>
                  <a:srgbClr val="CC00FF"/>
                </a:solidFill>
              </a:rPr>
              <a:t>বলে।</a:t>
            </a:r>
            <a:r>
              <a:rPr lang="en-US" sz="1800" i="1" u="sng" dirty="0" smtClean="0">
                <a:solidFill>
                  <a:srgbClr val="CC00FF"/>
                </a:solidFill>
              </a:rPr>
              <a:t> </a:t>
            </a:r>
            <a:br>
              <a:rPr lang="en-US" sz="1800" i="1" u="sng" dirty="0" smtClean="0">
                <a:solidFill>
                  <a:srgbClr val="CC00FF"/>
                </a:solidFill>
              </a:rPr>
            </a:br>
            <a:r>
              <a:rPr lang="bn-IN" sz="1800" i="1" u="sng" dirty="0" smtClean="0">
                <a:solidFill>
                  <a:srgbClr val="CC00FF"/>
                </a:solidFill>
              </a:rPr>
              <a:t>যেমন </a:t>
            </a:r>
            <a:r>
              <a:rPr lang="en-US" sz="1800" i="1" u="sng" dirty="0" smtClean="0">
                <a:solidFill>
                  <a:srgbClr val="CC00FF"/>
                </a:solidFill>
              </a:rPr>
              <a:t>– Mr. </a:t>
            </a:r>
            <a:r>
              <a:rPr lang="en-US" sz="1800" i="1" u="sng" dirty="0" err="1" smtClean="0">
                <a:solidFill>
                  <a:srgbClr val="CC00FF"/>
                </a:solidFill>
              </a:rPr>
              <a:t>Roni</a:t>
            </a:r>
            <a:r>
              <a:rPr lang="en-US" sz="1800" i="1" u="sng" dirty="0" smtClean="0">
                <a:solidFill>
                  <a:srgbClr val="CC00FF"/>
                </a:solidFill>
              </a:rPr>
              <a:t> is a good man. </a:t>
            </a:r>
            <a:endParaRPr lang="en-US" sz="1800" i="1" dirty="0" smtClean="0">
              <a:solidFill>
                <a:srgbClr val="CC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029200" y="152400"/>
            <a:ext cx="4114800" cy="6400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5600" b="1" u="sng" dirty="0" smtClean="0">
                <a:solidFill>
                  <a:srgbClr val="7030A0"/>
                </a:solidFill>
                <a:latin typeface="Britannic Bold" pitchFamily="34" charset="0"/>
              </a:rPr>
              <a:t>Comparative Degree:</a:t>
            </a:r>
            <a:endParaRPr lang="en-US" sz="56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sz="5600" u="sng" dirty="0" smtClean="0">
                <a:solidFill>
                  <a:srgbClr val="7030A0"/>
                </a:solidFill>
                <a:latin typeface="Britannic Bold" pitchFamily="34" charset="0"/>
              </a:rPr>
              <a:t>সাধারণত দুটি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Noun </a:t>
            </a:r>
            <a:r>
              <a:rPr lang="bn-IN" sz="5600" u="sng" dirty="0" smtClean="0">
                <a:solidFill>
                  <a:srgbClr val="7030A0"/>
                </a:solidFill>
                <a:latin typeface="Britannic Bold" pitchFamily="34" charset="0"/>
              </a:rPr>
              <a:t>বা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pronoun </a:t>
            </a:r>
            <a:r>
              <a:rPr lang="bn-IN" sz="5600" u="sng" dirty="0" smtClean="0">
                <a:solidFill>
                  <a:srgbClr val="7030A0"/>
                </a:solidFill>
                <a:latin typeface="Britannic Bold" pitchFamily="34" charset="0"/>
              </a:rPr>
              <a:t>এর দোষ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, </a:t>
            </a:r>
            <a:r>
              <a:rPr lang="bn-IN" sz="5600" u="sng" dirty="0" smtClean="0">
                <a:solidFill>
                  <a:srgbClr val="7030A0"/>
                </a:solidFill>
                <a:latin typeface="Britannic Bold" pitchFamily="34" charset="0"/>
              </a:rPr>
              <a:t>গুন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, </a:t>
            </a:r>
            <a:r>
              <a:rPr lang="bn-IN" sz="5600" u="sng" dirty="0" smtClean="0">
                <a:solidFill>
                  <a:srgbClr val="7030A0"/>
                </a:solidFill>
                <a:latin typeface="Britannic Bold" pitchFamily="34" charset="0"/>
              </a:rPr>
              <a:t>অবস্থা ইত্যাদির তুলনা বুঝাতে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adjective </a:t>
            </a:r>
            <a:r>
              <a:rPr lang="bn-IN" sz="5600" u="sng" dirty="0" smtClean="0">
                <a:solidFill>
                  <a:srgbClr val="7030A0"/>
                </a:solidFill>
                <a:latin typeface="Britannic Bold" pitchFamily="34" charset="0"/>
              </a:rPr>
              <a:t>এর যে রূপ ব্যবহার হয় তাকে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Comparative Degree </a:t>
            </a:r>
            <a:r>
              <a:rPr lang="bn-IN" sz="5600" u="sng" dirty="0" smtClean="0">
                <a:solidFill>
                  <a:srgbClr val="7030A0"/>
                </a:solidFill>
                <a:latin typeface="Britannic Bold" pitchFamily="34" charset="0"/>
              </a:rPr>
              <a:t>বলে।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b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</a:br>
            <a:r>
              <a:rPr lang="bn-IN" sz="5600" b="1" u="sng" dirty="0" smtClean="0">
                <a:solidFill>
                  <a:srgbClr val="7030A0"/>
                </a:solidFill>
                <a:latin typeface="Britannic Bold" pitchFamily="34" charset="0"/>
              </a:rPr>
              <a:t>যেমন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– </a:t>
            </a:r>
            <a:r>
              <a:rPr lang="en-US" sz="5600" u="sng" dirty="0" err="1" smtClean="0">
                <a:solidFill>
                  <a:srgbClr val="7030A0"/>
                </a:solidFill>
                <a:latin typeface="Britannic Bold" pitchFamily="34" charset="0"/>
              </a:rPr>
              <a:t>Rahim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is wiser than </a:t>
            </a:r>
            <a:r>
              <a:rPr lang="en-US" sz="5600" u="sng" dirty="0" err="1" smtClean="0">
                <a:solidFill>
                  <a:srgbClr val="7030A0"/>
                </a:solidFill>
                <a:latin typeface="Britannic Bold" pitchFamily="34" charset="0"/>
              </a:rPr>
              <a:t>Karim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endParaRPr lang="en-US" sz="56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56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5600" b="1" u="sng" dirty="0" smtClean="0">
                <a:solidFill>
                  <a:srgbClr val="7030A0"/>
                </a:solidFill>
                <a:latin typeface="Britannic Bold" pitchFamily="34" charset="0"/>
              </a:rPr>
              <a:t>Superlative Degree: </a:t>
            </a:r>
            <a:endParaRPr lang="en-US" sz="56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sz="5600" u="sng" dirty="0" smtClean="0">
                <a:solidFill>
                  <a:srgbClr val="7030A0"/>
                </a:solidFill>
                <a:latin typeface="Britannic Bold" pitchFamily="34" charset="0"/>
              </a:rPr>
              <a:t>সাধারণত অনেকের মধ্যে তুলনা বুঝাতে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adjective </a:t>
            </a:r>
            <a:r>
              <a:rPr lang="bn-IN" sz="5600" u="sng" dirty="0" smtClean="0">
                <a:solidFill>
                  <a:srgbClr val="7030A0"/>
                </a:solidFill>
                <a:latin typeface="Britannic Bold" pitchFamily="34" charset="0"/>
              </a:rPr>
              <a:t>এর যে রূপ ব্যবহার হয় তাকে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Superlative Degree </a:t>
            </a:r>
            <a:r>
              <a:rPr lang="bn-IN" sz="5600" u="sng" dirty="0" smtClean="0">
                <a:solidFill>
                  <a:srgbClr val="7030A0"/>
                </a:solidFill>
                <a:latin typeface="Britannic Bold" pitchFamily="34" charset="0"/>
              </a:rPr>
              <a:t>বলে।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b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</a:br>
            <a:r>
              <a:rPr lang="bn-IN" sz="5600" b="1" u="sng" dirty="0" smtClean="0">
                <a:solidFill>
                  <a:srgbClr val="7030A0"/>
                </a:solidFill>
                <a:latin typeface="Britannic Bold" pitchFamily="34" charset="0"/>
              </a:rPr>
              <a:t>যেমন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– </a:t>
            </a:r>
            <a:r>
              <a:rPr lang="en-US" sz="5600" u="sng" dirty="0" err="1" smtClean="0">
                <a:solidFill>
                  <a:srgbClr val="7030A0"/>
                </a:solidFill>
                <a:latin typeface="Britannic Bold" pitchFamily="34" charset="0"/>
              </a:rPr>
              <a:t>Rony</a:t>
            </a:r>
            <a:r>
              <a:rPr lang="en-US" sz="5600" u="sng" dirty="0" smtClean="0">
                <a:solidFill>
                  <a:srgbClr val="7030A0"/>
                </a:solidFill>
                <a:latin typeface="Britannic Bold" pitchFamily="34" charset="0"/>
              </a:rPr>
              <a:t> is the best player in the team. 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 smtClean="0"/>
          </a:p>
          <a:p>
            <a:r>
              <a:rPr lang="en-US" sz="5600" b="1" u="sng" dirty="0" smtClean="0">
                <a:solidFill>
                  <a:srgbClr val="008000"/>
                </a:solidFill>
                <a:latin typeface="Arial Black" pitchFamily="34" charset="0"/>
              </a:rPr>
              <a:t>Change of Degrees:</a:t>
            </a:r>
            <a:endParaRPr lang="en-US" sz="5600" dirty="0" smtClean="0">
              <a:solidFill>
                <a:srgbClr val="008000"/>
              </a:solidFill>
              <a:latin typeface="Arial Black" pitchFamily="34" charset="0"/>
            </a:endParaRPr>
          </a:p>
          <a:p>
            <a:r>
              <a:rPr lang="en-US" sz="5600" u="sng" dirty="0" smtClean="0">
                <a:solidFill>
                  <a:srgbClr val="008000"/>
                </a:solidFill>
                <a:latin typeface="Arial Black" pitchFamily="34" charset="0"/>
              </a:rPr>
              <a:t/>
            </a:r>
            <a:br>
              <a:rPr lang="en-US" sz="5600" u="sng" dirty="0" smtClean="0">
                <a:solidFill>
                  <a:srgbClr val="008000"/>
                </a:solidFill>
                <a:latin typeface="Arial Black" pitchFamily="34" charset="0"/>
              </a:rPr>
            </a:br>
            <a:endParaRPr lang="en-US" sz="5600" dirty="0" smtClean="0">
              <a:solidFill>
                <a:srgbClr val="008000"/>
              </a:solidFill>
              <a:latin typeface="Arial Black" pitchFamily="34" charset="0"/>
            </a:endParaRPr>
          </a:p>
          <a:p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Superlative Degree into Positive Degree </a:t>
            </a:r>
            <a:endParaRPr lang="en-US" sz="5600" dirty="0" smtClean="0">
              <a:solidFill>
                <a:srgbClr val="0000FF"/>
              </a:solidFill>
              <a:latin typeface="Arial Black" pitchFamily="34" charset="0"/>
            </a:endParaRPr>
          </a:p>
          <a:p>
            <a: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  <a:t>Superlative Degree </a:t>
            </a:r>
            <a:r>
              <a:rPr lang="bn-IN" sz="5600" u="sng" dirty="0" smtClean="0">
                <a:solidFill>
                  <a:srgbClr val="0000FF"/>
                </a:solidFill>
                <a:latin typeface="Arial Black" pitchFamily="34" charset="0"/>
              </a:rPr>
              <a:t>কে</a:t>
            </a:r>
            <a: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  <a:t> Positive Degree </a:t>
            </a:r>
            <a:r>
              <a:rPr lang="bn-IN" sz="5600" u="sng" dirty="0" smtClean="0">
                <a:solidFill>
                  <a:srgbClr val="0000FF"/>
                </a:solidFill>
                <a:latin typeface="Arial Black" pitchFamily="34" charset="0"/>
              </a:rPr>
              <a:t>তে রুপান্তর করার নিয়মঃ</a:t>
            </a:r>
            <a:endParaRPr lang="en-US" sz="5600" dirty="0" smtClean="0">
              <a:solidFill>
                <a:srgbClr val="0000FF"/>
              </a:solidFill>
              <a:latin typeface="Arial Black" pitchFamily="34" charset="0"/>
            </a:endParaRPr>
          </a:p>
          <a:p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Rule 1:</a:t>
            </a:r>
            <a:endParaRPr lang="en-US" sz="5600" dirty="0" smtClean="0">
              <a:solidFill>
                <a:srgbClr val="0000FF"/>
              </a:solidFill>
              <a:latin typeface="Arial Black" pitchFamily="34" charset="0"/>
            </a:endParaRPr>
          </a:p>
          <a:p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No other + </a:t>
            </a:r>
            <a:r>
              <a:rPr lang="bn-IN" sz="5600" b="1" u="sng" dirty="0" smtClean="0">
                <a:solidFill>
                  <a:srgbClr val="0000FF"/>
                </a:solidFill>
                <a:latin typeface="Arial Black" pitchFamily="34" charset="0"/>
              </a:rPr>
              <a:t>প্রদত্ত</a:t>
            </a:r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 Superlative </a:t>
            </a:r>
            <a:r>
              <a:rPr lang="bn-IN" sz="5600" b="1" u="sng" dirty="0" smtClean="0">
                <a:solidFill>
                  <a:srgbClr val="0000FF"/>
                </a:solidFill>
                <a:latin typeface="Arial Black" pitchFamily="34" charset="0"/>
              </a:rPr>
              <a:t>এর পরের অংশ</a:t>
            </a:r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 + verb + so/as + Superlative Degree </a:t>
            </a:r>
            <a:r>
              <a:rPr lang="bn-IN" sz="5600" b="1" u="sng" dirty="0" smtClean="0">
                <a:solidFill>
                  <a:srgbClr val="0000FF"/>
                </a:solidFill>
                <a:latin typeface="Arial Black" pitchFamily="34" charset="0"/>
              </a:rPr>
              <a:t>এর</a:t>
            </a:r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 Positive form + as + </a:t>
            </a:r>
            <a:r>
              <a:rPr lang="bn-IN" sz="5600" b="1" u="sng" dirty="0" smtClean="0">
                <a:solidFill>
                  <a:srgbClr val="0000FF"/>
                </a:solidFill>
                <a:latin typeface="Arial Black" pitchFamily="34" charset="0"/>
              </a:rPr>
              <a:t>মূল</a:t>
            </a:r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 sentence </a:t>
            </a:r>
            <a:r>
              <a:rPr lang="bn-IN" sz="5600" b="1" u="sng" dirty="0" smtClean="0">
                <a:solidFill>
                  <a:srgbClr val="0000FF"/>
                </a:solidFill>
                <a:latin typeface="Arial Black" pitchFamily="34" charset="0"/>
              </a:rPr>
              <a:t>এর</a:t>
            </a:r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 subject.</a:t>
            </a:r>
            <a:endParaRPr lang="en-US" sz="5600" dirty="0" smtClean="0">
              <a:solidFill>
                <a:srgbClr val="0000FF"/>
              </a:solidFill>
              <a:latin typeface="Arial Black" pitchFamily="34" charset="0"/>
            </a:endParaRPr>
          </a:p>
          <a:p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Superlative</a:t>
            </a:r>
            <a: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  <a:t>: </a:t>
            </a:r>
            <a:r>
              <a:rPr lang="en-US" sz="5600" u="sng" dirty="0" err="1" smtClean="0">
                <a:solidFill>
                  <a:srgbClr val="0000FF"/>
                </a:solidFill>
                <a:latin typeface="Arial Black" pitchFamily="34" charset="0"/>
              </a:rPr>
              <a:t>Rony</a:t>
            </a:r>
            <a: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  <a:t> is the smallest player in the team.</a:t>
            </a:r>
            <a:b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Positive</a:t>
            </a:r>
            <a: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  <a:t>: No other player in the team is as small as </a:t>
            </a:r>
            <a:r>
              <a:rPr lang="en-US" sz="5600" u="sng" dirty="0" err="1" smtClean="0">
                <a:solidFill>
                  <a:srgbClr val="0000FF"/>
                </a:solidFill>
                <a:latin typeface="Arial Black" pitchFamily="34" charset="0"/>
              </a:rPr>
              <a:t>Rony</a:t>
            </a:r>
            <a: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  <a:t>.</a:t>
            </a:r>
            <a:b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Superlative</a:t>
            </a:r>
            <a: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  <a:t>: </a:t>
            </a:r>
            <a:r>
              <a:rPr lang="en-US" sz="5600" u="sng" dirty="0" err="1" smtClean="0">
                <a:solidFill>
                  <a:srgbClr val="0000FF"/>
                </a:solidFill>
                <a:latin typeface="Arial Black" pitchFamily="34" charset="0"/>
              </a:rPr>
              <a:t>Sima</a:t>
            </a:r>
            <a: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  <a:t> is the best housewife.</a:t>
            </a:r>
            <a:b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en-US" sz="5600" b="1" u="sng" dirty="0" smtClean="0">
                <a:solidFill>
                  <a:srgbClr val="0000FF"/>
                </a:solidFill>
                <a:latin typeface="Arial Black" pitchFamily="34" charset="0"/>
              </a:rPr>
              <a:t>Positive</a:t>
            </a:r>
            <a: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  <a:t>: No other housewife is as good as </a:t>
            </a:r>
            <a:r>
              <a:rPr lang="en-US" sz="5600" u="sng" dirty="0" err="1" smtClean="0">
                <a:solidFill>
                  <a:srgbClr val="0000FF"/>
                </a:solidFill>
                <a:latin typeface="Arial Black" pitchFamily="34" charset="0"/>
              </a:rPr>
              <a:t>Sima</a:t>
            </a:r>
            <a:r>
              <a:rPr lang="en-US" sz="5600" u="sng" dirty="0" smtClean="0">
                <a:solidFill>
                  <a:srgbClr val="0000FF"/>
                </a:solidFill>
                <a:latin typeface="Arial Black" pitchFamily="34" charset="0"/>
              </a:rPr>
              <a:t>.</a:t>
            </a:r>
            <a:endParaRPr lang="en-US" sz="5600" dirty="0" smtClean="0">
              <a:solidFill>
                <a:srgbClr val="0000FF"/>
              </a:solidFill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52400" y="1"/>
            <a:ext cx="4343400" cy="312419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sz="3200" b="1" u="sng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>
              <a:buNone/>
            </a:pPr>
            <a:endParaRPr lang="en-US" b="1" u="sng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>
              <a:buNone/>
            </a:pPr>
            <a:r>
              <a:rPr lang="en-US" sz="3200" b="1" u="sng" dirty="0" smtClean="0">
                <a:solidFill>
                  <a:srgbClr val="0000FF"/>
                </a:solidFill>
                <a:latin typeface="Britannic Bold" pitchFamily="34" charset="0"/>
              </a:rPr>
              <a:t>Rule 2:</a:t>
            </a:r>
            <a:endParaRPr lang="en-US" sz="3200" dirty="0" smtClean="0">
              <a:solidFill>
                <a:srgbClr val="0000FF"/>
              </a:solidFill>
              <a:latin typeface="Britannic Bold" pitchFamily="34" charset="0"/>
            </a:endParaRPr>
          </a:p>
          <a:p>
            <a:r>
              <a:rPr lang="en-US" sz="3200" u="sng" dirty="0" smtClean="0">
                <a:solidFill>
                  <a:srgbClr val="0000FF"/>
                </a:solidFill>
                <a:latin typeface="Britannic Bold" pitchFamily="34" charset="0"/>
              </a:rPr>
              <a:t>all other, most other, many other, few other, very few, one of the </a:t>
            </a:r>
            <a:r>
              <a:rPr lang="bn-IN" sz="3200" u="sng" dirty="0" smtClean="0">
                <a:solidFill>
                  <a:srgbClr val="0000FF"/>
                </a:solidFill>
                <a:latin typeface="Britannic Bold" pitchFamily="34" charset="0"/>
              </a:rPr>
              <a:t>যুক্ত</a:t>
            </a:r>
            <a:r>
              <a:rPr lang="en-US" sz="3200" u="sng" dirty="0" smtClean="0">
                <a:solidFill>
                  <a:srgbClr val="0000FF"/>
                </a:solidFill>
                <a:latin typeface="Britannic Bold" pitchFamily="34" charset="0"/>
              </a:rPr>
              <a:t> Superlative Degree </a:t>
            </a:r>
            <a:r>
              <a:rPr lang="bn-IN" sz="3200" u="sng" dirty="0" smtClean="0">
                <a:solidFill>
                  <a:srgbClr val="0000FF"/>
                </a:solidFill>
                <a:latin typeface="Britannic Bold" pitchFamily="34" charset="0"/>
              </a:rPr>
              <a:t>কে</a:t>
            </a:r>
            <a:r>
              <a:rPr lang="en-US" sz="3200" u="sng" dirty="0" smtClean="0">
                <a:solidFill>
                  <a:srgbClr val="0000FF"/>
                </a:solidFill>
                <a:latin typeface="Britannic Bold" pitchFamily="34" charset="0"/>
              </a:rPr>
              <a:t> Positive Degree </a:t>
            </a:r>
            <a:r>
              <a:rPr lang="bn-IN" sz="3200" u="sng" dirty="0" smtClean="0">
                <a:solidFill>
                  <a:srgbClr val="0000FF"/>
                </a:solidFill>
                <a:latin typeface="Britannic Bold" pitchFamily="34" charset="0"/>
              </a:rPr>
              <a:t>তে রুপান্তর করার নিয়মঃ</a:t>
            </a:r>
            <a:endParaRPr lang="en-US" sz="3200" dirty="0" smtClean="0">
              <a:solidFill>
                <a:srgbClr val="0000FF"/>
              </a:solidFill>
              <a:latin typeface="Britannic Bold" pitchFamily="34" charset="0"/>
            </a:endParaRPr>
          </a:p>
          <a:p>
            <a:r>
              <a:rPr lang="bn-IN" sz="3200" b="1" u="sng" dirty="0" smtClean="0">
                <a:solidFill>
                  <a:srgbClr val="0000FF"/>
                </a:solidFill>
                <a:latin typeface="Britannic Bold" pitchFamily="34" charset="0"/>
              </a:rPr>
              <a:t>প্রথমে</a:t>
            </a:r>
            <a:r>
              <a:rPr lang="en-US" sz="3200" b="1" u="sng" dirty="0" smtClean="0">
                <a:solidFill>
                  <a:srgbClr val="0000FF"/>
                </a:solidFill>
                <a:latin typeface="Britannic Bold" pitchFamily="34" charset="0"/>
              </a:rPr>
              <a:t> very few + Superlative </a:t>
            </a:r>
            <a:r>
              <a:rPr lang="bn-IN" sz="3200" b="1" u="sng" dirty="0" smtClean="0">
                <a:solidFill>
                  <a:srgbClr val="0000FF"/>
                </a:solidFill>
                <a:latin typeface="Britannic Bold" pitchFamily="34" charset="0"/>
              </a:rPr>
              <a:t>এর পরের অংশ</a:t>
            </a:r>
            <a:r>
              <a:rPr lang="en-US" sz="3200" b="1" u="sng" dirty="0" smtClean="0">
                <a:solidFill>
                  <a:srgbClr val="0000FF"/>
                </a:solidFill>
                <a:latin typeface="Britannic Bold" pitchFamily="34" charset="0"/>
              </a:rPr>
              <a:t> + verb </a:t>
            </a:r>
            <a:r>
              <a:rPr lang="bn-IN" sz="3200" b="1" u="sng" dirty="0" smtClean="0">
                <a:solidFill>
                  <a:srgbClr val="0000FF"/>
                </a:solidFill>
                <a:latin typeface="Britannic Bold" pitchFamily="34" charset="0"/>
              </a:rPr>
              <a:t>এর</a:t>
            </a:r>
            <a:r>
              <a:rPr lang="en-US" sz="3200" b="1" u="sng" dirty="0" smtClean="0">
                <a:solidFill>
                  <a:srgbClr val="0000FF"/>
                </a:solidFill>
                <a:latin typeface="Britannic Bold" pitchFamily="34" charset="0"/>
              </a:rPr>
              <a:t> plural form + so/as + Superlative Degree </a:t>
            </a:r>
            <a:r>
              <a:rPr lang="bn-IN" sz="3200" b="1" u="sng" dirty="0" smtClean="0">
                <a:solidFill>
                  <a:srgbClr val="0000FF"/>
                </a:solidFill>
                <a:latin typeface="Britannic Bold" pitchFamily="34" charset="0"/>
              </a:rPr>
              <a:t>এর</a:t>
            </a:r>
            <a:r>
              <a:rPr lang="en-US" sz="3200" b="1" u="sng" dirty="0" smtClean="0">
                <a:solidFill>
                  <a:srgbClr val="0000FF"/>
                </a:solidFill>
                <a:latin typeface="Britannic Bold" pitchFamily="34" charset="0"/>
              </a:rPr>
              <a:t> Positive form + as + </a:t>
            </a:r>
            <a:r>
              <a:rPr lang="bn-IN" sz="3200" b="1" u="sng" dirty="0" smtClean="0">
                <a:solidFill>
                  <a:srgbClr val="0000FF"/>
                </a:solidFill>
                <a:latin typeface="Britannic Bold" pitchFamily="34" charset="0"/>
              </a:rPr>
              <a:t>মূল</a:t>
            </a:r>
            <a:r>
              <a:rPr lang="en-US" sz="3200" b="1" u="sng" dirty="0" smtClean="0">
                <a:solidFill>
                  <a:srgbClr val="0000FF"/>
                </a:solidFill>
                <a:latin typeface="Britannic Bold" pitchFamily="34" charset="0"/>
              </a:rPr>
              <a:t> sentence </a:t>
            </a:r>
            <a:r>
              <a:rPr lang="bn-IN" sz="3200" b="1" u="sng" dirty="0" smtClean="0">
                <a:solidFill>
                  <a:srgbClr val="0000FF"/>
                </a:solidFill>
                <a:latin typeface="Britannic Bold" pitchFamily="34" charset="0"/>
              </a:rPr>
              <a:t>এর</a:t>
            </a:r>
            <a:r>
              <a:rPr lang="en-US" sz="3200" b="1" u="sng" dirty="0" smtClean="0">
                <a:solidFill>
                  <a:srgbClr val="0000FF"/>
                </a:solidFill>
                <a:latin typeface="Britannic Bold" pitchFamily="34" charset="0"/>
              </a:rPr>
              <a:t> subject. </a:t>
            </a:r>
            <a:endParaRPr lang="en-US" sz="3200" dirty="0" smtClean="0">
              <a:solidFill>
                <a:srgbClr val="0000FF"/>
              </a:solidFill>
              <a:latin typeface="Britannic Bold" pitchFamily="34" charset="0"/>
            </a:endParaRPr>
          </a:p>
          <a:p>
            <a:r>
              <a:rPr lang="en-US" sz="3200" b="1" u="sng" dirty="0" smtClean="0">
                <a:solidFill>
                  <a:srgbClr val="0000FF"/>
                </a:solidFill>
                <a:latin typeface="Britannic Bold" pitchFamily="34" charset="0"/>
              </a:rPr>
              <a:t>Superlative</a:t>
            </a:r>
            <a:r>
              <a:rPr lang="en-US" sz="3200" u="sng" dirty="0" smtClean="0">
                <a:solidFill>
                  <a:srgbClr val="0000FF"/>
                </a:solidFill>
                <a:latin typeface="Britannic Bold" pitchFamily="34" charset="0"/>
              </a:rPr>
              <a:t>: He is one of the best players in the team.</a:t>
            </a:r>
            <a:br>
              <a:rPr lang="en-US" sz="3200" u="sng" dirty="0" smtClean="0">
                <a:solidFill>
                  <a:srgbClr val="0000FF"/>
                </a:solidFill>
                <a:latin typeface="Britannic Bold" pitchFamily="34" charset="0"/>
              </a:rPr>
            </a:br>
            <a:r>
              <a:rPr lang="en-US" sz="3200" b="1" u="sng" dirty="0" smtClean="0">
                <a:solidFill>
                  <a:srgbClr val="0000FF"/>
                </a:solidFill>
                <a:latin typeface="Britannic Bold" pitchFamily="34" charset="0"/>
              </a:rPr>
              <a:t>Positive</a:t>
            </a:r>
            <a:r>
              <a:rPr lang="en-US" sz="3200" u="sng" dirty="0" smtClean="0">
                <a:solidFill>
                  <a:srgbClr val="0000FF"/>
                </a:solidFill>
                <a:latin typeface="Britannic Bold" pitchFamily="34" charset="0"/>
              </a:rPr>
              <a:t>: Very few players in the team are as good as he.</a:t>
            </a:r>
            <a:br>
              <a:rPr lang="en-US" sz="3200" u="sng" dirty="0" smtClean="0">
                <a:solidFill>
                  <a:srgbClr val="0000FF"/>
                </a:solidFill>
                <a:latin typeface="Britannic Bold" pitchFamily="34" charset="0"/>
              </a:rPr>
            </a:br>
            <a:r>
              <a:rPr lang="en-US" sz="3200" b="1" u="sng" dirty="0" smtClean="0">
                <a:solidFill>
                  <a:srgbClr val="0000FF"/>
                </a:solidFill>
                <a:latin typeface="Britannic Bold" pitchFamily="34" charset="0"/>
              </a:rPr>
              <a:t>Superlative</a:t>
            </a:r>
            <a:r>
              <a:rPr lang="en-US" sz="3200" u="sng" dirty="0" smtClean="0">
                <a:solidFill>
                  <a:srgbClr val="0000FF"/>
                </a:solidFill>
                <a:latin typeface="Britannic Bold" pitchFamily="34" charset="0"/>
              </a:rPr>
              <a:t>: Iron is one of the most useful metals.</a:t>
            </a:r>
            <a:br>
              <a:rPr lang="en-US" sz="3200" u="sng" dirty="0" smtClean="0">
                <a:solidFill>
                  <a:srgbClr val="0000FF"/>
                </a:solidFill>
                <a:latin typeface="Britannic Bold" pitchFamily="34" charset="0"/>
              </a:rPr>
            </a:br>
            <a:r>
              <a:rPr lang="en-US" sz="3200" b="1" u="sng" dirty="0" smtClean="0">
                <a:solidFill>
                  <a:srgbClr val="0000FF"/>
                </a:solidFill>
                <a:latin typeface="Britannic Bold" pitchFamily="34" charset="0"/>
              </a:rPr>
              <a:t>Positive</a:t>
            </a:r>
            <a:r>
              <a:rPr lang="en-US" sz="3200" u="sng" dirty="0" smtClean="0">
                <a:solidFill>
                  <a:srgbClr val="0000FF"/>
                </a:solidFill>
                <a:latin typeface="Britannic Bold" pitchFamily="34" charset="0"/>
              </a:rPr>
              <a:t>: Very few metals are as useful as Iron. </a:t>
            </a:r>
            <a:endParaRPr lang="en-US" sz="3200" dirty="0" smtClean="0">
              <a:solidFill>
                <a:srgbClr val="0000FF"/>
              </a:solidFill>
              <a:latin typeface="Britannic Bold" pitchFamily="34" charset="0"/>
            </a:endParaRPr>
          </a:p>
          <a:p>
            <a:r>
              <a:rPr lang="en-US" u="sng" dirty="0" smtClean="0">
                <a:solidFill>
                  <a:srgbClr val="0000FF"/>
                </a:solidFill>
              </a:rPr>
              <a:t> 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648200" y="152401"/>
            <a:ext cx="4495800" cy="36575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900" b="1" u="sng" dirty="0" smtClean="0">
                <a:solidFill>
                  <a:srgbClr val="008000"/>
                </a:solidFill>
              </a:rPr>
              <a:t>Comparative into positive</a:t>
            </a:r>
            <a:endParaRPr lang="en-US" sz="29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900" b="1" u="sng" dirty="0" smtClean="0">
                <a:solidFill>
                  <a:srgbClr val="008000"/>
                </a:solidFill>
              </a:rPr>
              <a:t>Rule 1:</a:t>
            </a:r>
            <a:endParaRPr lang="en-US" sz="29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900" dirty="0" smtClean="0">
                <a:solidFill>
                  <a:srgbClr val="008000"/>
                </a:solidFill>
              </a:rPr>
              <a:t> </a:t>
            </a:r>
            <a:r>
              <a:rPr lang="en-US" sz="2900" u="sng" dirty="0" smtClean="0">
                <a:solidFill>
                  <a:srgbClr val="008000"/>
                </a:solidFill>
              </a:rPr>
              <a:t>Than any other/all other </a:t>
            </a:r>
            <a:r>
              <a:rPr lang="bn-IN" sz="2900" u="sng" dirty="0" smtClean="0">
                <a:solidFill>
                  <a:srgbClr val="008000"/>
                </a:solidFill>
              </a:rPr>
              <a:t>যুক্ত</a:t>
            </a:r>
            <a:r>
              <a:rPr lang="en-US" sz="2900" u="sng" dirty="0" smtClean="0">
                <a:solidFill>
                  <a:srgbClr val="008000"/>
                </a:solidFill>
              </a:rPr>
              <a:t> Comparative Degree </a:t>
            </a:r>
            <a:r>
              <a:rPr lang="bn-IN" sz="2900" u="sng" dirty="0" smtClean="0">
                <a:solidFill>
                  <a:srgbClr val="008000"/>
                </a:solidFill>
              </a:rPr>
              <a:t>কে</a:t>
            </a:r>
            <a:r>
              <a:rPr lang="en-US" sz="2900" u="sng" dirty="0" smtClean="0">
                <a:solidFill>
                  <a:srgbClr val="008000"/>
                </a:solidFill>
              </a:rPr>
              <a:t> Positive Degree </a:t>
            </a:r>
            <a:r>
              <a:rPr lang="bn-IN" sz="2900" u="sng" dirty="0" smtClean="0">
                <a:solidFill>
                  <a:srgbClr val="008000"/>
                </a:solidFill>
              </a:rPr>
              <a:t>তে রুপান্তর করার নিয়মঃ </a:t>
            </a:r>
            <a:endParaRPr lang="en-US" sz="29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900" b="1" u="sng" dirty="0" smtClean="0">
                <a:solidFill>
                  <a:srgbClr val="008000"/>
                </a:solidFill>
              </a:rPr>
              <a:t>No other + any other/all other </a:t>
            </a:r>
            <a:r>
              <a:rPr lang="bn-IN" sz="2900" b="1" u="sng" dirty="0" smtClean="0">
                <a:solidFill>
                  <a:srgbClr val="008000"/>
                </a:solidFill>
              </a:rPr>
              <a:t>এর পরের অংশ</a:t>
            </a:r>
            <a:r>
              <a:rPr lang="en-US" sz="2900" b="1" u="sng" dirty="0" smtClean="0">
                <a:solidFill>
                  <a:srgbClr val="008000"/>
                </a:solidFill>
              </a:rPr>
              <a:t> + verb + so/as + Comparative Degree </a:t>
            </a:r>
            <a:r>
              <a:rPr lang="bn-IN" sz="2900" b="1" u="sng" dirty="0" smtClean="0">
                <a:solidFill>
                  <a:srgbClr val="008000"/>
                </a:solidFill>
              </a:rPr>
              <a:t>এর</a:t>
            </a:r>
            <a:r>
              <a:rPr lang="en-US" sz="2900" b="1" u="sng" dirty="0" smtClean="0">
                <a:solidFill>
                  <a:srgbClr val="008000"/>
                </a:solidFill>
              </a:rPr>
              <a:t> Positive form + as + </a:t>
            </a:r>
            <a:r>
              <a:rPr lang="bn-IN" sz="2900" b="1" u="sng" dirty="0" smtClean="0">
                <a:solidFill>
                  <a:srgbClr val="008000"/>
                </a:solidFill>
              </a:rPr>
              <a:t>প্রদত্ত</a:t>
            </a:r>
            <a:r>
              <a:rPr lang="en-US" sz="2900" b="1" u="sng" dirty="0" smtClean="0">
                <a:solidFill>
                  <a:srgbClr val="008000"/>
                </a:solidFill>
              </a:rPr>
              <a:t> sentence </a:t>
            </a:r>
            <a:r>
              <a:rPr lang="bn-IN" sz="2900" b="1" u="sng" dirty="0" smtClean="0">
                <a:solidFill>
                  <a:srgbClr val="008000"/>
                </a:solidFill>
              </a:rPr>
              <a:t>এর</a:t>
            </a:r>
            <a:r>
              <a:rPr lang="en-US" sz="2900" b="1" u="sng" dirty="0" smtClean="0">
                <a:solidFill>
                  <a:srgbClr val="008000"/>
                </a:solidFill>
              </a:rPr>
              <a:t> subject.</a:t>
            </a:r>
            <a:r>
              <a:rPr lang="en-US" sz="2900" u="sng" dirty="0" smtClean="0">
                <a:solidFill>
                  <a:srgbClr val="008000"/>
                </a:solidFill>
              </a:rPr>
              <a:t> </a:t>
            </a:r>
            <a:endParaRPr lang="en-US" sz="29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900" b="1" u="sng" dirty="0" smtClean="0">
                <a:solidFill>
                  <a:srgbClr val="008000"/>
                </a:solidFill>
              </a:rPr>
              <a:t>Comparative</a:t>
            </a:r>
            <a:r>
              <a:rPr lang="en-US" sz="2900" u="sng" dirty="0" smtClean="0">
                <a:solidFill>
                  <a:srgbClr val="008000"/>
                </a:solidFill>
              </a:rPr>
              <a:t>: </a:t>
            </a:r>
            <a:r>
              <a:rPr lang="en-US" sz="2900" u="sng" dirty="0" err="1" smtClean="0">
                <a:solidFill>
                  <a:srgbClr val="008000"/>
                </a:solidFill>
              </a:rPr>
              <a:t>kibria</a:t>
            </a:r>
            <a:r>
              <a:rPr lang="en-US" sz="2900" u="sng" dirty="0" smtClean="0">
                <a:solidFill>
                  <a:srgbClr val="008000"/>
                </a:solidFill>
              </a:rPr>
              <a:t> is greater than any other boy in the class.</a:t>
            </a:r>
            <a:br>
              <a:rPr lang="en-US" sz="2900" u="sng" dirty="0" smtClean="0">
                <a:solidFill>
                  <a:srgbClr val="008000"/>
                </a:solidFill>
              </a:rPr>
            </a:br>
            <a:r>
              <a:rPr lang="en-US" sz="2900" b="1" u="sng" dirty="0" smtClean="0">
                <a:solidFill>
                  <a:srgbClr val="008000"/>
                </a:solidFill>
              </a:rPr>
              <a:t>Positive</a:t>
            </a:r>
            <a:r>
              <a:rPr lang="en-US" sz="2900" u="sng" dirty="0" smtClean="0">
                <a:solidFill>
                  <a:srgbClr val="008000"/>
                </a:solidFill>
              </a:rPr>
              <a:t>: No other boy in the class is as great as </a:t>
            </a:r>
            <a:r>
              <a:rPr lang="en-US" sz="2900" u="sng" dirty="0" err="1" smtClean="0">
                <a:solidFill>
                  <a:srgbClr val="008000"/>
                </a:solidFill>
              </a:rPr>
              <a:t>Kibria</a:t>
            </a:r>
            <a:r>
              <a:rPr lang="en-US" sz="2900" u="sng" dirty="0" smtClean="0">
                <a:solidFill>
                  <a:srgbClr val="008000"/>
                </a:solidFill>
              </a:rPr>
              <a:t>. </a:t>
            </a:r>
            <a:br>
              <a:rPr lang="en-US" sz="2900" u="sng" dirty="0" smtClean="0">
                <a:solidFill>
                  <a:srgbClr val="008000"/>
                </a:solidFill>
              </a:rPr>
            </a:br>
            <a:r>
              <a:rPr lang="en-US" sz="2900" b="1" u="sng" dirty="0" smtClean="0">
                <a:solidFill>
                  <a:srgbClr val="008000"/>
                </a:solidFill>
              </a:rPr>
              <a:t>Comparative</a:t>
            </a:r>
            <a:r>
              <a:rPr lang="en-US" sz="2900" u="sng" dirty="0" smtClean="0">
                <a:solidFill>
                  <a:srgbClr val="008000"/>
                </a:solidFill>
              </a:rPr>
              <a:t>: Dhaka is larger than all other cities in Bangladesh.</a:t>
            </a:r>
            <a:br>
              <a:rPr lang="en-US" sz="2900" u="sng" dirty="0" smtClean="0">
                <a:solidFill>
                  <a:srgbClr val="008000"/>
                </a:solidFill>
              </a:rPr>
            </a:br>
            <a:r>
              <a:rPr lang="en-US" sz="2900" b="1" u="sng" dirty="0" smtClean="0">
                <a:solidFill>
                  <a:srgbClr val="008000"/>
                </a:solidFill>
              </a:rPr>
              <a:t>Positive</a:t>
            </a:r>
            <a:r>
              <a:rPr lang="en-US" sz="2900" u="sng" dirty="0" smtClean="0">
                <a:solidFill>
                  <a:srgbClr val="008000"/>
                </a:solidFill>
              </a:rPr>
              <a:t>: No other cities in Bangladesh is as large as Dhaka. </a:t>
            </a:r>
            <a:endParaRPr lang="en-US" sz="2900" dirty="0" smtClean="0">
              <a:solidFill>
                <a:srgbClr val="008000"/>
              </a:solidFill>
            </a:endParaRPr>
          </a:p>
          <a:p>
            <a:endParaRPr lang="en-US" dirty="0">
              <a:latin typeface="Berlin Sans FB Demi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3276600"/>
            <a:ext cx="403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Rule 2:</a:t>
            </a:r>
            <a:endParaRPr kumimoji="0" lang="en-US" sz="90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erlin Sans FB Dem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Than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যুক্ত</a:t>
            </a: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Comparative Degree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কে</a:t>
            </a: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Positive Degree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তে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রুপান্তর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করার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নিয়মঃ</a:t>
            </a:r>
            <a:endParaRPr kumimoji="0" lang="en-US" sz="90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erlin Sans FB Dem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Than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এর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পরের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অংশ</a:t>
            </a: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+ verb + not + so/as + Comparative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এর</a:t>
            </a: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Positive form + as +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প্রদত্ত</a:t>
            </a: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sentence </a:t>
            </a:r>
            <a:r>
              <a:rPr kumimoji="0" lang="bn-IN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এর</a:t>
            </a: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subject. </a:t>
            </a:r>
            <a:endParaRPr kumimoji="0" lang="en-US" sz="90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erlin Sans FB Dem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Comparative: </a:t>
            </a:r>
            <a:r>
              <a:rPr kumimoji="0" lang="en-US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Rony</a:t>
            </a: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is bigger than Bony.</a:t>
            </a:r>
            <a:b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</a:b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Positive: Bony is not as big as </a:t>
            </a:r>
            <a:r>
              <a:rPr kumimoji="0" lang="en-US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Rony</a:t>
            </a: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. </a:t>
            </a:r>
            <a:b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</a:b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Comparative: He is stronger than I. </a:t>
            </a:r>
            <a:b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</a:br>
            <a:r>
              <a:rPr kumimoji="0" lang="en-US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Positive: I am not as strong as he.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erlin Sans FB Demi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800600" y="3749457"/>
            <a:ext cx="43434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Rule 3: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erlin Sans FB Dem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Than most other / than few other </a:t>
            </a:r>
            <a:r>
              <a:rPr kumimoji="0" lang="bn-IN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যুক্ত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Comparative Degree </a:t>
            </a:r>
            <a:r>
              <a:rPr kumimoji="0" lang="bn-IN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কে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Positive Degree </a:t>
            </a:r>
            <a:r>
              <a:rPr kumimoji="0" lang="bn-IN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তে</a:t>
            </a:r>
            <a:r>
              <a:rPr kumimoji="0" lang="bn-IN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রুপান্তর</a:t>
            </a:r>
            <a:r>
              <a:rPr kumimoji="0" lang="bn-IN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করার</a:t>
            </a:r>
            <a:r>
              <a:rPr kumimoji="0" lang="bn-IN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নিয়মঃ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erlin Sans FB Dem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Very few + most other/few other </a:t>
            </a:r>
            <a:r>
              <a:rPr kumimoji="0" lang="bn-IN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এর</a:t>
            </a:r>
            <a:r>
              <a:rPr kumimoji="0" lang="bn-IN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পরের</a:t>
            </a:r>
            <a:r>
              <a:rPr kumimoji="0" lang="bn-IN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অংশ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+ verb </a:t>
            </a:r>
            <a:r>
              <a:rPr kumimoji="0" lang="bn-IN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এর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plural form + so/as + Comparative </a:t>
            </a:r>
            <a:r>
              <a:rPr kumimoji="0" lang="bn-IN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এর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Positive form + as + </a:t>
            </a:r>
            <a:r>
              <a:rPr kumimoji="0" lang="bn-IN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প্রদত্ত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sentence </a:t>
            </a:r>
            <a:r>
              <a:rPr kumimoji="0" lang="bn-IN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Nirmala UI" pitchFamily="34" charset="0"/>
              </a:rPr>
              <a:t>এর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subject.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erlin Sans FB Dem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Comparative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: The gold is most useful than most other metals.</a:t>
            </a:r>
            <a:b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</a:b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Positive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: very few metals are as/so useful as gold.</a:t>
            </a:r>
            <a:b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</a:b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Comparative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: A. K. 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Fazlul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Haque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was greater than most other politicians in Bangladesh.</a:t>
            </a:r>
            <a:b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</a:b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Positive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: very few politicians in Bangladesh were as/so great as A. K. 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Fazlul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Haque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erlin Sans FB Demi" pitchFamily="34" charset="0"/>
                <a:ea typeface="Times New Roman" pitchFamily="18" charset="0"/>
                <a:cs typeface="Vrinda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erlin Sans FB Dem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0" y="152401"/>
            <a:ext cx="4038600" cy="289559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sz="3400" b="1" u="sng" dirty="0" smtClean="0">
              <a:solidFill>
                <a:srgbClr val="008000"/>
              </a:solidFill>
              <a:latin typeface="Britannic Bold" pitchFamily="34" charset="0"/>
            </a:endParaRPr>
          </a:p>
          <a:p>
            <a:pPr>
              <a:buNone/>
            </a:pPr>
            <a:r>
              <a:rPr lang="en-US" sz="3400" b="1" u="sng" dirty="0" smtClean="0">
                <a:solidFill>
                  <a:srgbClr val="008000"/>
                </a:solidFill>
                <a:latin typeface="Britannic Bold" pitchFamily="34" charset="0"/>
              </a:rPr>
              <a:t>Rule 4: </a:t>
            </a:r>
            <a:endParaRPr lang="en-US" sz="3400" dirty="0" smtClean="0">
              <a:solidFill>
                <a:srgbClr val="008000"/>
              </a:solidFill>
              <a:latin typeface="Britannic Bold" pitchFamily="34" charset="0"/>
            </a:endParaRPr>
          </a:p>
          <a:p>
            <a:pPr>
              <a:buNone/>
            </a:pPr>
            <a: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  <a:t>No less/not less ……..than </a:t>
            </a:r>
            <a:r>
              <a:rPr lang="bn-IN" sz="3400" u="sng" dirty="0" smtClean="0">
                <a:solidFill>
                  <a:srgbClr val="008000"/>
                </a:solidFill>
                <a:latin typeface="Britannic Bold" pitchFamily="34" charset="0"/>
              </a:rPr>
              <a:t>যুক্ত</a:t>
            </a:r>
            <a: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  <a:t> Comparative Degree </a:t>
            </a:r>
            <a:r>
              <a:rPr lang="bn-IN" sz="3400" u="sng" dirty="0" smtClean="0">
                <a:solidFill>
                  <a:srgbClr val="008000"/>
                </a:solidFill>
                <a:latin typeface="Britannic Bold" pitchFamily="34" charset="0"/>
              </a:rPr>
              <a:t>কে</a:t>
            </a:r>
            <a: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  <a:t> Positive Degree </a:t>
            </a:r>
            <a:r>
              <a:rPr lang="bn-IN" sz="3400" u="sng" dirty="0" smtClean="0">
                <a:solidFill>
                  <a:srgbClr val="008000"/>
                </a:solidFill>
                <a:latin typeface="Britannic Bold" pitchFamily="34" charset="0"/>
              </a:rPr>
              <a:t>তে রুপান্তর করার নিয়মঃ </a:t>
            </a:r>
            <a:endParaRPr lang="en-US" sz="3400" dirty="0" smtClean="0">
              <a:solidFill>
                <a:srgbClr val="008000"/>
              </a:solidFill>
              <a:latin typeface="Britannic Bold" pitchFamily="34" charset="0"/>
            </a:endParaRPr>
          </a:p>
          <a:p>
            <a:pPr>
              <a:buNone/>
            </a:pPr>
            <a:r>
              <a:rPr lang="en-US" sz="3400" b="1" u="sng" dirty="0" smtClean="0">
                <a:solidFill>
                  <a:srgbClr val="008000"/>
                </a:solidFill>
                <a:latin typeface="Britannic Bold" pitchFamily="34" charset="0"/>
              </a:rPr>
              <a:t>No less/not less </a:t>
            </a:r>
            <a:r>
              <a:rPr lang="bn-IN" sz="3400" b="1" u="sng" dirty="0" smtClean="0">
                <a:solidFill>
                  <a:srgbClr val="008000"/>
                </a:solidFill>
                <a:latin typeface="Britannic Bold" pitchFamily="34" charset="0"/>
              </a:rPr>
              <a:t>এর পরিবর্তে উক্ত যায়গায়</a:t>
            </a:r>
            <a:r>
              <a:rPr lang="en-US" sz="3400" b="1" u="sng" dirty="0" smtClean="0">
                <a:solidFill>
                  <a:srgbClr val="008000"/>
                </a:solidFill>
                <a:latin typeface="Britannic Bold" pitchFamily="34" charset="0"/>
              </a:rPr>
              <a:t> as </a:t>
            </a:r>
            <a:r>
              <a:rPr lang="bn-IN" sz="3400" b="1" u="sng" dirty="0" smtClean="0">
                <a:solidFill>
                  <a:srgbClr val="008000"/>
                </a:solidFill>
                <a:latin typeface="Britannic Bold" pitchFamily="34" charset="0"/>
              </a:rPr>
              <a:t>বসে এবং</a:t>
            </a:r>
            <a:r>
              <a:rPr lang="en-US" sz="3400" b="1" u="sng" dirty="0" smtClean="0">
                <a:solidFill>
                  <a:srgbClr val="008000"/>
                </a:solidFill>
                <a:latin typeface="Britannic Bold" pitchFamily="34" charset="0"/>
              </a:rPr>
              <a:t> than </a:t>
            </a:r>
            <a:r>
              <a:rPr lang="bn-IN" sz="3400" b="1" u="sng" dirty="0" smtClean="0">
                <a:solidFill>
                  <a:srgbClr val="008000"/>
                </a:solidFill>
                <a:latin typeface="Britannic Bold" pitchFamily="34" charset="0"/>
              </a:rPr>
              <a:t>এর পরিবর্তে উক্ত যায়গায়</a:t>
            </a:r>
            <a:r>
              <a:rPr lang="en-US" sz="3400" b="1" u="sng" dirty="0" smtClean="0">
                <a:solidFill>
                  <a:srgbClr val="008000"/>
                </a:solidFill>
                <a:latin typeface="Britannic Bold" pitchFamily="34" charset="0"/>
              </a:rPr>
              <a:t> as </a:t>
            </a:r>
            <a:r>
              <a:rPr lang="bn-IN" sz="3400" b="1" u="sng" dirty="0" smtClean="0">
                <a:solidFill>
                  <a:srgbClr val="008000"/>
                </a:solidFill>
                <a:latin typeface="Britannic Bold" pitchFamily="34" charset="0"/>
              </a:rPr>
              <a:t>বসে। আর কোন পরিবর্তন হয় না। </a:t>
            </a:r>
            <a:endParaRPr lang="en-US" sz="3400" dirty="0" smtClean="0">
              <a:solidFill>
                <a:srgbClr val="008000"/>
              </a:solidFill>
              <a:latin typeface="Britannic Bold" pitchFamily="34" charset="0"/>
            </a:endParaRPr>
          </a:p>
          <a:p>
            <a:pPr marL="514350" indent="-514350">
              <a:buNone/>
            </a:pPr>
            <a:r>
              <a:rPr lang="en-US" sz="3400" b="1" u="sng" dirty="0" smtClean="0">
                <a:solidFill>
                  <a:srgbClr val="008000"/>
                </a:solidFill>
                <a:latin typeface="Britannic Bold" pitchFamily="34" charset="0"/>
              </a:rPr>
              <a:t>Comparative</a:t>
            </a:r>
            <a: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  <a:t>: He is no less intelligent than you.</a:t>
            </a:r>
            <a:b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</a:br>
            <a:r>
              <a:rPr lang="en-US" sz="3400" b="1" u="sng" dirty="0" smtClean="0">
                <a:solidFill>
                  <a:srgbClr val="008000"/>
                </a:solidFill>
                <a:latin typeface="Britannic Bold" pitchFamily="34" charset="0"/>
              </a:rPr>
              <a:t>Positive</a:t>
            </a:r>
            <a: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  <a:t>: He is as intelligent as you. </a:t>
            </a:r>
            <a:b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</a:br>
            <a:r>
              <a:rPr lang="en-US" sz="3400" b="1" u="sng" dirty="0" smtClean="0">
                <a:solidFill>
                  <a:srgbClr val="008000"/>
                </a:solidFill>
                <a:latin typeface="Britannic Bold" pitchFamily="34" charset="0"/>
              </a:rPr>
              <a:t>Comparative</a:t>
            </a:r>
            <a: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  <a:t>: </a:t>
            </a:r>
            <a:r>
              <a:rPr lang="en-US" sz="3400" u="sng" dirty="0" err="1" smtClean="0">
                <a:solidFill>
                  <a:srgbClr val="008000"/>
                </a:solidFill>
                <a:latin typeface="Britannic Bold" pitchFamily="34" charset="0"/>
              </a:rPr>
              <a:t>Kripa</a:t>
            </a:r>
            <a: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  <a:t> is not less clever than </a:t>
            </a:r>
            <a:r>
              <a:rPr lang="en-US" sz="3400" u="sng" dirty="0" err="1" smtClean="0">
                <a:solidFill>
                  <a:srgbClr val="008000"/>
                </a:solidFill>
                <a:latin typeface="Britannic Bold" pitchFamily="34" charset="0"/>
              </a:rPr>
              <a:t>shipa</a:t>
            </a:r>
            <a: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  <a:t>.</a:t>
            </a:r>
            <a:b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</a:br>
            <a:r>
              <a:rPr lang="en-US" sz="3400" b="1" u="sng" dirty="0" smtClean="0">
                <a:solidFill>
                  <a:srgbClr val="008000"/>
                </a:solidFill>
                <a:latin typeface="Britannic Bold" pitchFamily="34" charset="0"/>
              </a:rPr>
              <a:t>Positive</a:t>
            </a:r>
            <a: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  <a:t>: </a:t>
            </a:r>
            <a:r>
              <a:rPr lang="en-US" sz="3400" u="sng" dirty="0" err="1" smtClean="0">
                <a:solidFill>
                  <a:srgbClr val="008000"/>
                </a:solidFill>
                <a:latin typeface="Britannic Bold" pitchFamily="34" charset="0"/>
              </a:rPr>
              <a:t>Kripa</a:t>
            </a:r>
            <a: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  <a:t> is as clever as </a:t>
            </a:r>
            <a:r>
              <a:rPr lang="en-US" sz="3400" u="sng" dirty="0" err="1" smtClean="0">
                <a:solidFill>
                  <a:srgbClr val="008000"/>
                </a:solidFill>
                <a:latin typeface="Britannic Bold" pitchFamily="34" charset="0"/>
              </a:rPr>
              <a:t>shipa</a:t>
            </a:r>
            <a:r>
              <a:rPr lang="en-US" sz="3400" u="sng" dirty="0" smtClean="0">
                <a:solidFill>
                  <a:srgbClr val="008000"/>
                </a:solidFill>
                <a:latin typeface="Britannic Bold" pitchFamily="34" charset="0"/>
              </a:rPr>
              <a:t>. </a:t>
            </a:r>
            <a:endParaRPr lang="en-US" sz="3400" dirty="0" smtClean="0">
              <a:solidFill>
                <a:srgbClr val="008000"/>
              </a:solidFill>
              <a:latin typeface="Britannic Bold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3048001"/>
            <a:ext cx="3962400" cy="3429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900" b="1" u="sng" dirty="0" smtClean="0">
                <a:solidFill>
                  <a:srgbClr val="008000"/>
                </a:solidFill>
              </a:rPr>
              <a:t>Rule 5:</a:t>
            </a:r>
            <a:endParaRPr lang="en-US" sz="29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900" u="sng" dirty="0" smtClean="0">
                <a:solidFill>
                  <a:srgbClr val="008000"/>
                </a:solidFill>
              </a:rPr>
              <a:t>No sooner had ….than </a:t>
            </a:r>
            <a:r>
              <a:rPr lang="bn-IN" sz="2900" u="sng" dirty="0" smtClean="0">
                <a:solidFill>
                  <a:srgbClr val="008000"/>
                </a:solidFill>
              </a:rPr>
              <a:t>যুক্ত</a:t>
            </a:r>
            <a:r>
              <a:rPr lang="en-US" sz="2900" u="sng" dirty="0" smtClean="0">
                <a:solidFill>
                  <a:srgbClr val="008000"/>
                </a:solidFill>
              </a:rPr>
              <a:t> Comparative Degree </a:t>
            </a:r>
            <a:r>
              <a:rPr lang="bn-IN" sz="2900" u="sng" dirty="0" smtClean="0">
                <a:solidFill>
                  <a:srgbClr val="008000"/>
                </a:solidFill>
              </a:rPr>
              <a:t>কে</a:t>
            </a:r>
            <a:r>
              <a:rPr lang="en-US" sz="2900" u="sng" dirty="0" smtClean="0">
                <a:solidFill>
                  <a:srgbClr val="008000"/>
                </a:solidFill>
              </a:rPr>
              <a:t> Positive Degree </a:t>
            </a:r>
            <a:r>
              <a:rPr lang="bn-IN" sz="2900" u="sng" dirty="0" smtClean="0">
                <a:solidFill>
                  <a:srgbClr val="008000"/>
                </a:solidFill>
              </a:rPr>
              <a:t>তে রুপান্তর করার নিয়মঃ </a:t>
            </a:r>
            <a:endParaRPr lang="en-US" sz="29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900" b="1" u="sng" dirty="0" smtClean="0">
                <a:solidFill>
                  <a:srgbClr val="008000"/>
                </a:solidFill>
              </a:rPr>
              <a:t>No sooner had </a:t>
            </a:r>
            <a:r>
              <a:rPr lang="bn-IN" sz="2900" b="1" u="sng" dirty="0" smtClean="0">
                <a:solidFill>
                  <a:srgbClr val="008000"/>
                </a:solidFill>
              </a:rPr>
              <a:t>এর পরিবর্তে</a:t>
            </a:r>
            <a:r>
              <a:rPr lang="en-US" sz="2900" b="1" u="sng" dirty="0" smtClean="0">
                <a:solidFill>
                  <a:srgbClr val="008000"/>
                </a:solidFill>
              </a:rPr>
              <a:t> as soon as + subject + verb </a:t>
            </a:r>
            <a:r>
              <a:rPr lang="bn-IN" sz="2900" b="1" u="sng" dirty="0" smtClean="0">
                <a:solidFill>
                  <a:srgbClr val="008000"/>
                </a:solidFill>
              </a:rPr>
              <a:t>এর পরিবর্তে</a:t>
            </a:r>
            <a:r>
              <a:rPr lang="en-US" sz="2900" b="1" u="sng" dirty="0" smtClean="0">
                <a:solidFill>
                  <a:srgbClr val="008000"/>
                </a:solidFill>
              </a:rPr>
              <a:t> past form + than </a:t>
            </a:r>
            <a:r>
              <a:rPr lang="bn-IN" sz="2900" b="1" u="sng" dirty="0" smtClean="0">
                <a:solidFill>
                  <a:srgbClr val="008000"/>
                </a:solidFill>
              </a:rPr>
              <a:t>এর পূর্বের অংশ</a:t>
            </a:r>
            <a:r>
              <a:rPr lang="en-US" sz="2900" b="1" u="sng" dirty="0" smtClean="0">
                <a:solidFill>
                  <a:srgbClr val="008000"/>
                </a:solidFill>
              </a:rPr>
              <a:t> + than </a:t>
            </a:r>
            <a:r>
              <a:rPr lang="bn-IN" sz="2900" b="1" u="sng" dirty="0" smtClean="0">
                <a:solidFill>
                  <a:srgbClr val="008000"/>
                </a:solidFill>
              </a:rPr>
              <a:t>এর পরিবর্তে কমা বসে</a:t>
            </a:r>
            <a:r>
              <a:rPr lang="en-US" sz="2900" b="1" u="sng" dirty="0" smtClean="0">
                <a:solidFill>
                  <a:srgbClr val="008000"/>
                </a:solidFill>
              </a:rPr>
              <a:t> + </a:t>
            </a:r>
            <a:r>
              <a:rPr lang="bn-IN" sz="2900" b="1" u="sng" dirty="0" smtClean="0">
                <a:solidFill>
                  <a:srgbClr val="008000"/>
                </a:solidFill>
              </a:rPr>
              <a:t>বাকী অংশ। </a:t>
            </a:r>
            <a:endParaRPr lang="en-US" sz="29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900" b="1" u="sng" dirty="0" smtClean="0">
                <a:solidFill>
                  <a:srgbClr val="008000"/>
                </a:solidFill>
              </a:rPr>
              <a:t>Comparative</a:t>
            </a:r>
            <a:r>
              <a:rPr lang="en-US" sz="2900" u="sng" dirty="0" smtClean="0">
                <a:solidFill>
                  <a:srgbClr val="008000"/>
                </a:solidFill>
              </a:rPr>
              <a:t>: No sooner had he seen me than he ran away.</a:t>
            </a:r>
            <a:br>
              <a:rPr lang="en-US" sz="2900" u="sng" dirty="0" smtClean="0">
                <a:solidFill>
                  <a:srgbClr val="008000"/>
                </a:solidFill>
              </a:rPr>
            </a:br>
            <a:r>
              <a:rPr lang="en-US" sz="2900" b="1" u="sng" dirty="0" smtClean="0">
                <a:solidFill>
                  <a:srgbClr val="008000"/>
                </a:solidFill>
              </a:rPr>
              <a:t>Positive</a:t>
            </a:r>
            <a:r>
              <a:rPr lang="en-US" sz="2900" u="sng" dirty="0" smtClean="0">
                <a:solidFill>
                  <a:srgbClr val="008000"/>
                </a:solidFill>
              </a:rPr>
              <a:t>: As soon as he saw me, he ran away. </a:t>
            </a:r>
            <a:endParaRPr lang="en-US" sz="29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>
              <a:solidFill>
                <a:srgbClr val="CC00FF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14800" y="762000"/>
            <a:ext cx="50292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Rule 1: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Eras Demi IT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Subject + verb + Superlative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এর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comparative form + than any other +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প্রদত্ত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sentence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বাকী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অংশ।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Eras Demi IT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Superlative: He is the best player in the team.</a:t>
            </a:r>
            <a:b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Comparative: He is better than any other player in the team. 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Eras Demi IT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Note: All of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থাকলে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All of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এর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পরিবর্তে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than all other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বসে।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Eras Demi IT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Superlative: He is the best of all men.</a:t>
            </a:r>
            <a:b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Comparative: He is better than all other man. 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Eras Demi IT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Rule 2: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Eras Demi IT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One of the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যুক্ত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Superlative Degree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কে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Comparative Degree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তে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রুপান্তর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করার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নিয়মঃ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Eras Demi IT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Subject + verb + Superlative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এর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comparative form + than most other +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প্রদত্ত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sentence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বাকী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Nirmala UI" pitchFamily="34" charset="0"/>
              </a:rPr>
              <a:t>অংশ।</a:t>
            </a:r>
            <a:r>
              <a:rPr kumimoji="0" lang="bn-IN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Vrinda"/>
              </a:rPr>
              <a:t> 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Eras Demi IT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Arial" pitchFamily="34" charset="0"/>
              </a:rPr>
              <a:t>Superlative: </a:t>
            </a: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Arial" pitchFamily="34" charset="0"/>
              </a:rPr>
              <a:t>Kibria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Arial" pitchFamily="34" charset="0"/>
              </a:rPr>
              <a:t> is one of the best players in the team.</a:t>
            </a:r>
            <a:b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Arial" pitchFamily="34" charset="0"/>
              </a:rPr>
              <a:t>Comparative: </a:t>
            </a: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Arial" pitchFamily="34" charset="0"/>
              </a:rPr>
              <a:t>Kibria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ea typeface="Times New Roman" pitchFamily="18" charset="0"/>
                <a:cs typeface="Arial" pitchFamily="34" charset="0"/>
              </a:rPr>
              <a:t> is better than most other players in the team.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Eras Demi ITC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C00FF"/>
                </a:solidFill>
                <a:latin typeface="Eras Demi ITC" pitchFamily="34" charset="0"/>
              </a:rPr>
              <a:t>Superlative: Canada is one of the coldest countries in the world.</a:t>
            </a:r>
            <a:br>
              <a:rPr lang="en-US" sz="1600" dirty="0" smtClean="0">
                <a:solidFill>
                  <a:srgbClr val="CC00FF"/>
                </a:solidFill>
                <a:latin typeface="Eras Demi ITC" pitchFamily="34" charset="0"/>
              </a:rPr>
            </a:br>
            <a:r>
              <a:rPr lang="en-US" sz="1600" dirty="0" smtClean="0">
                <a:solidFill>
                  <a:srgbClr val="CC00FF"/>
                </a:solidFill>
                <a:latin typeface="Eras Demi ITC" pitchFamily="34" charset="0"/>
              </a:rPr>
              <a:t>Comparative: Canada is colder than most other countries in the world 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Eras Demi ITC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463</Words>
  <Application>Microsoft Office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BD DARK DRAGON</dc:creator>
  <cp:lastModifiedBy>BD DARK DRAGON</cp:lastModifiedBy>
  <cp:revision>12</cp:revision>
  <dcterms:created xsi:type="dcterms:W3CDTF">2006-08-16T00:00:00Z</dcterms:created>
  <dcterms:modified xsi:type="dcterms:W3CDTF">2019-09-11T06:17:37Z</dcterms:modified>
</cp:coreProperties>
</file>