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70" r:id="rId3"/>
    <p:sldId id="268" r:id="rId4"/>
    <p:sldId id="256" r:id="rId5"/>
    <p:sldId id="257" r:id="rId6"/>
    <p:sldId id="258" r:id="rId7"/>
    <p:sldId id="273" r:id="rId8"/>
    <p:sldId id="259" r:id="rId9"/>
    <p:sldId id="260" r:id="rId10"/>
    <p:sldId id="261" r:id="rId11"/>
    <p:sldId id="272" r:id="rId12"/>
    <p:sldId id="262" r:id="rId13"/>
    <p:sldId id="263" r:id="rId14"/>
    <p:sldId id="264" r:id="rId15"/>
    <p:sldId id="265" r:id="rId16"/>
    <p:sldId id="267" r:id="rId17"/>
    <p:sldId id="266" r:id="rId18"/>
    <p:sldId id="275" r:id="rId19"/>
    <p:sldId id="274" r:id="rId20"/>
    <p:sldId id="27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CC"/>
    <a:srgbClr val="F616DB"/>
    <a:srgbClr val="CC00CC"/>
    <a:srgbClr val="663300"/>
    <a:srgbClr val="1C1C1C"/>
    <a:srgbClr val="FF9900"/>
    <a:srgbClr val="0000FF"/>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105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12-Oct-19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12-Oct-19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12-Oct-19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12-Oct-19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12-Oct-19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12-Oct-19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12-Oct-19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12-Oct-19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12-Oct-19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12-Oct-19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12-Oct-19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12-Oct-19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5.jpeg"/><Relationship Id="rId1" Type="http://schemas.openxmlformats.org/officeDocument/2006/relationships/slideLayout" Target="../slideLayouts/slideLayout4.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www.english-bangla.com/grammar/kindsofsentence" TargetMode="Externa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www.english-bangla.com/grammar/kindsofsentence"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7d2958a416845fb04a6b74e50fd92d645.gif"/>
          <p:cNvPicPr>
            <a:picLocks noChangeAspect="1"/>
          </p:cNvPicPr>
          <p:nvPr/>
        </p:nvPicPr>
        <p:blipFill>
          <a:blip r:embed="rId2"/>
          <a:stretch>
            <a:fillRect/>
          </a:stretch>
        </p:blipFill>
        <p:spPr>
          <a:xfrm>
            <a:off x="-23706" y="0"/>
            <a:ext cx="9167706" cy="6858000"/>
          </a:xfrm>
          <a:prstGeom prst="rect">
            <a:avLst/>
          </a:prstGeom>
        </p:spPr>
      </p:pic>
      <p:sp>
        <p:nvSpPr>
          <p:cNvPr id="5" name="Rectangle 4"/>
          <p:cNvSpPr/>
          <p:nvPr/>
        </p:nvSpPr>
        <p:spPr>
          <a:xfrm>
            <a:off x="152400" y="457200"/>
            <a:ext cx="8839200" cy="132343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সকলকে শুভেচ্ছা</a:t>
            </a:r>
            <a:r>
              <a:rPr lang="en-US" sz="8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endParaRPr lang="en-US" sz="8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6200" y="2438400"/>
            <a:ext cx="9067800" cy="4419600"/>
          </a:xfrm>
        </p:spPr>
        <p:txBody>
          <a:bodyPr>
            <a:noAutofit/>
          </a:bodyPr>
          <a:lstStyle/>
          <a:p>
            <a:pPr>
              <a:buFont typeface="Wingdings" pitchFamily="2" charset="2"/>
              <a:buChar char="v"/>
            </a:pPr>
            <a:r>
              <a:rPr lang="en-US" sz="2000" u="sng" dirty="0" smtClean="0">
                <a:solidFill>
                  <a:srgbClr val="0000FF"/>
                </a:solidFill>
                <a:latin typeface="Times New Roman" pitchFamily="18" charset="0"/>
                <a:cs typeface="Times New Roman" pitchFamily="18" charset="0"/>
              </a:rPr>
              <a:t>Interrogative Sentence: </a:t>
            </a:r>
            <a:endParaRPr lang="en-US" sz="2000" dirty="0" smtClean="0">
              <a:solidFill>
                <a:srgbClr val="0000FF"/>
              </a:solidFill>
              <a:latin typeface="Times New Roman" pitchFamily="18" charset="0"/>
              <a:cs typeface="Times New Roman" pitchFamily="18" charset="0"/>
            </a:endParaRPr>
          </a:p>
          <a:p>
            <a:pPr>
              <a:buFont typeface="Wingdings" pitchFamily="2" charset="2"/>
              <a:buChar char="v"/>
            </a:pPr>
            <a:r>
              <a:rPr lang="en-US" sz="1800" u="sng" dirty="0" smtClean="0">
                <a:solidFill>
                  <a:srgbClr val="00B0F0"/>
                </a:solidFill>
                <a:latin typeface="Times New Roman" pitchFamily="18" charset="0"/>
                <a:cs typeface="Times New Roman" pitchFamily="18" charset="0"/>
              </a:rPr>
              <a:t>An </a:t>
            </a:r>
            <a:r>
              <a:rPr lang="en-US" sz="1800" u="sng" dirty="0" smtClean="0">
                <a:solidFill>
                  <a:srgbClr val="00B0F0"/>
                </a:solidFill>
                <a:latin typeface="Times New Roman" pitchFamily="18" charset="0"/>
                <a:cs typeface="Times New Roman" pitchFamily="18" charset="0"/>
              </a:rPr>
              <a:t>interrogative </a:t>
            </a:r>
            <a:r>
              <a:rPr lang="en-US" sz="1800" u="sng" dirty="0" smtClean="0">
                <a:solidFill>
                  <a:srgbClr val="00B0F0"/>
                </a:solidFill>
                <a:latin typeface="Times New Roman" pitchFamily="18" charset="0"/>
                <a:cs typeface="Times New Roman" pitchFamily="18" charset="0"/>
              </a:rPr>
              <a:t>sentence asks question about a person or thing(s). It always ends with a note of interrogation a.k.a. question mark</a:t>
            </a:r>
            <a:r>
              <a:rPr lang="en-US" sz="1800" u="sng" dirty="0" smtClean="0">
                <a:solidFill>
                  <a:srgbClr val="C00000"/>
                </a:solidFill>
                <a:latin typeface="Times New Roman" pitchFamily="18" charset="0"/>
                <a:cs typeface="Times New Roman" pitchFamily="18" charset="0"/>
              </a:rPr>
              <a:t> (?).</a:t>
            </a:r>
            <a:endParaRPr lang="en-US" sz="1800" dirty="0" smtClean="0">
              <a:solidFill>
                <a:srgbClr val="C00000"/>
              </a:solidFill>
              <a:latin typeface="Times New Roman" pitchFamily="18" charset="0"/>
              <a:cs typeface="Times New Roman" pitchFamily="18" charset="0"/>
            </a:endParaRPr>
          </a:p>
          <a:p>
            <a:pPr>
              <a:buFont typeface="Wingdings" pitchFamily="2" charset="2"/>
              <a:buChar char="v"/>
            </a:pPr>
            <a:r>
              <a:rPr lang="en-US" sz="1800" u="sng" dirty="0" smtClean="0">
                <a:solidFill>
                  <a:srgbClr val="00B0F0"/>
                </a:solidFill>
                <a:latin typeface="Times New Roman" pitchFamily="18" charset="0"/>
                <a:cs typeface="Times New Roman" pitchFamily="18" charset="0"/>
              </a:rPr>
              <a:t>There are two ways to form an interrogative sentence</a:t>
            </a:r>
            <a:r>
              <a:rPr lang="en-US" sz="1800" u="sng" dirty="0" smtClean="0">
                <a:latin typeface="Times New Roman" pitchFamily="18" charset="0"/>
                <a:cs typeface="Times New Roman" pitchFamily="18" charset="0"/>
              </a:rPr>
              <a:t>.</a:t>
            </a:r>
            <a:endParaRPr lang="en-US" sz="1800" dirty="0" smtClean="0">
              <a:latin typeface="Times New Roman" pitchFamily="18" charset="0"/>
              <a:cs typeface="Times New Roman" pitchFamily="18" charset="0"/>
            </a:endParaRPr>
          </a:p>
          <a:p>
            <a:pPr>
              <a:buFont typeface="Wingdings" pitchFamily="2" charset="2"/>
              <a:buChar char="v"/>
            </a:pPr>
            <a:r>
              <a:rPr lang="en-US" sz="1800" u="sng" dirty="0" smtClean="0">
                <a:solidFill>
                  <a:srgbClr val="CC00CC"/>
                </a:solidFill>
                <a:latin typeface="Times New Roman" pitchFamily="18" charset="0"/>
                <a:cs typeface="Times New Roman" pitchFamily="18" charset="0"/>
              </a:rPr>
              <a:t>I. Beginning with helping or </a:t>
            </a:r>
            <a:r>
              <a:rPr lang="en-US" sz="1800" u="sng" dirty="0" err="1" smtClean="0">
                <a:solidFill>
                  <a:srgbClr val="CC00CC"/>
                </a:solidFill>
                <a:latin typeface="Times New Roman" pitchFamily="18" charset="0"/>
                <a:cs typeface="Times New Roman" pitchFamily="18" charset="0"/>
              </a:rPr>
              <a:t>auxiliarie</a:t>
            </a:r>
            <a:r>
              <a:rPr lang="en-US" sz="1800" u="sng" dirty="0" smtClean="0">
                <a:solidFill>
                  <a:srgbClr val="CC00CC"/>
                </a:solidFill>
                <a:latin typeface="Times New Roman" pitchFamily="18" charset="0"/>
                <a:cs typeface="Times New Roman" pitchFamily="18" charset="0"/>
              </a:rPr>
              <a:t>  verbs (</a:t>
            </a:r>
            <a:r>
              <a:rPr lang="en-US" sz="1800" b="1" u="sng" dirty="0" smtClean="0">
                <a:solidFill>
                  <a:srgbClr val="1C1C1C"/>
                </a:solidFill>
                <a:latin typeface="Times New Roman" pitchFamily="18" charset="0"/>
                <a:cs typeface="Times New Roman" pitchFamily="18" charset="0"/>
              </a:rPr>
              <a:t>am, is, are, was, were, have, has, had</a:t>
            </a:r>
            <a:r>
              <a:rPr lang="en-US" sz="1800" u="sng" dirty="0" smtClean="0">
                <a:solidFill>
                  <a:srgbClr val="CC00CC"/>
                </a:solidFill>
                <a:latin typeface="Times New Roman" pitchFamily="18" charset="0"/>
                <a:cs typeface="Times New Roman" pitchFamily="18" charset="0"/>
              </a:rPr>
              <a:t>)</a:t>
            </a:r>
          </a:p>
          <a:p>
            <a:pPr>
              <a:buNone/>
            </a:pPr>
            <a:r>
              <a:rPr lang="en-US" sz="1800" dirty="0" smtClean="0">
                <a:solidFill>
                  <a:srgbClr val="CC00CC"/>
                </a:solidFill>
                <a:latin typeface="Times New Roman" pitchFamily="18" charset="0"/>
                <a:cs typeface="Times New Roman" pitchFamily="18" charset="0"/>
              </a:rPr>
              <a:t>                       or</a:t>
            </a:r>
          </a:p>
          <a:p>
            <a:pPr>
              <a:buFont typeface="Wingdings" pitchFamily="2" charset="2"/>
              <a:buChar char="v"/>
            </a:pPr>
            <a:r>
              <a:rPr lang="en-US" sz="1800" u="sng" dirty="0" smtClean="0">
                <a:solidFill>
                  <a:srgbClr val="CC00CC"/>
                </a:solidFill>
                <a:latin typeface="Times New Roman" pitchFamily="18" charset="0"/>
                <a:cs typeface="Times New Roman" pitchFamily="18" charset="0"/>
              </a:rPr>
              <a:t> modal auxiliaries (</a:t>
            </a:r>
            <a:r>
              <a:rPr lang="en-US" sz="1800" b="1" u="sng" dirty="0" smtClean="0">
                <a:solidFill>
                  <a:srgbClr val="00B050"/>
                </a:solidFill>
                <a:latin typeface="Times New Roman" pitchFamily="18" charset="0"/>
                <a:cs typeface="Times New Roman" pitchFamily="18" charset="0"/>
              </a:rPr>
              <a:t>shall, should, will, would, can, could, may, might, </a:t>
            </a:r>
            <a:r>
              <a:rPr lang="en-US" sz="1800" u="sng" dirty="0" smtClean="0">
                <a:solidFill>
                  <a:srgbClr val="CC00CC"/>
                </a:solidFill>
                <a:latin typeface="Times New Roman" pitchFamily="18" charset="0"/>
                <a:cs typeface="Times New Roman" pitchFamily="18" charset="0"/>
              </a:rPr>
              <a:t>etc.).</a:t>
            </a:r>
            <a:br>
              <a:rPr lang="en-US" sz="1800" u="sng" dirty="0" smtClean="0">
                <a:solidFill>
                  <a:srgbClr val="CC00CC"/>
                </a:solidFill>
                <a:latin typeface="Times New Roman" pitchFamily="18" charset="0"/>
                <a:cs typeface="Times New Roman" pitchFamily="18" charset="0"/>
              </a:rPr>
            </a:br>
            <a:r>
              <a:rPr lang="en-US" sz="1800" u="sng" dirty="0" smtClean="0">
                <a:solidFill>
                  <a:srgbClr val="CC00CC"/>
                </a:solidFill>
                <a:latin typeface="Times New Roman" pitchFamily="18" charset="0"/>
                <a:cs typeface="Times New Roman" pitchFamily="18" charset="0"/>
              </a:rPr>
              <a:t>Example:</a:t>
            </a:r>
            <a:br>
              <a:rPr lang="en-US" sz="1800" u="sng" dirty="0" smtClean="0">
                <a:solidFill>
                  <a:srgbClr val="CC00CC"/>
                </a:solidFill>
                <a:latin typeface="Times New Roman" pitchFamily="18" charset="0"/>
                <a:cs typeface="Times New Roman" pitchFamily="18" charset="0"/>
              </a:rPr>
            </a:br>
            <a:r>
              <a:rPr lang="en-US" sz="1800" u="sng" dirty="0" smtClean="0">
                <a:solidFill>
                  <a:srgbClr val="CC00CC"/>
                </a:solidFill>
                <a:latin typeface="Times New Roman" pitchFamily="18" charset="0"/>
                <a:cs typeface="Times New Roman" pitchFamily="18" charset="0"/>
              </a:rPr>
              <a:t>- Do you </a:t>
            </a:r>
            <a:r>
              <a:rPr lang="en-US" sz="1800" u="sng" dirty="0" smtClean="0">
                <a:solidFill>
                  <a:srgbClr val="663300"/>
                </a:solidFill>
                <a:latin typeface="Times New Roman" pitchFamily="18" charset="0"/>
                <a:cs typeface="Times New Roman" pitchFamily="18" charset="0"/>
              </a:rPr>
              <a:t>have</a:t>
            </a:r>
            <a:r>
              <a:rPr lang="en-US" sz="1800" u="sng" dirty="0" smtClean="0">
                <a:solidFill>
                  <a:srgbClr val="CC00CC"/>
                </a:solidFill>
                <a:latin typeface="Times New Roman" pitchFamily="18" charset="0"/>
                <a:cs typeface="Times New Roman" pitchFamily="18" charset="0"/>
              </a:rPr>
              <a:t> your assignment ready?</a:t>
            </a:r>
            <a:br>
              <a:rPr lang="en-US" sz="1800" u="sng" dirty="0" smtClean="0">
                <a:solidFill>
                  <a:srgbClr val="CC00CC"/>
                </a:solidFill>
                <a:latin typeface="Times New Roman" pitchFamily="18" charset="0"/>
                <a:cs typeface="Times New Roman" pitchFamily="18" charset="0"/>
              </a:rPr>
            </a:br>
            <a:r>
              <a:rPr lang="en-US" sz="1800" u="sng" dirty="0" smtClean="0">
                <a:solidFill>
                  <a:srgbClr val="CC00CC"/>
                </a:solidFill>
                <a:latin typeface="Times New Roman" pitchFamily="18" charset="0"/>
                <a:cs typeface="Times New Roman" pitchFamily="18" charset="0"/>
              </a:rPr>
              <a:t>- Does he speak English?</a:t>
            </a:r>
            <a:br>
              <a:rPr lang="en-US" sz="1800" u="sng" dirty="0" smtClean="0">
                <a:solidFill>
                  <a:srgbClr val="CC00CC"/>
                </a:solidFill>
                <a:latin typeface="Times New Roman" pitchFamily="18" charset="0"/>
                <a:cs typeface="Times New Roman" pitchFamily="18" charset="0"/>
              </a:rPr>
            </a:br>
            <a:r>
              <a:rPr lang="en-US" sz="1800" u="sng" dirty="0" smtClean="0">
                <a:solidFill>
                  <a:srgbClr val="CC00CC"/>
                </a:solidFill>
                <a:latin typeface="Times New Roman" pitchFamily="18" charset="0"/>
                <a:cs typeface="Times New Roman" pitchFamily="18" charset="0"/>
              </a:rPr>
              <a:t>- Did she work abroad?</a:t>
            </a:r>
            <a:br>
              <a:rPr lang="en-US" sz="1800" u="sng" dirty="0" smtClean="0">
                <a:solidFill>
                  <a:srgbClr val="CC00CC"/>
                </a:solidFill>
                <a:latin typeface="Times New Roman" pitchFamily="18" charset="0"/>
                <a:cs typeface="Times New Roman" pitchFamily="18" charset="0"/>
              </a:rPr>
            </a:br>
            <a:r>
              <a:rPr lang="en-US" sz="1800" u="sng" dirty="0" smtClean="0">
                <a:solidFill>
                  <a:srgbClr val="CC00CC"/>
                </a:solidFill>
                <a:latin typeface="Times New Roman" pitchFamily="18" charset="0"/>
                <a:cs typeface="Times New Roman" pitchFamily="18" charset="0"/>
              </a:rPr>
              <a:t>- </a:t>
            </a:r>
            <a:r>
              <a:rPr lang="en-US" sz="1800" b="1" u="sng" dirty="0" smtClean="0">
                <a:solidFill>
                  <a:srgbClr val="00B050"/>
                </a:solidFill>
                <a:latin typeface="Times New Roman" pitchFamily="18" charset="0"/>
                <a:cs typeface="Times New Roman" pitchFamily="18" charset="0"/>
              </a:rPr>
              <a:t>Should</a:t>
            </a:r>
            <a:r>
              <a:rPr lang="en-US" sz="1800" u="sng" dirty="0" smtClean="0">
                <a:solidFill>
                  <a:srgbClr val="CC00CC"/>
                </a:solidFill>
                <a:latin typeface="Times New Roman" pitchFamily="18" charset="0"/>
                <a:cs typeface="Times New Roman" pitchFamily="18" charset="0"/>
              </a:rPr>
              <a:t> I go there?</a:t>
            </a:r>
            <a:br>
              <a:rPr lang="en-US" sz="1800" u="sng" dirty="0" smtClean="0">
                <a:solidFill>
                  <a:srgbClr val="CC00CC"/>
                </a:solidFill>
                <a:latin typeface="Times New Roman" pitchFamily="18" charset="0"/>
                <a:cs typeface="Times New Roman" pitchFamily="18" charset="0"/>
              </a:rPr>
            </a:br>
            <a:r>
              <a:rPr lang="en-US" sz="1800" u="sng" dirty="0" smtClean="0">
                <a:solidFill>
                  <a:srgbClr val="CC00CC"/>
                </a:solidFill>
                <a:latin typeface="Times New Roman" pitchFamily="18" charset="0"/>
                <a:cs typeface="Times New Roman" pitchFamily="18" charset="0"/>
              </a:rPr>
              <a:t>- </a:t>
            </a:r>
            <a:r>
              <a:rPr lang="en-US" sz="1800" u="sng" dirty="0" smtClean="0">
                <a:solidFill>
                  <a:srgbClr val="00B050"/>
                </a:solidFill>
                <a:latin typeface="Times New Roman" pitchFamily="18" charset="0"/>
                <a:cs typeface="Times New Roman" pitchFamily="18" charset="0"/>
              </a:rPr>
              <a:t>Can</a:t>
            </a:r>
            <a:r>
              <a:rPr lang="en-US" sz="1800" u="sng" dirty="0" smtClean="0">
                <a:solidFill>
                  <a:srgbClr val="CC00CC"/>
                </a:solidFill>
                <a:latin typeface="Times New Roman" pitchFamily="18" charset="0"/>
                <a:cs typeface="Times New Roman" pitchFamily="18" charset="0"/>
              </a:rPr>
              <a:t> you hear the sound?</a:t>
            </a:r>
            <a:br>
              <a:rPr lang="en-US" sz="1800" u="sng" dirty="0" smtClean="0">
                <a:solidFill>
                  <a:srgbClr val="CC00CC"/>
                </a:solidFill>
                <a:latin typeface="Times New Roman" pitchFamily="18" charset="0"/>
                <a:cs typeface="Times New Roman" pitchFamily="18" charset="0"/>
              </a:rPr>
            </a:br>
            <a:r>
              <a:rPr lang="en-US" sz="1800" u="sng" dirty="0" smtClean="0">
                <a:solidFill>
                  <a:srgbClr val="CC00CC"/>
                </a:solidFill>
                <a:latin typeface="Times New Roman" pitchFamily="18" charset="0"/>
                <a:cs typeface="Times New Roman" pitchFamily="18" charset="0"/>
              </a:rPr>
              <a:t>- Don’t you want any food? (Negative)</a:t>
            </a:r>
            <a:endParaRPr lang="en-US" sz="1800" dirty="0" smtClean="0">
              <a:solidFill>
                <a:srgbClr val="CC00CC"/>
              </a:solidFill>
              <a:latin typeface="Times New Roman" pitchFamily="18" charset="0"/>
              <a:cs typeface="Times New Roman" pitchFamily="18" charset="0"/>
            </a:endParaRPr>
          </a:p>
        </p:txBody>
      </p:sp>
      <p:pic>
        <p:nvPicPr>
          <p:cNvPr id="7" name="Picture 6" descr="y1.jpg"/>
          <p:cNvPicPr>
            <a:picLocks noChangeAspect="1"/>
          </p:cNvPicPr>
          <p:nvPr/>
        </p:nvPicPr>
        <p:blipFill>
          <a:blip r:embed="rId2"/>
          <a:srcRect b="10614"/>
          <a:stretch>
            <a:fillRect/>
          </a:stretch>
        </p:blipFill>
        <p:spPr>
          <a:xfrm>
            <a:off x="3581400" y="0"/>
            <a:ext cx="5181600" cy="2133600"/>
          </a:xfrm>
          <a:prstGeom prst="rect">
            <a:avLst/>
          </a:prstGeom>
        </p:spPr>
      </p:pic>
      <p:pic>
        <p:nvPicPr>
          <p:cNvPr id="9" name="Picture 8" descr="y4.png"/>
          <p:cNvPicPr>
            <a:picLocks noChangeAspect="1"/>
          </p:cNvPicPr>
          <p:nvPr/>
        </p:nvPicPr>
        <p:blipFill>
          <a:blip r:embed="rId3"/>
          <a:stretch>
            <a:fillRect/>
          </a:stretch>
        </p:blipFill>
        <p:spPr>
          <a:xfrm>
            <a:off x="0" y="0"/>
            <a:ext cx="2438400" cy="2362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0"/>
                                        <p:tgtEl>
                                          <p:spTgt spid="3">
                                            <p:txEl>
                                              <p:pRg st="0" end="0"/>
                                            </p:txEl>
                                          </p:spTgt>
                                        </p:tgtEl>
                                      </p:cBhvr>
                                    </p:animEffect>
                                  </p:childTnLst>
                                </p:cTn>
                              </p:par>
                            </p:childTnLst>
                          </p:cTn>
                        </p:par>
                        <p:par>
                          <p:cTn id="8" fill="hold">
                            <p:stCondLst>
                              <p:cond delay="5000"/>
                            </p:stCondLst>
                            <p:childTnLst>
                              <p:par>
                                <p:cTn id="9" presetID="12" presetClass="entr" presetSubtype="4"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slide(fromBottom)">
                                      <p:cBhvr>
                                        <p:cTn id="11" dur="5000"/>
                                        <p:tgtEl>
                                          <p:spTgt spid="3">
                                            <p:txEl>
                                              <p:pRg st="1" end="1"/>
                                            </p:txEl>
                                          </p:spTgt>
                                        </p:tgtEl>
                                      </p:cBhvr>
                                    </p:animEffect>
                                  </p:childTnLst>
                                </p:cTn>
                              </p:par>
                            </p:childTnLst>
                          </p:cTn>
                        </p:par>
                        <p:par>
                          <p:cTn id="12" fill="hold">
                            <p:stCondLst>
                              <p:cond delay="10000"/>
                            </p:stCondLst>
                            <p:childTnLst>
                              <p:par>
                                <p:cTn id="13" presetID="12" presetClass="entr" presetSubtype="4"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slide(fromBottom)">
                                      <p:cBhvr>
                                        <p:cTn id="15" dur="5000"/>
                                        <p:tgtEl>
                                          <p:spTgt spid="3">
                                            <p:txEl>
                                              <p:pRg st="2" end="2"/>
                                            </p:txEl>
                                          </p:spTgt>
                                        </p:tgtEl>
                                      </p:cBhvr>
                                    </p:animEffect>
                                  </p:childTnLst>
                                </p:cTn>
                              </p:par>
                            </p:childTnLst>
                          </p:cTn>
                        </p:par>
                        <p:par>
                          <p:cTn id="16" fill="hold">
                            <p:stCondLst>
                              <p:cond delay="15000"/>
                            </p:stCondLst>
                            <p:childTnLst>
                              <p:par>
                                <p:cTn id="17" presetID="12" presetClass="entr" presetSubtype="4"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slide(fromBottom)">
                                      <p:cBhvr>
                                        <p:cTn id="19" dur="5000"/>
                                        <p:tgtEl>
                                          <p:spTgt spid="3">
                                            <p:txEl>
                                              <p:pRg st="3" end="3"/>
                                            </p:txEl>
                                          </p:spTgt>
                                        </p:tgtEl>
                                      </p:cBhvr>
                                    </p:animEffect>
                                  </p:childTnLst>
                                </p:cTn>
                              </p:par>
                            </p:childTnLst>
                          </p:cTn>
                        </p:par>
                        <p:par>
                          <p:cTn id="20" fill="hold">
                            <p:stCondLst>
                              <p:cond delay="20000"/>
                            </p:stCondLst>
                            <p:childTnLst>
                              <p:par>
                                <p:cTn id="21" presetID="12" presetClass="entr" presetSubtype="4"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slide(fromBottom)">
                                      <p:cBhvr>
                                        <p:cTn id="23" dur="5000"/>
                                        <p:tgtEl>
                                          <p:spTgt spid="3">
                                            <p:txEl>
                                              <p:pRg st="4" end="4"/>
                                            </p:txEl>
                                          </p:spTgt>
                                        </p:tgtEl>
                                      </p:cBhvr>
                                    </p:animEffect>
                                  </p:childTnLst>
                                </p:cTn>
                              </p:par>
                            </p:childTnLst>
                          </p:cTn>
                        </p:par>
                        <p:par>
                          <p:cTn id="24" fill="hold">
                            <p:stCondLst>
                              <p:cond delay="25000"/>
                            </p:stCondLst>
                            <p:childTnLst>
                              <p:par>
                                <p:cTn id="25" presetID="12" presetClass="entr" presetSubtype="4"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slide(fromBottom)">
                                      <p:cBhvr>
                                        <p:cTn id="27" dur="5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048000"/>
            <a:ext cx="8686800" cy="2585323"/>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buFont typeface="Wingdings" pitchFamily="2" charset="2"/>
              <a:buChar char="v"/>
            </a:pPr>
            <a:r>
              <a:rPr lang="en-US" u="sng" dirty="0" smtClean="0">
                <a:solidFill>
                  <a:srgbClr val="008000"/>
                </a:solidFill>
                <a:latin typeface="Times New Roman" pitchFamily="18" charset="0"/>
                <a:cs typeface="Times New Roman" pitchFamily="18" charset="0"/>
              </a:rPr>
              <a:t>2. Beginning with some specific words like who, which, what, when, where, why, how, whom, how much, how many, etc. [These are known as ‘WH’ questions.]</a:t>
            </a:r>
            <a:br>
              <a:rPr lang="en-US" u="sng" dirty="0" smtClean="0">
                <a:solidFill>
                  <a:srgbClr val="008000"/>
                </a:solidFill>
                <a:latin typeface="Times New Roman" pitchFamily="18" charset="0"/>
                <a:cs typeface="Times New Roman" pitchFamily="18" charset="0"/>
              </a:rPr>
            </a:br>
            <a:r>
              <a:rPr lang="en-US" u="sng" dirty="0" smtClean="0">
                <a:solidFill>
                  <a:srgbClr val="008000"/>
                </a:solidFill>
                <a:latin typeface="Times New Roman" pitchFamily="18" charset="0"/>
                <a:cs typeface="Times New Roman" pitchFamily="18" charset="0"/>
              </a:rPr>
              <a:t>Example:</a:t>
            </a:r>
            <a:br>
              <a:rPr lang="en-US" u="sng" dirty="0" smtClean="0">
                <a:solidFill>
                  <a:srgbClr val="008000"/>
                </a:solidFill>
                <a:latin typeface="Times New Roman" pitchFamily="18" charset="0"/>
                <a:cs typeface="Times New Roman" pitchFamily="18" charset="0"/>
              </a:rPr>
            </a:br>
            <a:r>
              <a:rPr lang="en-US" u="sng" dirty="0" smtClean="0">
                <a:solidFill>
                  <a:srgbClr val="008000"/>
                </a:solidFill>
                <a:latin typeface="Times New Roman" pitchFamily="18" charset="0"/>
                <a:cs typeface="Times New Roman" pitchFamily="18" charset="0"/>
              </a:rPr>
              <a:t>- How is your business going on?</a:t>
            </a:r>
            <a:br>
              <a:rPr lang="en-US" u="sng" dirty="0" smtClean="0">
                <a:solidFill>
                  <a:srgbClr val="008000"/>
                </a:solidFill>
                <a:latin typeface="Times New Roman" pitchFamily="18" charset="0"/>
                <a:cs typeface="Times New Roman" pitchFamily="18" charset="0"/>
              </a:rPr>
            </a:br>
            <a:r>
              <a:rPr lang="en-US" u="sng" dirty="0" smtClean="0">
                <a:solidFill>
                  <a:srgbClr val="008000"/>
                </a:solidFill>
                <a:latin typeface="Times New Roman" pitchFamily="18" charset="0"/>
                <a:cs typeface="Times New Roman" pitchFamily="18" charset="0"/>
              </a:rPr>
              <a:t>- Who fixed the computer?</a:t>
            </a:r>
            <a:br>
              <a:rPr lang="en-US" u="sng" dirty="0" smtClean="0">
                <a:solidFill>
                  <a:srgbClr val="008000"/>
                </a:solidFill>
                <a:latin typeface="Times New Roman" pitchFamily="18" charset="0"/>
                <a:cs typeface="Times New Roman" pitchFamily="18" charset="0"/>
              </a:rPr>
            </a:br>
            <a:r>
              <a:rPr lang="en-US" u="sng" dirty="0" smtClean="0">
                <a:solidFill>
                  <a:srgbClr val="008000"/>
                </a:solidFill>
                <a:latin typeface="Times New Roman" pitchFamily="18" charset="0"/>
                <a:cs typeface="Times New Roman" pitchFamily="18" charset="0"/>
              </a:rPr>
              <a:t>- Whom do you support?</a:t>
            </a:r>
            <a:br>
              <a:rPr lang="en-US" u="sng" dirty="0" smtClean="0">
                <a:solidFill>
                  <a:srgbClr val="008000"/>
                </a:solidFill>
                <a:latin typeface="Times New Roman" pitchFamily="18" charset="0"/>
                <a:cs typeface="Times New Roman" pitchFamily="18" charset="0"/>
              </a:rPr>
            </a:br>
            <a:r>
              <a:rPr lang="en-US" u="sng" dirty="0" smtClean="0">
                <a:solidFill>
                  <a:srgbClr val="008000"/>
                </a:solidFill>
                <a:latin typeface="Times New Roman" pitchFamily="18" charset="0"/>
                <a:cs typeface="Times New Roman" pitchFamily="18" charset="0"/>
              </a:rPr>
              <a:t>- What are you expecting from me?</a:t>
            </a:r>
          </a:p>
          <a:p>
            <a:pPr>
              <a:buFont typeface="Wingdings" pitchFamily="2" charset="2"/>
              <a:buChar char="v"/>
            </a:pPr>
            <a:r>
              <a:rPr lang="en-US" u="sng" dirty="0" smtClean="0">
                <a:solidFill>
                  <a:srgbClr val="C00000"/>
                </a:solidFill>
                <a:latin typeface="Times New Roman" pitchFamily="18" charset="0"/>
                <a:cs typeface="Times New Roman" pitchFamily="18" charset="0"/>
              </a:rPr>
              <a:t>- What time is it now?</a:t>
            </a:r>
            <a:br>
              <a:rPr lang="en-US" u="sng" dirty="0" smtClean="0">
                <a:solidFill>
                  <a:srgbClr val="C00000"/>
                </a:solidFill>
                <a:latin typeface="Times New Roman" pitchFamily="18" charset="0"/>
                <a:cs typeface="Times New Roman" pitchFamily="18" charset="0"/>
              </a:rPr>
            </a:br>
            <a:r>
              <a:rPr lang="en-US" u="sng" dirty="0" smtClean="0">
                <a:solidFill>
                  <a:srgbClr val="C00000"/>
                </a:solidFill>
                <a:latin typeface="Times New Roman" pitchFamily="18" charset="0"/>
                <a:cs typeface="Times New Roman" pitchFamily="18" charset="0"/>
              </a:rPr>
              <a:t>- How many people have died there? </a:t>
            </a:r>
            <a:endParaRPr lang="en-US" dirty="0">
              <a:solidFill>
                <a:srgbClr val="C00000"/>
              </a:solidFill>
              <a:latin typeface="Times New Roman" pitchFamily="18" charset="0"/>
              <a:cs typeface="Times New Roman" pitchFamily="18" charset="0"/>
            </a:endParaRPr>
          </a:p>
        </p:txBody>
      </p:sp>
      <p:pic>
        <p:nvPicPr>
          <p:cNvPr id="3" name="Picture 2" descr="y2.jpg"/>
          <p:cNvPicPr>
            <a:picLocks noChangeAspect="1"/>
          </p:cNvPicPr>
          <p:nvPr/>
        </p:nvPicPr>
        <p:blipFill>
          <a:blip r:embed="rId2"/>
          <a:srcRect b="8333"/>
          <a:stretch>
            <a:fillRect/>
          </a:stretch>
        </p:blipFill>
        <p:spPr>
          <a:xfrm>
            <a:off x="0" y="0"/>
            <a:ext cx="4495800" cy="2590800"/>
          </a:xfrm>
          <a:prstGeom prst="rect">
            <a:avLst/>
          </a:prstGeom>
        </p:spPr>
      </p:pic>
      <p:pic>
        <p:nvPicPr>
          <p:cNvPr id="4" name="Picture 3" descr="y.jpg"/>
          <p:cNvPicPr>
            <a:picLocks noChangeAspect="1"/>
          </p:cNvPicPr>
          <p:nvPr/>
        </p:nvPicPr>
        <p:blipFill>
          <a:blip r:embed="rId3"/>
          <a:stretch>
            <a:fillRect/>
          </a:stretch>
        </p:blipFill>
        <p:spPr>
          <a:xfrm>
            <a:off x="4495800" y="0"/>
            <a:ext cx="4419600" cy="26670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00" y="2590800"/>
            <a:ext cx="8763000" cy="4267200"/>
          </a:xfrm>
        </p:spPr>
        <p:style>
          <a:lnRef idx="1">
            <a:schemeClr val="accent1"/>
          </a:lnRef>
          <a:fillRef idx="2">
            <a:schemeClr val="accent1"/>
          </a:fillRef>
          <a:effectRef idx="1">
            <a:schemeClr val="accent1"/>
          </a:effectRef>
          <a:fontRef idx="minor">
            <a:schemeClr val="dk1"/>
          </a:fontRef>
        </p:style>
        <p:txBody>
          <a:bodyPr>
            <a:normAutofit fontScale="40000" lnSpcReduction="20000"/>
          </a:bodyPr>
          <a:lstStyle/>
          <a:p>
            <a:pPr>
              <a:buFont typeface="Wingdings" pitchFamily="2" charset="2"/>
              <a:buChar char="v"/>
            </a:pPr>
            <a:r>
              <a:rPr lang="en-US" sz="5100" u="sng" dirty="0" smtClean="0">
                <a:solidFill>
                  <a:srgbClr val="0000FF"/>
                </a:solidFill>
                <a:latin typeface="Arial Rounded MT Bold" pitchFamily="34" charset="0"/>
              </a:rPr>
              <a:t>Imperative Sentence:</a:t>
            </a:r>
            <a:endParaRPr lang="en-US" sz="5100" dirty="0" smtClean="0">
              <a:solidFill>
                <a:srgbClr val="0000FF"/>
              </a:solidFill>
              <a:latin typeface="Arial Rounded MT Bold" pitchFamily="34" charset="0"/>
            </a:endParaRPr>
          </a:p>
          <a:p>
            <a:pPr>
              <a:buFont typeface="Wingdings" pitchFamily="2" charset="2"/>
              <a:buChar char="ü"/>
            </a:pPr>
            <a:r>
              <a:rPr lang="en-US" sz="3800" i="1" u="sng" dirty="0" smtClean="0">
                <a:solidFill>
                  <a:srgbClr val="CC00CC"/>
                </a:solidFill>
                <a:latin typeface="Arial Rounded MT Bold" pitchFamily="34" charset="0"/>
                <a:cs typeface="Times New Roman" pitchFamily="18" charset="0"/>
              </a:rPr>
              <a:t>A sentence that expresses a request, command, order, advice, suggestion, etc. is an imperative sentence.</a:t>
            </a:r>
            <a:br>
              <a:rPr lang="en-US" sz="3800" i="1" u="sng" dirty="0" smtClean="0">
                <a:solidFill>
                  <a:srgbClr val="CC00CC"/>
                </a:solidFill>
                <a:latin typeface="Arial Rounded MT Bold" pitchFamily="34" charset="0"/>
                <a:cs typeface="Times New Roman" pitchFamily="18" charset="0"/>
              </a:rPr>
            </a:br>
            <a:r>
              <a:rPr lang="en-US" sz="3800" i="1" u="sng" dirty="0" smtClean="0">
                <a:solidFill>
                  <a:srgbClr val="CC00CC"/>
                </a:solidFill>
                <a:latin typeface="Arial Rounded MT Bold" pitchFamily="34" charset="0"/>
                <a:cs typeface="Times New Roman" pitchFamily="18" charset="0"/>
              </a:rPr>
              <a:t>In an imperative sentence, the subject is usually unexpressed; it is understood rather.</a:t>
            </a:r>
            <a:endParaRPr lang="en-US" sz="3800" i="1" dirty="0" smtClean="0">
              <a:solidFill>
                <a:srgbClr val="CC00CC"/>
              </a:solidFill>
              <a:latin typeface="Arial Rounded MT Bold" pitchFamily="34" charset="0"/>
              <a:cs typeface="Times New Roman" pitchFamily="18" charset="0"/>
            </a:endParaRPr>
          </a:p>
          <a:p>
            <a:pPr>
              <a:buFont typeface="Wingdings" pitchFamily="2" charset="2"/>
              <a:buChar char="Ø"/>
            </a:pPr>
            <a:r>
              <a:rPr lang="en-US" u="sng" dirty="0" smtClean="0">
                <a:solidFill>
                  <a:srgbClr val="008000"/>
                </a:solidFill>
              </a:rPr>
              <a:t>Pattern:</a:t>
            </a:r>
            <a:br>
              <a:rPr lang="en-US" u="sng" dirty="0" smtClean="0">
                <a:solidFill>
                  <a:srgbClr val="008000"/>
                </a:solidFill>
              </a:rPr>
            </a:br>
            <a:r>
              <a:rPr lang="en-US" u="sng" dirty="0" smtClean="0">
                <a:solidFill>
                  <a:srgbClr val="008000"/>
                </a:solidFill>
              </a:rPr>
              <a:t>Subject (Invisible) + verb + object / where</a:t>
            </a:r>
            <a:r>
              <a:rPr lang="en-US" u="sng" dirty="0" smtClean="0"/>
              <a:t/>
            </a:r>
            <a:br>
              <a:rPr lang="en-US" u="sng" dirty="0" smtClean="0"/>
            </a:br>
            <a:r>
              <a:rPr lang="en-US" sz="4500" u="sng" dirty="0" smtClean="0">
                <a:solidFill>
                  <a:srgbClr val="6600CC"/>
                </a:solidFill>
                <a:latin typeface="Arial Rounded MT Bold" pitchFamily="34" charset="0"/>
                <a:cs typeface="Times New Roman" pitchFamily="18" charset="0"/>
              </a:rPr>
              <a:t>Example:</a:t>
            </a:r>
            <a:br>
              <a:rPr lang="en-US" sz="4500" u="sng" dirty="0" smtClean="0">
                <a:solidFill>
                  <a:srgbClr val="6600CC"/>
                </a:solidFill>
                <a:latin typeface="Arial Rounded MT Bold" pitchFamily="34" charset="0"/>
                <a:cs typeface="Times New Roman" pitchFamily="18" charset="0"/>
              </a:rPr>
            </a:br>
            <a:r>
              <a:rPr lang="en-US" sz="4500" u="sng" dirty="0" smtClean="0">
                <a:solidFill>
                  <a:srgbClr val="6600CC"/>
                </a:solidFill>
                <a:latin typeface="Arial Rounded MT Bold" pitchFamily="34" charset="0"/>
                <a:cs typeface="Times New Roman" pitchFamily="18" charset="0"/>
              </a:rPr>
              <a:t>- Take care of you. </a:t>
            </a:r>
            <a:br>
              <a:rPr lang="en-US" sz="4500" u="sng" dirty="0" smtClean="0">
                <a:solidFill>
                  <a:srgbClr val="6600CC"/>
                </a:solidFill>
                <a:latin typeface="Arial Rounded MT Bold" pitchFamily="34" charset="0"/>
                <a:cs typeface="Times New Roman" pitchFamily="18" charset="0"/>
              </a:rPr>
            </a:br>
            <a:r>
              <a:rPr lang="en-US" sz="4500" u="sng" dirty="0" smtClean="0">
                <a:solidFill>
                  <a:srgbClr val="6600CC"/>
                </a:solidFill>
                <a:latin typeface="Arial Rounded MT Bold" pitchFamily="34" charset="0"/>
                <a:cs typeface="Times New Roman" pitchFamily="18" charset="0"/>
              </a:rPr>
              <a:t>- Give me the pen.</a:t>
            </a:r>
            <a:br>
              <a:rPr lang="en-US" sz="4500" u="sng" dirty="0" smtClean="0">
                <a:solidFill>
                  <a:srgbClr val="6600CC"/>
                </a:solidFill>
                <a:latin typeface="Arial Rounded MT Bold" pitchFamily="34" charset="0"/>
                <a:cs typeface="Times New Roman" pitchFamily="18" charset="0"/>
              </a:rPr>
            </a:br>
            <a:r>
              <a:rPr lang="en-US" sz="4500" u="sng" dirty="0" smtClean="0">
                <a:solidFill>
                  <a:srgbClr val="6600CC"/>
                </a:solidFill>
                <a:latin typeface="Arial Rounded MT Bold" pitchFamily="34" charset="0"/>
                <a:cs typeface="Times New Roman" pitchFamily="18" charset="0"/>
              </a:rPr>
              <a:t>- Do it now.</a:t>
            </a:r>
            <a:br>
              <a:rPr lang="en-US" sz="4500" u="sng" dirty="0" smtClean="0">
                <a:solidFill>
                  <a:srgbClr val="6600CC"/>
                </a:solidFill>
                <a:latin typeface="Arial Rounded MT Bold" pitchFamily="34" charset="0"/>
                <a:cs typeface="Times New Roman" pitchFamily="18" charset="0"/>
              </a:rPr>
            </a:br>
            <a:r>
              <a:rPr lang="en-US" sz="4500" u="sng" dirty="0" smtClean="0">
                <a:solidFill>
                  <a:srgbClr val="6600CC"/>
                </a:solidFill>
                <a:latin typeface="Arial Rounded MT Bold" pitchFamily="34" charset="0"/>
                <a:cs typeface="Times New Roman" pitchFamily="18" charset="0"/>
              </a:rPr>
              <a:t>- Be honest.</a:t>
            </a:r>
            <a:br>
              <a:rPr lang="en-US" sz="4500" u="sng" dirty="0" smtClean="0">
                <a:solidFill>
                  <a:srgbClr val="6600CC"/>
                </a:solidFill>
                <a:latin typeface="Arial Rounded MT Bold" pitchFamily="34" charset="0"/>
                <a:cs typeface="Times New Roman" pitchFamily="18" charset="0"/>
              </a:rPr>
            </a:br>
            <a:r>
              <a:rPr lang="en-US" sz="4500" u="sng" dirty="0" smtClean="0">
                <a:solidFill>
                  <a:srgbClr val="6600CC"/>
                </a:solidFill>
                <a:latin typeface="Arial Rounded MT Bold" pitchFamily="34" charset="0"/>
                <a:cs typeface="Times New Roman" pitchFamily="18" charset="0"/>
              </a:rPr>
              <a:t>- Come here</a:t>
            </a:r>
            <a:br>
              <a:rPr lang="en-US" sz="4500" u="sng" dirty="0" smtClean="0">
                <a:solidFill>
                  <a:srgbClr val="6600CC"/>
                </a:solidFill>
                <a:latin typeface="Arial Rounded MT Bold" pitchFamily="34" charset="0"/>
                <a:cs typeface="Times New Roman" pitchFamily="18" charset="0"/>
              </a:rPr>
            </a:br>
            <a:r>
              <a:rPr lang="en-US" sz="4500" u="sng" dirty="0" smtClean="0">
                <a:solidFill>
                  <a:srgbClr val="6600CC"/>
                </a:solidFill>
                <a:latin typeface="Arial Rounded MT Bold" pitchFamily="34" charset="0"/>
                <a:cs typeface="Times New Roman" pitchFamily="18" charset="0"/>
              </a:rPr>
              <a:t>- Never tell a lie</a:t>
            </a:r>
            <a:br>
              <a:rPr lang="en-US" sz="4500" u="sng" dirty="0" smtClean="0">
                <a:solidFill>
                  <a:srgbClr val="6600CC"/>
                </a:solidFill>
                <a:latin typeface="Arial Rounded MT Bold" pitchFamily="34" charset="0"/>
                <a:cs typeface="Times New Roman" pitchFamily="18" charset="0"/>
              </a:rPr>
            </a:br>
            <a:r>
              <a:rPr lang="en-US" sz="4500" u="sng" dirty="0" smtClean="0">
                <a:solidFill>
                  <a:srgbClr val="6600CC"/>
                </a:solidFill>
                <a:latin typeface="Arial Rounded MT Bold" pitchFamily="34" charset="0"/>
                <a:cs typeface="Times New Roman" pitchFamily="18" charset="0"/>
              </a:rPr>
              <a:t>- Do not laugh at other's helplessness.</a:t>
            </a:r>
            <a:r>
              <a:rPr lang="en-US" sz="4500" u="sng" dirty="0" smtClean="0">
                <a:solidFill>
                  <a:srgbClr val="6600CC"/>
                </a:solidFill>
                <a:latin typeface="Arial Rounded MT Bold" pitchFamily="34" charset="0"/>
              </a:rPr>
              <a:t/>
            </a:r>
            <a:br>
              <a:rPr lang="en-US" sz="4500" u="sng" dirty="0" smtClean="0">
                <a:solidFill>
                  <a:srgbClr val="6600CC"/>
                </a:solidFill>
                <a:latin typeface="Arial Rounded MT Bold" pitchFamily="34" charset="0"/>
              </a:rPr>
            </a:br>
            <a:r>
              <a:rPr lang="en-US" sz="4500" u="sng" dirty="0" smtClean="0">
                <a:solidFill>
                  <a:srgbClr val="6600CC"/>
                </a:solidFill>
                <a:latin typeface="Arial Rounded MT Bold" pitchFamily="34" charset="0"/>
              </a:rPr>
              <a:t>- Let him go there.</a:t>
            </a:r>
            <a:endParaRPr lang="en-US" dirty="0" smtClean="0">
              <a:solidFill>
                <a:srgbClr val="6600CC"/>
              </a:solidFill>
              <a:latin typeface="Arial Rounded MT Bold" pitchFamily="34" charset="0"/>
            </a:endParaRPr>
          </a:p>
          <a:p>
            <a:pPr>
              <a:buFont typeface="Wingdings" pitchFamily="2" charset="2"/>
              <a:buChar char="q"/>
            </a:pPr>
            <a:r>
              <a:rPr lang="en-US" sz="4200" u="sng" dirty="0" smtClean="0">
                <a:solidFill>
                  <a:srgbClr val="C00000"/>
                </a:solidFill>
              </a:rPr>
              <a:t>Caution: You must do your duty. (It is an assertive sentence, not an imperative sentence.)</a:t>
            </a:r>
            <a:endParaRPr lang="en-US" sz="4200" dirty="0" smtClean="0">
              <a:solidFill>
                <a:srgbClr val="C00000"/>
              </a:solidFill>
            </a:endParaRPr>
          </a:p>
          <a:p>
            <a:r>
              <a:rPr lang="en-US" u="sng" dirty="0" smtClean="0"/>
              <a:t/>
            </a:r>
            <a:br>
              <a:rPr lang="en-US" u="sng" dirty="0" smtClean="0"/>
            </a:br>
            <a:endParaRPr lang="en-US" dirty="0"/>
          </a:p>
        </p:txBody>
      </p:sp>
      <p:pic>
        <p:nvPicPr>
          <p:cNvPr id="4" name="Picture 3" descr="com.png"/>
          <p:cNvPicPr>
            <a:picLocks noChangeAspect="1"/>
          </p:cNvPicPr>
          <p:nvPr/>
        </p:nvPicPr>
        <p:blipFill>
          <a:blip r:embed="rId2"/>
          <a:stretch>
            <a:fillRect/>
          </a:stretch>
        </p:blipFill>
        <p:spPr>
          <a:xfrm>
            <a:off x="3505200" y="152400"/>
            <a:ext cx="2295525" cy="2371725"/>
          </a:xfrm>
          <a:prstGeom prst="rect">
            <a:avLst/>
          </a:prstGeom>
        </p:spPr>
        <p:style>
          <a:lnRef idx="1">
            <a:schemeClr val="accent1"/>
          </a:lnRef>
          <a:fillRef idx="2">
            <a:schemeClr val="accent1"/>
          </a:fillRef>
          <a:effectRef idx="1">
            <a:schemeClr val="accent1"/>
          </a:effectRef>
          <a:fontRef idx="minor">
            <a:schemeClr val="dk1"/>
          </a:fontRef>
        </p:style>
      </p:pic>
      <p:pic>
        <p:nvPicPr>
          <p:cNvPr id="5" name="Picture 4" descr="com11.jpg"/>
          <p:cNvPicPr>
            <a:picLocks noChangeAspect="1"/>
          </p:cNvPicPr>
          <p:nvPr/>
        </p:nvPicPr>
        <p:blipFill>
          <a:blip r:embed="rId3"/>
          <a:stretch>
            <a:fillRect/>
          </a:stretch>
        </p:blipFill>
        <p:spPr>
          <a:xfrm>
            <a:off x="6019800" y="152400"/>
            <a:ext cx="2819400" cy="2381250"/>
          </a:xfrm>
          <a:prstGeom prst="rect">
            <a:avLst/>
          </a:prstGeom>
        </p:spPr>
        <p:style>
          <a:lnRef idx="2">
            <a:schemeClr val="accent1"/>
          </a:lnRef>
          <a:fillRef idx="1">
            <a:schemeClr val="lt1"/>
          </a:fillRef>
          <a:effectRef idx="0">
            <a:schemeClr val="accent1"/>
          </a:effectRef>
          <a:fontRef idx="minor">
            <a:schemeClr val="dk1"/>
          </a:fontRef>
        </p:style>
      </p:pic>
      <p:pic>
        <p:nvPicPr>
          <p:cNvPr id="6" name="Picture 5" descr="com22.jpg"/>
          <p:cNvPicPr>
            <a:picLocks noChangeAspect="1"/>
          </p:cNvPicPr>
          <p:nvPr/>
        </p:nvPicPr>
        <p:blipFill>
          <a:blip r:embed="rId4"/>
          <a:stretch>
            <a:fillRect/>
          </a:stretch>
        </p:blipFill>
        <p:spPr>
          <a:xfrm>
            <a:off x="228600" y="152400"/>
            <a:ext cx="2971800" cy="2286000"/>
          </a:xfrm>
          <a:prstGeom prst="rect">
            <a:avLst/>
          </a:prstGeom>
        </p:spPr>
        <p:style>
          <a:lnRef idx="1">
            <a:schemeClr val="accent5"/>
          </a:lnRef>
          <a:fillRef idx="2">
            <a:schemeClr val="accent5"/>
          </a:fillRef>
          <a:effectRef idx="1">
            <a:schemeClr val="accent5"/>
          </a:effectRef>
          <a:fontRef idx="minor">
            <a:schemeClr val="dk1"/>
          </a:fontRef>
        </p:style>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0"/>
                                        <p:tgtEl>
                                          <p:spTgt spid="3">
                                            <p:txEl>
                                              <p:pRg st="0" end="0"/>
                                            </p:txEl>
                                          </p:spTgt>
                                        </p:tgtEl>
                                      </p:cBhvr>
                                    </p:animEffect>
                                  </p:childTnLst>
                                </p:cTn>
                              </p:par>
                            </p:childTnLst>
                          </p:cTn>
                        </p:par>
                        <p:par>
                          <p:cTn id="8" fill="hold">
                            <p:stCondLst>
                              <p:cond delay="5000"/>
                            </p:stCondLst>
                            <p:childTnLst>
                              <p:par>
                                <p:cTn id="9" presetID="12" presetClass="entr" presetSubtype="4"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slide(fromBottom)">
                                      <p:cBhvr>
                                        <p:cTn id="11" dur="5000"/>
                                        <p:tgtEl>
                                          <p:spTgt spid="3">
                                            <p:txEl>
                                              <p:pRg st="1" end="1"/>
                                            </p:txEl>
                                          </p:spTgt>
                                        </p:tgtEl>
                                      </p:cBhvr>
                                    </p:animEffect>
                                  </p:childTnLst>
                                </p:cTn>
                              </p:par>
                            </p:childTnLst>
                          </p:cTn>
                        </p:par>
                        <p:par>
                          <p:cTn id="12" fill="hold">
                            <p:stCondLst>
                              <p:cond delay="10000"/>
                            </p:stCondLst>
                            <p:childTnLst>
                              <p:par>
                                <p:cTn id="13" presetID="12" presetClass="entr" presetSubtype="4"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slide(fromBottom)">
                                      <p:cBhvr>
                                        <p:cTn id="15" dur="5000"/>
                                        <p:tgtEl>
                                          <p:spTgt spid="3">
                                            <p:txEl>
                                              <p:pRg st="2" end="2"/>
                                            </p:txEl>
                                          </p:spTgt>
                                        </p:tgtEl>
                                      </p:cBhvr>
                                    </p:animEffect>
                                  </p:childTnLst>
                                </p:cTn>
                              </p:par>
                            </p:childTnLst>
                          </p:cTn>
                        </p:par>
                        <p:par>
                          <p:cTn id="16" fill="hold">
                            <p:stCondLst>
                              <p:cond delay="15000"/>
                            </p:stCondLst>
                            <p:childTnLst>
                              <p:par>
                                <p:cTn id="17" presetID="12" presetClass="entr" presetSubtype="4"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slide(fromBottom)">
                                      <p:cBhvr>
                                        <p:cTn id="19" dur="5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3124200"/>
            <a:ext cx="9144000" cy="3581399"/>
          </a:xfrm>
        </p:spPr>
        <p:style>
          <a:lnRef idx="1">
            <a:schemeClr val="accent6"/>
          </a:lnRef>
          <a:fillRef idx="2">
            <a:schemeClr val="accent6"/>
          </a:fillRef>
          <a:effectRef idx="1">
            <a:schemeClr val="accent6"/>
          </a:effectRef>
          <a:fontRef idx="minor">
            <a:schemeClr val="dk1"/>
          </a:fontRef>
        </p:style>
        <p:txBody>
          <a:bodyPr>
            <a:normAutofit/>
          </a:bodyPr>
          <a:lstStyle/>
          <a:p>
            <a:r>
              <a:rPr lang="en-US" sz="2400" u="sng" dirty="0" err="1" smtClean="0">
                <a:solidFill>
                  <a:srgbClr val="0000FF"/>
                </a:solidFill>
                <a:latin typeface="Times New Roman" pitchFamily="18" charset="0"/>
                <a:cs typeface="Times New Roman" pitchFamily="18" charset="0"/>
              </a:rPr>
              <a:t>Optative</a:t>
            </a:r>
            <a:r>
              <a:rPr lang="en-US" sz="2400" u="sng" dirty="0" smtClean="0">
                <a:solidFill>
                  <a:srgbClr val="0000FF"/>
                </a:solidFill>
                <a:latin typeface="Times New Roman" pitchFamily="18" charset="0"/>
                <a:cs typeface="Times New Roman" pitchFamily="18" charset="0"/>
              </a:rPr>
              <a:t> Sentence:</a:t>
            </a:r>
            <a:endParaRPr lang="en-US" sz="2400" dirty="0" smtClean="0">
              <a:solidFill>
                <a:srgbClr val="0000FF"/>
              </a:solidFill>
              <a:latin typeface="Times New Roman" pitchFamily="18" charset="0"/>
              <a:cs typeface="Times New Roman" pitchFamily="18" charset="0"/>
            </a:endParaRPr>
          </a:p>
          <a:p>
            <a:r>
              <a:rPr lang="en-US" sz="2400" u="sng" dirty="0" smtClean="0">
                <a:solidFill>
                  <a:srgbClr val="0000FF"/>
                </a:solidFill>
                <a:latin typeface="Times New Roman" pitchFamily="18" charset="0"/>
                <a:cs typeface="Times New Roman" pitchFamily="18" charset="0"/>
              </a:rPr>
              <a:t>Wish, desire, prayer, etc. are expressed by the </a:t>
            </a:r>
            <a:r>
              <a:rPr lang="en-US" sz="2400" u="sng" dirty="0" err="1" smtClean="0">
                <a:solidFill>
                  <a:srgbClr val="0000FF"/>
                </a:solidFill>
                <a:latin typeface="Times New Roman" pitchFamily="18" charset="0"/>
                <a:cs typeface="Times New Roman" pitchFamily="18" charset="0"/>
              </a:rPr>
              <a:t>Optative</a:t>
            </a:r>
            <a:r>
              <a:rPr lang="en-US" sz="2400" u="sng" dirty="0" smtClean="0">
                <a:solidFill>
                  <a:srgbClr val="0000FF"/>
                </a:solidFill>
                <a:latin typeface="Times New Roman" pitchFamily="18" charset="0"/>
                <a:cs typeface="Times New Roman" pitchFamily="18" charset="0"/>
              </a:rPr>
              <a:t> sentence</a:t>
            </a:r>
          </a:p>
          <a:p>
            <a:r>
              <a:rPr lang="en-US" sz="2400" u="sng" dirty="0" smtClean="0">
                <a:solidFill>
                  <a:srgbClr val="0000FF"/>
                </a:solidFill>
                <a:latin typeface="Times New Roman" pitchFamily="18" charset="0"/>
                <a:cs typeface="Times New Roman" pitchFamily="18" charset="0"/>
              </a:rPr>
              <a:t>Pattern:</a:t>
            </a:r>
            <a:br>
              <a:rPr lang="en-US" sz="2400" u="sng" dirty="0" smtClean="0">
                <a:solidFill>
                  <a:srgbClr val="0000FF"/>
                </a:solidFill>
                <a:latin typeface="Times New Roman" pitchFamily="18" charset="0"/>
                <a:cs typeface="Times New Roman" pitchFamily="18" charset="0"/>
              </a:rPr>
            </a:br>
            <a:r>
              <a:rPr lang="en-US" sz="2400" u="sng" dirty="0" smtClean="0">
                <a:solidFill>
                  <a:srgbClr val="0000FF"/>
                </a:solidFill>
                <a:latin typeface="Times New Roman" pitchFamily="18" charset="0"/>
                <a:cs typeface="Times New Roman" pitchFamily="18" charset="0"/>
              </a:rPr>
              <a:t>May + Assertive</a:t>
            </a:r>
            <a:br>
              <a:rPr lang="en-US" sz="2400" u="sng" dirty="0" smtClean="0">
                <a:solidFill>
                  <a:srgbClr val="0000FF"/>
                </a:solidFill>
                <a:latin typeface="Times New Roman" pitchFamily="18" charset="0"/>
                <a:cs typeface="Times New Roman" pitchFamily="18" charset="0"/>
              </a:rPr>
            </a:br>
            <a:r>
              <a:rPr lang="en-US" sz="2400" u="sng" dirty="0" smtClean="0">
                <a:solidFill>
                  <a:srgbClr val="0000FF"/>
                </a:solidFill>
                <a:latin typeface="Times New Roman" pitchFamily="18" charset="0"/>
                <a:cs typeface="Times New Roman" pitchFamily="18" charset="0"/>
              </a:rPr>
              <a:t>Example:</a:t>
            </a:r>
            <a:br>
              <a:rPr lang="en-US" sz="2400" u="sng" dirty="0" smtClean="0">
                <a:solidFill>
                  <a:srgbClr val="0000FF"/>
                </a:solidFill>
                <a:latin typeface="Times New Roman" pitchFamily="18" charset="0"/>
                <a:cs typeface="Times New Roman" pitchFamily="18" charset="0"/>
              </a:rPr>
            </a:br>
            <a:r>
              <a:rPr lang="en-US" sz="2400" u="sng" dirty="0" smtClean="0">
                <a:solidFill>
                  <a:srgbClr val="0000FF"/>
                </a:solidFill>
                <a:latin typeface="Times New Roman" pitchFamily="18" charset="0"/>
                <a:cs typeface="Times New Roman" pitchFamily="18" charset="0"/>
              </a:rPr>
              <a:t>- May you live long.</a:t>
            </a:r>
            <a:br>
              <a:rPr lang="en-US" sz="2400" u="sng" dirty="0" smtClean="0">
                <a:solidFill>
                  <a:srgbClr val="0000FF"/>
                </a:solidFill>
                <a:latin typeface="Times New Roman" pitchFamily="18" charset="0"/>
                <a:cs typeface="Times New Roman" pitchFamily="18" charset="0"/>
              </a:rPr>
            </a:br>
            <a:r>
              <a:rPr lang="en-US" sz="2400" u="sng" dirty="0" smtClean="0">
                <a:solidFill>
                  <a:srgbClr val="0000FF"/>
                </a:solidFill>
                <a:latin typeface="Times New Roman" pitchFamily="18" charset="0"/>
                <a:cs typeface="Times New Roman" pitchFamily="18" charset="0"/>
              </a:rPr>
              <a:t>- May Allah bless you.</a:t>
            </a:r>
            <a:br>
              <a:rPr lang="en-US" sz="2400" u="sng" dirty="0" smtClean="0">
                <a:solidFill>
                  <a:srgbClr val="0000FF"/>
                </a:solidFill>
                <a:latin typeface="Times New Roman" pitchFamily="18" charset="0"/>
                <a:cs typeface="Times New Roman" pitchFamily="18" charset="0"/>
              </a:rPr>
            </a:br>
            <a:r>
              <a:rPr lang="en-US" sz="2400" u="sng" dirty="0" smtClean="0">
                <a:solidFill>
                  <a:srgbClr val="0000FF"/>
                </a:solidFill>
                <a:latin typeface="Times New Roman" pitchFamily="18" charset="0"/>
                <a:cs typeface="Times New Roman" pitchFamily="18" charset="0"/>
              </a:rPr>
              <a:t>- Wish you all the best.</a:t>
            </a:r>
            <a:br>
              <a:rPr lang="en-US" sz="2400" u="sng" dirty="0" smtClean="0">
                <a:solidFill>
                  <a:srgbClr val="0000FF"/>
                </a:solidFill>
                <a:latin typeface="Times New Roman" pitchFamily="18" charset="0"/>
                <a:cs typeface="Times New Roman" pitchFamily="18" charset="0"/>
              </a:rPr>
            </a:br>
            <a:r>
              <a:rPr lang="en-US" sz="2400" u="sng" dirty="0" smtClean="0">
                <a:solidFill>
                  <a:srgbClr val="0000FF"/>
                </a:solidFill>
                <a:latin typeface="Times New Roman" pitchFamily="18" charset="0"/>
                <a:cs typeface="Times New Roman" pitchFamily="18" charset="0"/>
              </a:rPr>
              <a:t>- Long live Bangladesh. (Can be formed without ‘may’)</a:t>
            </a:r>
            <a:endParaRPr lang="en-US" sz="2400" dirty="0" smtClean="0">
              <a:solidFill>
                <a:srgbClr val="0000FF"/>
              </a:solidFill>
              <a:latin typeface="Times New Roman" pitchFamily="18" charset="0"/>
              <a:cs typeface="Times New Roman" pitchFamily="18" charset="0"/>
            </a:endParaRPr>
          </a:p>
          <a:p>
            <a:endParaRPr lang="en-US" dirty="0"/>
          </a:p>
        </p:txBody>
      </p:sp>
      <p:pic>
        <p:nvPicPr>
          <p:cNvPr id="5" name="Picture 4" descr="wise.jpg"/>
          <p:cNvPicPr>
            <a:picLocks noChangeAspect="1"/>
          </p:cNvPicPr>
          <p:nvPr/>
        </p:nvPicPr>
        <p:blipFill>
          <a:blip r:embed="rId2"/>
          <a:stretch>
            <a:fillRect/>
          </a:stretch>
        </p:blipFill>
        <p:spPr>
          <a:xfrm>
            <a:off x="4876800" y="381000"/>
            <a:ext cx="3146541" cy="2276475"/>
          </a:xfrm>
          <a:prstGeom prst="rect">
            <a:avLst/>
          </a:prstGeom>
        </p:spPr>
        <p:style>
          <a:lnRef idx="2">
            <a:schemeClr val="accent3"/>
          </a:lnRef>
          <a:fillRef idx="1">
            <a:schemeClr val="lt1"/>
          </a:fillRef>
          <a:effectRef idx="0">
            <a:schemeClr val="accent3"/>
          </a:effectRef>
          <a:fontRef idx="minor">
            <a:schemeClr val="dk1"/>
          </a:fontRef>
        </p:style>
      </p:pic>
      <p:pic>
        <p:nvPicPr>
          <p:cNvPr id="6" name="Picture 5" descr="wish.jpg"/>
          <p:cNvPicPr>
            <a:picLocks noChangeAspect="1"/>
          </p:cNvPicPr>
          <p:nvPr/>
        </p:nvPicPr>
        <p:blipFill>
          <a:blip r:embed="rId3"/>
          <a:srcRect l="31818" r="4545" b="6452"/>
          <a:stretch>
            <a:fillRect/>
          </a:stretch>
        </p:blipFill>
        <p:spPr>
          <a:xfrm>
            <a:off x="8077200" y="381000"/>
            <a:ext cx="1066800" cy="2209800"/>
          </a:xfrm>
          <a:prstGeom prst="rect">
            <a:avLst/>
          </a:prstGeom>
        </p:spPr>
        <p:style>
          <a:lnRef idx="2">
            <a:schemeClr val="accent2"/>
          </a:lnRef>
          <a:fillRef idx="1">
            <a:schemeClr val="lt1"/>
          </a:fillRef>
          <a:effectRef idx="0">
            <a:schemeClr val="accent2"/>
          </a:effectRef>
          <a:fontRef idx="minor">
            <a:schemeClr val="dk1"/>
          </a:fontRef>
        </p:style>
      </p:pic>
      <p:pic>
        <p:nvPicPr>
          <p:cNvPr id="7" name="Picture 6" descr="pra.jpg"/>
          <p:cNvPicPr>
            <a:picLocks noChangeAspect="1"/>
          </p:cNvPicPr>
          <p:nvPr/>
        </p:nvPicPr>
        <p:blipFill>
          <a:blip r:embed="rId4"/>
          <a:stretch>
            <a:fillRect/>
          </a:stretch>
        </p:blipFill>
        <p:spPr>
          <a:xfrm>
            <a:off x="2590800" y="381000"/>
            <a:ext cx="2209801" cy="25241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descr="pray.jpg"/>
          <p:cNvPicPr>
            <a:picLocks noChangeAspect="1"/>
          </p:cNvPicPr>
          <p:nvPr/>
        </p:nvPicPr>
        <p:blipFill>
          <a:blip r:embed="rId5"/>
          <a:stretch>
            <a:fillRect/>
          </a:stretch>
        </p:blipFill>
        <p:spPr>
          <a:xfrm>
            <a:off x="78741" y="609600"/>
            <a:ext cx="2283460" cy="22098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3000"/>
                                        <p:tgtEl>
                                          <p:spTgt spid="3">
                                            <p:txEl>
                                              <p:pRg st="0" end="0"/>
                                            </p:txEl>
                                          </p:spTgt>
                                        </p:tgtEl>
                                      </p:cBhvr>
                                    </p:animEffect>
                                  </p:childTnLst>
                                </p:cTn>
                              </p:par>
                            </p:childTnLst>
                          </p:cTn>
                        </p:par>
                        <p:par>
                          <p:cTn id="8" fill="hold">
                            <p:stCondLst>
                              <p:cond delay="3000"/>
                            </p:stCondLst>
                            <p:childTnLst>
                              <p:par>
                                <p:cTn id="9" presetID="12" presetClass="entr" presetSubtype="4"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slide(fromBottom)">
                                      <p:cBhvr>
                                        <p:cTn id="11" dur="3000"/>
                                        <p:tgtEl>
                                          <p:spTgt spid="3">
                                            <p:txEl>
                                              <p:pRg st="1" end="1"/>
                                            </p:txEl>
                                          </p:spTgt>
                                        </p:tgtEl>
                                      </p:cBhvr>
                                    </p:animEffect>
                                  </p:childTnLst>
                                </p:cTn>
                              </p:par>
                            </p:childTnLst>
                          </p:cTn>
                        </p:par>
                        <p:par>
                          <p:cTn id="12" fill="hold">
                            <p:stCondLst>
                              <p:cond delay="6000"/>
                            </p:stCondLst>
                            <p:childTnLst>
                              <p:par>
                                <p:cTn id="13" presetID="12" presetClass="entr" presetSubtype="4"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slide(fromBottom)">
                                      <p:cBhvr>
                                        <p:cTn id="15" dur="3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00" y="2819400"/>
            <a:ext cx="8839200" cy="3810000"/>
          </a:xfrm>
        </p:spPr>
        <p:style>
          <a:lnRef idx="1">
            <a:schemeClr val="accent4"/>
          </a:lnRef>
          <a:fillRef idx="2">
            <a:schemeClr val="accent4"/>
          </a:fillRef>
          <a:effectRef idx="1">
            <a:schemeClr val="accent4"/>
          </a:effectRef>
          <a:fontRef idx="minor">
            <a:schemeClr val="dk1"/>
          </a:fontRef>
        </p:style>
        <p:txBody>
          <a:bodyPr>
            <a:normAutofit fontScale="47500" lnSpcReduction="20000"/>
          </a:bodyPr>
          <a:lstStyle/>
          <a:p>
            <a:pPr>
              <a:buFont typeface="Wingdings" pitchFamily="2" charset="2"/>
              <a:buChar char="q"/>
            </a:pPr>
            <a:r>
              <a:rPr lang="en-US" sz="3600" b="1" u="sng" dirty="0" smtClean="0">
                <a:solidFill>
                  <a:srgbClr val="C00000"/>
                </a:solidFill>
                <a:latin typeface="Algerian" pitchFamily="82" charset="0"/>
              </a:rPr>
              <a:t>Exclamatory Sentence:</a:t>
            </a:r>
            <a:endParaRPr lang="en-US" sz="3600" b="1" dirty="0" smtClean="0">
              <a:solidFill>
                <a:srgbClr val="C00000"/>
              </a:solidFill>
              <a:latin typeface="Algerian" pitchFamily="82" charset="0"/>
            </a:endParaRPr>
          </a:p>
          <a:p>
            <a:pPr>
              <a:buFont typeface="Wingdings" pitchFamily="2" charset="2"/>
              <a:buChar char="Ø"/>
            </a:pPr>
            <a:r>
              <a:rPr lang="en-US" u="sng" dirty="0" smtClean="0">
                <a:solidFill>
                  <a:srgbClr val="6600CC"/>
                </a:solidFill>
                <a:latin typeface="Arial Rounded MT Bold" pitchFamily="34" charset="0"/>
              </a:rPr>
              <a:t>Exclamatory is a sentence which expresses strong/sudden feeling or </a:t>
            </a:r>
            <a:r>
              <a:rPr lang="en-US" u="sng" dirty="0" smtClean="0">
                <a:solidFill>
                  <a:srgbClr val="0070C0"/>
                </a:solidFill>
                <a:latin typeface="Arial Rounded MT Bold" pitchFamily="34" charset="0"/>
              </a:rPr>
              <a:t>emotion like surprise, pain, delight, anger, disgust, etc.</a:t>
            </a:r>
            <a:endParaRPr lang="en-US" dirty="0" smtClean="0">
              <a:solidFill>
                <a:srgbClr val="0070C0"/>
              </a:solidFill>
              <a:latin typeface="Arial Rounded MT Bold" pitchFamily="34" charset="0"/>
            </a:endParaRPr>
          </a:p>
          <a:p>
            <a:pPr>
              <a:buFont typeface="Wingdings" pitchFamily="2" charset="2"/>
              <a:buChar char="Ø"/>
            </a:pPr>
            <a:r>
              <a:rPr lang="en-US" u="sng" dirty="0" smtClean="0">
                <a:solidFill>
                  <a:srgbClr val="0070C0"/>
                </a:solidFill>
              </a:rPr>
              <a:t>Pattern:</a:t>
            </a:r>
            <a:br>
              <a:rPr lang="en-US" u="sng" dirty="0" smtClean="0">
                <a:solidFill>
                  <a:srgbClr val="0070C0"/>
                </a:solidFill>
              </a:rPr>
            </a:br>
            <a:r>
              <a:rPr lang="en-US" u="sng" dirty="0" smtClean="0">
                <a:solidFill>
                  <a:srgbClr val="CC00CC"/>
                </a:solidFill>
                <a:latin typeface="Arial Black" pitchFamily="34" charset="0"/>
              </a:rPr>
              <a:t>Alas/ Hurrah/ Bravo/ What/ How etc. + Others</a:t>
            </a:r>
            <a:r>
              <a:rPr lang="en-US" u="sng" dirty="0" smtClean="0">
                <a:latin typeface="Arial Black" pitchFamily="34" charset="0"/>
              </a:rPr>
              <a:t/>
            </a:r>
            <a:br>
              <a:rPr lang="en-US" u="sng" dirty="0" smtClean="0">
                <a:latin typeface="Arial Black" pitchFamily="34" charset="0"/>
              </a:rPr>
            </a:br>
            <a:r>
              <a:rPr lang="en-US" u="sng" dirty="0" smtClean="0">
                <a:solidFill>
                  <a:schemeClr val="accent3">
                    <a:lumMod val="50000"/>
                  </a:schemeClr>
                </a:solidFill>
                <a:latin typeface="Arial Black" pitchFamily="34" charset="0"/>
              </a:rPr>
              <a:t>Example:</a:t>
            </a:r>
            <a:br>
              <a:rPr lang="en-US" u="sng" dirty="0" smtClean="0">
                <a:solidFill>
                  <a:schemeClr val="accent3">
                    <a:lumMod val="50000"/>
                  </a:schemeClr>
                </a:solidFill>
                <a:latin typeface="Arial Black" pitchFamily="34" charset="0"/>
              </a:rPr>
            </a:br>
            <a:r>
              <a:rPr lang="en-US" u="sng" dirty="0" smtClean="0">
                <a:solidFill>
                  <a:schemeClr val="accent3">
                    <a:lumMod val="50000"/>
                  </a:schemeClr>
                </a:solidFill>
                <a:latin typeface="Arial Black" pitchFamily="34" charset="0"/>
              </a:rPr>
              <a:t>- </a:t>
            </a:r>
            <a:r>
              <a:rPr lang="en-US" u="sng" dirty="0" smtClean="0">
                <a:solidFill>
                  <a:srgbClr val="CC00CC"/>
                </a:solidFill>
                <a:latin typeface="Arial Black" pitchFamily="34" charset="0"/>
              </a:rPr>
              <a:t>Hurrah! </a:t>
            </a:r>
            <a:r>
              <a:rPr lang="en-US" u="sng" dirty="0" smtClean="0">
                <a:solidFill>
                  <a:schemeClr val="accent3">
                    <a:lumMod val="50000"/>
                  </a:schemeClr>
                </a:solidFill>
                <a:latin typeface="Arial Black" pitchFamily="34" charset="0"/>
              </a:rPr>
              <a:t>Our cricket team has won the series.</a:t>
            </a:r>
            <a:br>
              <a:rPr lang="en-US" u="sng" dirty="0" smtClean="0">
                <a:solidFill>
                  <a:schemeClr val="accent3">
                    <a:lumMod val="50000"/>
                  </a:schemeClr>
                </a:solidFill>
                <a:latin typeface="Arial Black" pitchFamily="34" charset="0"/>
              </a:rPr>
            </a:br>
            <a:r>
              <a:rPr lang="en-US" u="sng" dirty="0" smtClean="0">
                <a:solidFill>
                  <a:schemeClr val="accent3">
                    <a:lumMod val="50000"/>
                  </a:schemeClr>
                </a:solidFill>
                <a:latin typeface="Arial Black" pitchFamily="34" charset="0"/>
              </a:rPr>
              <a:t>- </a:t>
            </a:r>
            <a:r>
              <a:rPr lang="en-US" u="sng" dirty="0" smtClean="0">
                <a:solidFill>
                  <a:srgbClr val="CC00CC"/>
                </a:solidFill>
                <a:latin typeface="Arial Black" pitchFamily="34" charset="0"/>
              </a:rPr>
              <a:t>Alas! </a:t>
            </a:r>
            <a:r>
              <a:rPr lang="en-US" u="sng" dirty="0" smtClean="0">
                <a:solidFill>
                  <a:schemeClr val="accent3">
                    <a:lumMod val="50000"/>
                  </a:schemeClr>
                </a:solidFill>
                <a:latin typeface="Arial Black" pitchFamily="34" charset="0"/>
              </a:rPr>
              <a:t>He has failed the competition.</a:t>
            </a:r>
            <a:br>
              <a:rPr lang="en-US" u="sng" dirty="0" smtClean="0">
                <a:solidFill>
                  <a:schemeClr val="accent3">
                    <a:lumMod val="50000"/>
                  </a:schemeClr>
                </a:solidFill>
                <a:latin typeface="Arial Black" pitchFamily="34" charset="0"/>
              </a:rPr>
            </a:br>
            <a:r>
              <a:rPr lang="en-US" u="sng" dirty="0" smtClean="0">
                <a:solidFill>
                  <a:schemeClr val="accent3">
                    <a:lumMod val="50000"/>
                  </a:schemeClr>
                </a:solidFill>
                <a:latin typeface="Arial Black" pitchFamily="34" charset="0"/>
              </a:rPr>
              <a:t>- </a:t>
            </a:r>
            <a:r>
              <a:rPr lang="en-US" u="sng" dirty="0" smtClean="0">
                <a:solidFill>
                  <a:srgbClr val="CC00CC"/>
                </a:solidFill>
                <a:latin typeface="Arial Black" pitchFamily="34" charset="0"/>
              </a:rPr>
              <a:t>Bravo! </a:t>
            </a:r>
            <a:r>
              <a:rPr lang="en-US" u="sng" dirty="0" smtClean="0">
                <a:solidFill>
                  <a:schemeClr val="accent3">
                    <a:lumMod val="50000"/>
                  </a:schemeClr>
                </a:solidFill>
                <a:latin typeface="Arial Black" pitchFamily="34" charset="0"/>
              </a:rPr>
              <a:t>You have done a great job.</a:t>
            </a:r>
            <a:br>
              <a:rPr lang="en-US" u="sng" dirty="0" smtClean="0">
                <a:solidFill>
                  <a:schemeClr val="accent3">
                    <a:lumMod val="50000"/>
                  </a:schemeClr>
                </a:solidFill>
                <a:latin typeface="Arial Black" pitchFamily="34" charset="0"/>
              </a:rPr>
            </a:br>
            <a:r>
              <a:rPr lang="en-US" u="sng" dirty="0" smtClean="0">
                <a:solidFill>
                  <a:schemeClr val="accent3">
                    <a:lumMod val="50000"/>
                  </a:schemeClr>
                </a:solidFill>
                <a:latin typeface="Arial Black" pitchFamily="34" charset="0"/>
              </a:rPr>
              <a:t>- What a talented girl she is!</a:t>
            </a:r>
            <a:br>
              <a:rPr lang="en-US" u="sng" dirty="0" smtClean="0">
                <a:solidFill>
                  <a:schemeClr val="accent3">
                    <a:lumMod val="50000"/>
                  </a:schemeClr>
                </a:solidFill>
                <a:latin typeface="Arial Black" pitchFamily="34" charset="0"/>
              </a:rPr>
            </a:br>
            <a:r>
              <a:rPr lang="en-US" u="sng" dirty="0" smtClean="0">
                <a:solidFill>
                  <a:schemeClr val="accent3">
                    <a:lumMod val="50000"/>
                  </a:schemeClr>
                </a:solidFill>
                <a:latin typeface="Arial Black" pitchFamily="34" charset="0"/>
              </a:rPr>
              <a:t>- How sweetly the cuckoo sings!</a:t>
            </a:r>
            <a:br>
              <a:rPr lang="en-US" u="sng" dirty="0" smtClean="0">
                <a:solidFill>
                  <a:schemeClr val="accent3">
                    <a:lumMod val="50000"/>
                  </a:schemeClr>
                </a:solidFill>
                <a:latin typeface="Arial Black" pitchFamily="34" charset="0"/>
              </a:rPr>
            </a:br>
            <a:r>
              <a:rPr lang="en-US" u="sng" dirty="0" smtClean="0">
                <a:solidFill>
                  <a:schemeClr val="accent3">
                    <a:lumMod val="50000"/>
                  </a:schemeClr>
                </a:solidFill>
                <a:latin typeface="Arial Black" pitchFamily="34" charset="0"/>
              </a:rPr>
              <a:t>- What a wonderful land Bangladesh is!</a:t>
            </a:r>
            <a:br>
              <a:rPr lang="en-US" u="sng" dirty="0" smtClean="0">
                <a:solidFill>
                  <a:schemeClr val="accent3">
                    <a:lumMod val="50000"/>
                  </a:schemeClr>
                </a:solidFill>
                <a:latin typeface="Arial Black" pitchFamily="34" charset="0"/>
              </a:rPr>
            </a:br>
            <a:r>
              <a:rPr lang="en-US" u="sng" dirty="0" smtClean="0">
                <a:solidFill>
                  <a:schemeClr val="accent3">
                    <a:lumMod val="50000"/>
                  </a:schemeClr>
                </a:solidFill>
                <a:latin typeface="Arial Black" pitchFamily="34" charset="0"/>
              </a:rPr>
              <a:t>- Were I a Super Hero!</a:t>
            </a:r>
            <a:br>
              <a:rPr lang="en-US" u="sng" dirty="0" smtClean="0">
                <a:solidFill>
                  <a:schemeClr val="accent3">
                    <a:lumMod val="50000"/>
                  </a:schemeClr>
                </a:solidFill>
                <a:latin typeface="Arial Black" pitchFamily="34" charset="0"/>
              </a:rPr>
            </a:br>
            <a:r>
              <a:rPr lang="en-US" u="sng" dirty="0" smtClean="0">
                <a:solidFill>
                  <a:schemeClr val="accent3">
                    <a:lumMod val="50000"/>
                  </a:schemeClr>
                </a:solidFill>
                <a:latin typeface="Arial Black" pitchFamily="34" charset="0"/>
              </a:rPr>
              <a:t>- What a pity!</a:t>
            </a:r>
            <a:br>
              <a:rPr lang="en-US" u="sng" dirty="0" smtClean="0">
                <a:solidFill>
                  <a:schemeClr val="accent3">
                    <a:lumMod val="50000"/>
                  </a:schemeClr>
                </a:solidFill>
                <a:latin typeface="Arial Black" pitchFamily="34" charset="0"/>
              </a:rPr>
            </a:br>
            <a:r>
              <a:rPr lang="en-US" u="sng" dirty="0" smtClean="0">
                <a:solidFill>
                  <a:schemeClr val="accent3">
                    <a:lumMod val="50000"/>
                  </a:schemeClr>
                </a:solidFill>
                <a:latin typeface="Arial Black" pitchFamily="34" charset="0"/>
              </a:rPr>
              <a:t>- Fantastic!</a:t>
            </a:r>
            <a:br>
              <a:rPr lang="en-US" u="sng" dirty="0" smtClean="0">
                <a:solidFill>
                  <a:schemeClr val="accent3">
                    <a:lumMod val="50000"/>
                  </a:schemeClr>
                </a:solidFill>
                <a:latin typeface="Arial Black" pitchFamily="34" charset="0"/>
              </a:rPr>
            </a:br>
            <a:r>
              <a:rPr lang="en-US" u="sng" dirty="0" smtClean="0">
                <a:solidFill>
                  <a:schemeClr val="accent3">
                    <a:lumMod val="50000"/>
                  </a:schemeClr>
                </a:solidFill>
                <a:latin typeface="Arial Black" pitchFamily="34" charset="0"/>
              </a:rPr>
              <a:t>- What an idea!</a:t>
            </a:r>
            <a:br>
              <a:rPr lang="en-US" u="sng" dirty="0" smtClean="0">
                <a:solidFill>
                  <a:schemeClr val="accent3">
                    <a:lumMod val="50000"/>
                  </a:schemeClr>
                </a:solidFill>
                <a:latin typeface="Arial Black" pitchFamily="34" charset="0"/>
              </a:rPr>
            </a:br>
            <a:r>
              <a:rPr lang="en-US" u="sng" dirty="0" smtClean="0">
                <a:solidFill>
                  <a:schemeClr val="accent3">
                    <a:lumMod val="50000"/>
                  </a:schemeClr>
                </a:solidFill>
                <a:latin typeface="Arial Black" pitchFamily="34" charset="0"/>
              </a:rPr>
              <a:t>- Put that down now!</a:t>
            </a:r>
            <a:br>
              <a:rPr lang="en-US" u="sng" dirty="0" smtClean="0">
                <a:solidFill>
                  <a:schemeClr val="accent3">
                    <a:lumMod val="50000"/>
                  </a:schemeClr>
                </a:solidFill>
                <a:latin typeface="Arial Black" pitchFamily="34" charset="0"/>
              </a:rPr>
            </a:br>
            <a:r>
              <a:rPr lang="en-US" u="sng" dirty="0" smtClean="0">
                <a:solidFill>
                  <a:schemeClr val="accent3">
                    <a:lumMod val="50000"/>
                  </a:schemeClr>
                </a:solidFill>
                <a:latin typeface="Arial Black" pitchFamily="34" charset="0"/>
              </a:rPr>
              <a:t>- Leave the package at the door.</a:t>
            </a:r>
            <a:r>
              <a:rPr lang="en-US" u="sng" dirty="0" smtClean="0">
                <a:solidFill>
                  <a:schemeClr val="accent3">
                    <a:lumMod val="50000"/>
                  </a:schemeClr>
                </a:solidFill>
              </a:rPr>
              <a:t/>
            </a:r>
            <a:br>
              <a:rPr lang="en-US" u="sng" dirty="0" smtClean="0">
                <a:solidFill>
                  <a:schemeClr val="accent3">
                    <a:lumMod val="50000"/>
                  </a:schemeClr>
                </a:solidFill>
              </a:rPr>
            </a:br>
            <a:r>
              <a:rPr lang="en-US" u="sng" dirty="0" smtClean="0">
                <a:solidFill>
                  <a:schemeClr val="accent3">
                    <a:lumMod val="50000"/>
                  </a:schemeClr>
                </a:solidFill>
                <a:latin typeface="Arial Black" pitchFamily="34" charset="0"/>
              </a:rPr>
              <a:t>- Walk softly, please. </a:t>
            </a:r>
            <a:endParaRPr lang="en-US" dirty="0">
              <a:solidFill>
                <a:schemeClr val="accent3">
                  <a:lumMod val="50000"/>
                </a:schemeClr>
              </a:solidFill>
              <a:latin typeface="Arial Black" pitchFamily="34" charset="0"/>
            </a:endParaRPr>
          </a:p>
        </p:txBody>
      </p:sp>
      <p:pic>
        <p:nvPicPr>
          <p:cNvPr id="4" name="Picture 3" descr="hurra.jpg"/>
          <p:cNvPicPr>
            <a:picLocks noChangeAspect="1"/>
          </p:cNvPicPr>
          <p:nvPr/>
        </p:nvPicPr>
        <p:blipFill>
          <a:blip r:embed="rId2"/>
          <a:srcRect b="9278"/>
          <a:stretch>
            <a:fillRect/>
          </a:stretch>
        </p:blipFill>
        <p:spPr>
          <a:xfrm>
            <a:off x="5181600" y="0"/>
            <a:ext cx="2705100" cy="2286000"/>
          </a:xfrm>
          <a:prstGeom prst="rect">
            <a:avLst/>
          </a:prstGeom>
        </p:spPr>
      </p:pic>
      <p:pic>
        <p:nvPicPr>
          <p:cNvPr id="5" name="Picture 4" descr="hurrah.jpg"/>
          <p:cNvPicPr>
            <a:picLocks noChangeAspect="1"/>
          </p:cNvPicPr>
          <p:nvPr/>
        </p:nvPicPr>
        <p:blipFill>
          <a:blip r:embed="rId3"/>
          <a:stretch>
            <a:fillRect/>
          </a:stretch>
        </p:blipFill>
        <p:spPr>
          <a:xfrm>
            <a:off x="2209800" y="0"/>
            <a:ext cx="2057400" cy="2422003"/>
          </a:xfrm>
          <a:prstGeom prst="rect">
            <a:avLst/>
          </a:prstGeom>
        </p:spPr>
      </p:pic>
      <p:pic>
        <p:nvPicPr>
          <p:cNvPr id="6" name="Picture 5" descr="sad.jpg"/>
          <p:cNvPicPr>
            <a:picLocks noChangeAspect="1"/>
          </p:cNvPicPr>
          <p:nvPr/>
        </p:nvPicPr>
        <p:blipFill>
          <a:blip r:embed="rId4"/>
          <a:stretch>
            <a:fillRect/>
          </a:stretch>
        </p:blipFill>
        <p:spPr>
          <a:xfrm>
            <a:off x="0" y="76200"/>
            <a:ext cx="2133600" cy="21431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0"/>
                                        <p:tgtEl>
                                          <p:spTgt spid="3">
                                            <p:txEl>
                                              <p:pRg st="0" end="0"/>
                                            </p:txEl>
                                          </p:spTgt>
                                        </p:tgtEl>
                                      </p:cBhvr>
                                    </p:animEffect>
                                  </p:childTnLst>
                                </p:cTn>
                              </p:par>
                            </p:childTnLst>
                          </p:cTn>
                        </p:par>
                        <p:par>
                          <p:cTn id="8" fill="hold">
                            <p:stCondLst>
                              <p:cond delay="5000"/>
                            </p:stCondLst>
                            <p:childTnLst>
                              <p:par>
                                <p:cTn id="9" presetID="12" presetClass="entr" presetSubtype="4"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slide(fromBottom)">
                                      <p:cBhvr>
                                        <p:cTn id="11" dur="5000"/>
                                        <p:tgtEl>
                                          <p:spTgt spid="3">
                                            <p:txEl>
                                              <p:pRg st="1" end="1"/>
                                            </p:txEl>
                                          </p:spTgt>
                                        </p:tgtEl>
                                      </p:cBhvr>
                                    </p:animEffect>
                                  </p:childTnLst>
                                </p:cTn>
                              </p:par>
                            </p:childTnLst>
                          </p:cTn>
                        </p:par>
                        <p:par>
                          <p:cTn id="12" fill="hold">
                            <p:stCondLst>
                              <p:cond delay="10000"/>
                            </p:stCondLst>
                            <p:childTnLst>
                              <p:par>
                                <p:cTn id="13" presetID="12" presetClass="entr" presetSubtype="4"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slide(fromBottom)">
                                      <p:cBhvr>
                                        <p:cTn id="15" dur="5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6019800" cy="1143000"/>
          </a:xfrm>
        </p:spPr>
        <p:txBody>
          <a:bodyPr/>
          <a:lstStyle/>
          <a:p>
            <a:r>
              <a:rPr lang="en-US" b="1" i="1" u="sng"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Structure of a Sentence</a:t>
            </a:r>
            <a:r>
              <a:rPr lang="en-US" b="1" i="1" u="sng"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 </a:t>
            </a:r>
            <a:endParaRPr lang="en-US"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 name="Content Placeholder 2"/>
          <p:cNvSpPr>
            <a:spLocks noGrp="1"/>
          </p:cNvSpPr>
          <p:nvPr>
            <p:ph sz="half" idx="1"/>
          </p:nvPr>
        </p:nvSpPr>
        <p:spPr>
          <a:xfrm>
            <a:off x="228600" y="1600200"/>
            <a:ext cx="3962400" cy="5105400"/>
          </a:xfrm>
        </p:spPr>
        <p:style>
          <a:lnRef idx="1">
            <a:schemeClr val="accent3"/>
          </a:lnRef>
          <a:fillRef idx="2">
            <a:schemeClr val="accent3"/>
          </a:fillRef>
          <a:effectRef idx="1">
            <a:schemeClr val="accent3"/>
          </a:effectRef>
          <a:fontRef idx="minor">
            <a:schemeClr val="dk1"/>
          </a:fontRef>
        </p:style>
        <p:txBody>
          <a:bodyPr>
            <a:normAutofit fontScale="40000" lnSpcReduction="20000"/>
          </a:bodyPr>
          <a:lstStyle/>
          <a:p>
            <a:pPr marL="742950" indent="-742950">
              <a:buNone/>
            </a:pPr>
            <a:r>
              <a:rPr lang="en-US" sz="4200" b="1" i="1" u="sng" dirty="0" smtClean="0">
                <a:solidFill>
                  <a:srgbClr val="C00000"/>
                </a:solidFill>
                <a:latin typeface="Times New Roman" pitchFamily="18" charset="0"/>
                <a:cs typeface="Times New Roman" pitchFamily="18" charset="0"/>
              </a:rPr>
              <a:t/>
            </a:r>
            <a:br>
              <a:rPr lang="en-US" sz="4200" b="1" i="1" u="sng" dirty="0" smtClean="0">
                <a:solidFill>
                  <a:srgbClr val="C00000"/>
                </a:solidFill>
                <a:latin typeface="Times New Roman" pitchFamily="18" charset="0"/>
                <a:cs typeface="Times New Roman" pitchFamily="18" charset="0"/>
              </a:rPr>
            </a:br>
            <a:r>
              <a:rPr lang="en-US" sz="4200" b="1" i="1" u="sng" dirty="0" smtClean="0">
                <a:solidFill>
                  <a:srgbClr val="00B050"/>
                </a:solidFill>
                <a:latin typeface="Times New Roman" pitchFamily="18" charset="0"/>
                <a:cs typeface="Times New Roman" pitchFamily="18" charset="0"/>
              </a:rPr>
              <a:t>According to structure, sentences are of three types.</a:t>
            </a:r>
            <a:br>
              <a:rPr lang="en-US" sz="4200" b="1" i="1" u="sng" dirty="0" smtClean="0">
                <a:solidFill>
                  <a:srgbClr val="00B050"/>
                </a:solidFill>
                <a:latin typeface="Times New Roman" pitchFamily="18" charset="0"/>
                <a:cs typeface="Times New Roman" pitchFamily="18" charset="0"/>
              </a:rPr>
            </a:br>
            <a:r>
              <a:rPr lang="en-US" sz="4200" b="1" i="1" u="sng" dirty="0" smtClean="0">
                <a:solidFill>
                  <a:srgbClr val="00B050"/>
                </a:solidFill>
                <a:latin typeface="Times New Roman" pitchFamily="18" charset="0"/>
                <a:cs typeface="Times New Roman" pitchFamily="18" charset="0"/>
              </a:rPr>
              <a:t>1. Simple Sentence.</a:t>
            </a:r>
            <a:br>
              <a:rPr lang="en-US" sz="4200" b="1" i="1" u="sng" dirty="0" smtClean="0">
                <a:solidFill>
                  <a:srgbClr val="00B050"/>
                </a:solidFill>
                <a:latin typeface="Times New Roman" pitchFamily="18" charset="0"/>
                <a:cs typeface="Times New Roman" pitchFamily="18" charset="0"/>
              </a:rPr>
            </a:br>
            <a:r>
              <a:rPr lang="en-US" sz="4200" b="1" i="1" u="sng" dirty="0" smtClean="0">
                <a:solidFill>
                  <a:srgbClr val="00B050"/>
                </a:solidFill>
                <a:latin typeface="Times New Roman" pitchFamily="18" charset="0"/>
                <a:cs typeface="Times New Roman" pitchFamily="18" charset="0"/>
              </a:rPr>
              <a:t>2. Complex Sentence.</a:t>
            </a:r>
            <a:br>
              <a:rPr lang="en-US" sz="4200" b="1" i="1" u="sng" dirty="0" smtClean="0">
                <a:solidFill>
                  <a:srgbClr val="00B050"/>
                </a:solidFill>
                <a:latin typeface="Times New Roman" pitchFamily="18" charset="0"/>
                <a:cs typeface="Times New Roman" pitchFamily="18" charset="0"/>
              </a:rPr>
            </a:br>
            <a:r>
              <a:rPr lang="en-US" sz="4200" b="1" i="1" u="sng" dirty="0" smtClean="0">
                <a:solidFill>
                  <a:srgbClr val="00B050"/>
                </a:solidFill>
                <a:latin typeface="Times New Roman" pitchFamily="18" charset="0"/>
                <a:cs typeface="Times New Roman" pitchFamily="18" charset="0"/>
              </a:rPr>
              <a:t>3. Compound Sentence.</a:t>
            </a:r>
            <a:endParaRPr lang="en-US" sz="4200" b="1" i="1" dirty="0" smtClean="0">
              <a:solidFill>
                <a:srgbClr val="00B050"/>
              </a:solidFill>
              <a:latin typeface="Times New Roman" pitchFamily="18" charset="0"/>
              <a:cs typeface="Times New Roman" pitchFamily="18" charset="0"/>
            </a:endParaRPr>
          </a:p>
          <a:p>
            <a:pPr>
              <a:buNone/>
            </a:pPr>
            <a:endParaRPr lang="en-US" dirty="0" smtClean="0"/>
          </a:p>
          <a:p>
            <a:pPr>
              <a:buFont typeface="Wingdings" pitchFamily="2" charset="2"/>
              <a:buChar char="ü"/>
            </a:pPr>
            <a:endParaRPr lang="en-US" u="sng" dirty="0" smtClean="0">
              <a:latin typeface="Arial Black" pitchFamily="34" charset="0"/>
            </a:endParaRPr>
          </a:p>
          <a:p>
            <a:pPr>
              <a:buFont typeface="Wingdings" pitchFamily="2" charset="2"/>
              <a:buChar char="ü"/>
            </a:pPr>
            <a:endParaRPr lang="en-US" u="sng" dirty="0" smtClean="0">
              <a:latin typeface="Arial Black" pitchFamily="34" charset="0"/>
            </a:endParaRPr>
          </a:p>
          <a:p>
            <a:pPr>
              <a:buFont typeface="Wingdings" pitchFamily="2" charset="2"/>
              <a:buChar char="ü"/>
            </a:pPr>
            <a:endParaRPr lang="en-US" u="sng" dirty="0" smtClean="0">
              <a:latin typeface="Arial Black" pitchFamily="34" charset="0"/>
            </a:endParaRPr>
          </a:p>
          <a:p>
            <a:pPr>
              <a:buFont typeface="Wingdings" pitchFamily="2" charset="2"/>
              <a:buChar char="ü"/>
            </a:pPr>
            <a:endParaRPr lang="en-US" u="sng" dirty="0" smtClean="0">
              <a:latin typeface="Arial Black" pitchFamily="34" charset="0"/>
            </a:endParaRPr>
          </a:p>
          <a:p>
            <a:pPr>
              <a:buFont typeface="Wingdings" pitchFamily="2" charset="2"/>
              <a:buChar char="ü"/>
            </a:pPr>
            <a:endParaRPr lang="en-US" u="sng" dirty="0" smtClean="0">
              <a:latin typeface="Arial Black" pitchFamily="34" charset="0"/>
            </a:endParaRPr>
          </a:p>
          <a:p>
            <a:pPr>
              <a:buFont typeface="Wingdings" pitchFamily="2" charset="2"/>
              <a:buChar char="ü"/>
            </a:pPr>
            <a:endParaRPr lang="en-US" u="sng" dirty="0" smtClean="0">
              <a:latin typeface="Arial Black" pitchFamily="34" charset="0"/>
            </a:endParaRPr>
          </a:p>
          <a:p>
            <a:pPr>
              <a:buFont typeface="Wingdings" pitchFamily="2" charset="2"/>
              <a:buChar char="ü"/>
            </a:pPr>
            <a:endParaRPr lang="en-US" u="sng" dirty="0" smtClean="0">
              <a:latin typeface="Arial Black" pitchFamily="34" charset="0"/>
            </a:endParaRPr>
          </a:p>
          <a:p>
            <a:pPr>
              <a:buFont typeface="Wingdings" pitchFamily="2" charset="2"/>
              <a:buChar char="ü"/>
            </a:pPr>
            <a:endParaRPr lang="en-US" u="sng" dirty="0" smtClean="0">
              <a:latin typeface="Arial Black" pitchFamily="34" charset="0"/>
            </a:endParaRPr>
          </a:p>
          <a:p>
            <a:pPr>
              <a:buFont typeface="Wingdings" pitchFamily="2" charset="2"/>
              <a:buChar char="ü"/>
            </a:pPr>
            <a:endParaRPr lang="en-US" u="sng" dirty="0" smtClean="0">
              <a:latin typeface="Arial Black" pitchFamily="34" charset="0"/>
            </a:endParaRPr>
          </a:p>
          <a:p>
            <a:pPr>
              <a:buFont typeface="Wingdings" pitchFamily="2" charset="2"/>
              <a:buChar char="ü"/>
            </a:pPr>
            <a:endParaRPr lang="en-US" u="sng" dirty="0" smtClean="0">
              <a:latin typeface="Arial Black" pitchFamily="34" charset="0"/>
            </a:endParaRPr>
          </a:p>
          <a:p>
            <a:pPr>
              <a:buFont typeface="Wingdings" pitchFamily="2" charset="2"/>
              <a:buChar char="ü"/>
            </a:pPr>
            <a:endParaRPr lang="en-US" u="sng" dirty="0" smtClean="0">
              <a:latin typeface="Arial Black" pitchFamily="34" charset="0"/>
            </a:endParaRPr>
          </a:p>
          <a:p>
            <a:pPr>
              <a:buFont typeface="Wingdings" pitchFamily="2" charset="2"/>
              <a:buChar char="ü"/>
            </a:pPr>
            <a:endParaRPr lang="en-US" u="sng" dirty="0" smtClean="0">
              <a:latin typeface="Arial Black" pitchFamily="34" charset="0"/>
            </a:endParaRPr>
          </a:p>
          <a:p>
            <a:pPr>
              <a:buFont typeface="Wingdings" pitchFamily="2" charset="2"/>
              <a:buChar char="ü"/>
            </a:pPr>
            <a:endParaRPr lang="en-US" u="sng" dirty="0" smtClean="0">
              <a:latin typeface="Arial Black" pitchFamily="34" charset="0"/>
            </a:endParaRPr>
          </a:p>
          <a:p>
            <a:pPr>
              <a:buFont typeface="Wingdings" pitchFamily="2" charset="2"/>
              <a:buChar char="ü"/>
            </a:pPr>
            <a:endParaRPr lang="en-US" u="sng" dirty="0" smtClean="0">
              <a:latin typeface="Arial Black" pitchFamily="34" charset="0"/>
            </a:endParaRPr>
          </a:p>
          <a:p>
            <a:pPr>
              <a:buFont typeface="Wingdings" pitchFamily="2" charset="2"/>
              <a:buChar char="ü"/>
            </a:pPr>
            <a:endParaRPr lang="en-US" u="sng" dirty="0" smtClean="0">
              <a:latin typeface="Arial Black" pitchFamily="34" charset="0"/>
            </a:endParaRPr>
          </a:p>
          <a:p>
            <a:pPr>
              <a:buFont typeface="Wingdings" pitchFamily="2" charset="2"/>
              <a:buChar char="ü"/>
            </a:pPr>
            <a:endParaRPr lang="en-US" u="sng" dirty="0" smtClean="0">
              <a:latin typeface="Arial Black" pitchFamily="34" charset="0"/>
            </a:endParaRPr>
          </a:p>
          <a:p>
            <a:pPr>
              <a:buNone/>
            </a:pPr>
            <a:r>
              <a:rPr lang="en-US" u="sng" dirty="0" smtClean="0"/>
              <a:t/>
            </a:r>
            <a:br>
              <a:rPr lang="en-US" u="sng" dirty="0" smtClean="0"/>
            </a:br>
            <a:endParaRPr lang="en-US" dirty="0" smtClean="0"/>
          </a:p>
          <a:p>
            <a:endParaRPr lang="en-US" dirty="0"/>
          </a:p>
        </p:txBody>
      </p:sp>
      <p:sp>
        <p:nvSpPr>
          <p:cNvPr id="11" name="Content Placeholder 10"/>
          <p:cNvSpPr>
            <a:spLocks noGrp="1"/>
          </p:cNvSpPr>
          <p:nvPr>
            <p:ph sz="half" idx="2"/>
          </p:nvPr>
        </p:nvSpPr>
        <p:spPr>
          <a:xfrm>
            <a:off x="4267200" y="1600200"/>
            <a:ext cx="4724400" cy="5105400"/>
          </a:xfrm>
        </p:spPr>
        <p:style>
          <a:lnRef idx="1">
            <a:schemeClr val="accent2"/>
          </a:lnRef>
          <a:fillRef idx="2">
            <a:schemeClr val="accent2"/>
          </a:fillRef>
          <a:effectRef idx="1">
            <a:schemeClr val="accent2"/>
          </a:effectRef>
          <a:fontRef idx="minor">
            <a:schemeClr val="dk1"/>
          </a:fontRef>
        </p:style>
        <p:txBody>
          <a:bodyPr>
            <a:normAutofit fontScale="40000" lnSpcReduction="20000"/>
          </a:bodyPr>
          <a:lstStyle/>
          <a:p>
            <a:pPr>
              <a:buFont typeface="Wingdings" pitchFamily="2" charset="2"/>
              <a:buChar char="ü"/>
            </a:pPr>
            <a:endParaRPr lang="en-US" u="sng" dirty="0" smtClean="0">
              <a:latin typeface="Arial Black" pitchFamily="34" charset="0"/>
            </a:endParaRPr>
          </a:p>
          <a:p>
            <a:pPr>
              <a:buFont typeface="Wingdings" pitchFamily="2" charset="2"/>
              <a:buChar char="ü"/>
            </a:pPr>
            <a:r>
              <a:rPr lang="en-US" u="sng" dirty="0" smtClean="0">
                <a:latin typeface="Arial Black" pitchFamily="34" charset="0"/>
              </a:rPr>
              <a:t>I</a:t>
            </a:r>
            <a:r>
              <a:rPr lang="en-US" sz="3500" u="sng" dirty="0" smtClean="0">
                <a:latin typeface="Arial Black" pitchFamily="34" charset="0"/>
              </a:rPr>
              <a:t>. Simple Sentence:</a:t>
            </a:r>
            <a:endParaRPr lang="en-US" sz="3500" dirty="0" smtClean="0">
              <a:latin typeface="Arial Black" pitchFamily="34" charset="0"/>
            </a:endParaRPr>
          </a:p>
          <a:p>
            <a:pPr>
              <a:buNone/>
            </a:pPr>
            <a:r>
              <a:rPr lang="en-US" sz="3500" u="sng" dirty="0" smtClean="0">
                <a:latin typeface="Arial Black" pitchFamily="34" charset="0"/>
              </a:rPr>
              <a:t>      Simple sentence is structured with </a:t>
            </a:r>
            <a:r>
              <a:rPr lang="en-US" sz="3500" u="sng" dirty="0" smtClean="0">
                <a:solidFill>
                  <a:srgbClr val="00B0F0"/>
                </a:solidFill>
                <a:latin typeface="Arial Black" pitchFamily="34" charset="0"/>
              </a:rPr>
              <a:t>only one subject </a:t>
            </a:r>
            <a:r>
              <a:rPr lang="en-US" sz="3500" u="sng" dirty="0" smtClean="0">
                <a:latin typeface="Arial Black" pitchFamily="34" charset="0"/>
              </a:rPr>
              <a:t>and </a:t>
            </a:r>
            <a:r>
              <a:rPr lang="en-US" sz="3500" u="sng" dirty="0" smtClean="0">
                <a:solidFill>
                  <a:srgbClr val="FF9900"/>
                </a:solidFill>
                <a:latin typeface="Arial Black" pitchFamily="34" charset="0"/>
              </a:rPr>
              <a:t>one finite verb</a:t>
            </a:r>
            <a:r>
              <a:rPr lang="en-US" sz="3500" u="sng" dirty="0" smtClean="0">
                <a:solidFill>
                  <a:srgbClr val="6600CC"/>
                </a:solidFill>
                <a:latin typeface="Arial Black" pitchFamily="34" charset="0"/>
              </a:rPr>
              <a:t>. </a:t>
            </a:r>
          </a:p>
          <a:p>
            <a:pPr>
              <a:buNone/>
            </a:pPr>
            <a:r>
              <a:rPr lang="en-US" sz="3500" u="sng" dirty="0" smtClean="0">
                <a:latin typeface="Arial Black" pitchFamily="34" charset="0"/>
              </a:rPr>
              <a:t/>
            </a:r>
            <a:br>
              <a:rPr lang="en-US" sz="3500" u="sng" dirty="0" smtClean="0">
                <a:latin typeface="Arial Black" pitchFamily="34" charset="0"/>
              </a:rPr>
            </a:br>
            <a:r>
              <a:rPr lang="en-US" sz="3500" u="sng" dirty="0" smtClean="0">
                <a:latin typeface="Arial Black" pitchFamily="34" charset="0"/>
              </a:rPr>
              <a:t>Simple sentence has </a:t>
            </a:r>
            <a:r>
              <a:rPr lang="en-US" sz="3500" u="sng" dirty="0" smtClean="0">
                <a:solidFill>
                  <a:srgbClr val="92D050"/>
                </a:solidFill>
                <a:latin typeface="Arial Black" pitchFamily="34" charset="0"/>
              </a:rPr>
              <a:t>only one </a:t>
            </a:r>
            <a:r>
              <a:rPr lang="en-US" sz="3500" u="sng" dirty="0" smtClean="0">
                <a:latin typeface="Arial Black" pitchFamily="34" charset="0"/>
              </a:rPr>
              <a:t>independent </a:t>
            </a:r>
            <a:r>
              <a:rPr lang="en-US" sz="3500" u="sng" dirty="0" smtClean="0">
                <a:solidFill>
                  <a:srgbClr val="00B050"/>
                </a:solidFill>
                <a:latin typeface="Arial Black" pitchFamily="34" charset="0"/>
              </a:rPr>
              <a:t>clause</a:t>
            </a:r>
            <a:r>
              <a:rPr lang="en-US" sz="3500" u="sng" dirty="0" smtClean="0">
                <a:latin typeface="Arial Black" pitchFamily="34" charset="0"/>
              </a:rPr>
              <a:t>.</a:t>
            </a:r>
            <a:endParaRPr lang="en-US" sz="3500" dirty="0" smtClean="0">
              <a:latin typeface="Arial Black" pitchFamily="34" charset="0"/>
            </a:endParaRPr>
          </a:p>
          <a:p>
            <a:pPr>
              <a:buFont typeface="Wingdings" pitchFamily="2" charset="2"/>
              <a:buChar char="v"/>
            </a:pPr>
            <a:r>
              <a:rPr lang="en-US" sz="3500" u="sng" dirty="0" smtClean="0">
                <a:latin typeface="Arial Black" pitchFamily="34" charset="0"/>
              </a:rPr>
              <a:t>Pattern: </a:t>
            </a:r>
            <a:br>
              <a:rPr lang="en-US" sz="3500" u="sng" dirty="0" smtClean="0">
                <a:latin typeface="Arial Black" pitchFamily="34" charset="0"/>
              </a:rPr>
            </a:br>
            <a:r>
              <a:rPr lang="en-US" sz="3500" u="sng" dirty="0" smtClean="0">
                <a:latin typeface="Arial Black" pitchFamily="34" charset="0"/>
              </a:rPr>
              <a:t>Subject + finite verb + complement</a:t>
            </a:r>
            <a:br>
              <a:rPr lang="en-US" sz="3500" u="sng" dirty="0" smtClean="0">
                <a:latin typeface="Arial Black" pitchFamily="34" charset="0"/>
              </a:rPr>
            </a:br>
            <a:r>
              <a:rPr lang="en-US" sz="3500" u="sng" dirty="0" err="1" smtClean="0">
                <a:latin typeface="Arial Black" pitchFamily="34" charset="0"/>
              </a:rPr>
              <a:t>Exmaple</a:t>
            </a:r>
            <a:r>
              <a:rPr lang="en-US" sz="3500" u="sng" dirty="0" smtClean="0">
                <a:latin typeface="Arial Black" pitchFamily="34" charset="0"/>
              </a:rPr>
              <a:t>: - Bangladesh is a populated country</a:t>
            </a:r>
            <a:br>
              <a:rPr lang="en-US" sz="3500" u="sng" dirty="0" smtClean="0">
                <a:latin typeface="Arial Black" pitchFamily="34" charset="0"/>
              </a:rPr>
            </a:br>
            <a:r>
              <a:rPr lang="en-US" sz="3500" u="sng" dirty="0" smtClean="0">
                <a:latin typeface="Arial Black" pitchFamily="34" charset="0"/>
              </a:rPr>
              <a:t>- Life is not a bed of roses</a:t>
            </a:r>
            <a:br>
              <a:rPr lang="en-US" sz="3500" u="sng" dirty="0" smtClean="0">
                <a:latin typeface="Arial Black" pitchFamily="34" charset="0"/>
              </a:rPr>
            </a:br>
            <a:r>
              <a:rPr lang="en-US" sz="3500" u="sng" dirty="0" smtClean="0">
                <a:latin typeface="Arial Black" pitchFamily="34" charset="0"/>
              </a:rPr>
              <a:t>- Human is the superior in this planet.</a:t>
            </a:r>
            <a:endParaRPr lang="en-US" sz="3500" u="sng" dirty="0" smtClean="0">
              <a:latin typeface="Arial Black" pitchFamily="34" charset="0"/>
            </a:endParaRPr>
          </a:p>
        </p:txBody>
      </p:sp>
      <p:pic>
        <p:nvPicPr>
          <p:cNvPr id="7" name="Picture 6" descr="t.jpg"/>
          <p:cNvPicPr>
            <a:picLocks noChangeAspect="1"/>
          </p:cNvPicPr>
          <p:nvPr/>
        </p:nvPicPr>
        <p:blipFill>
          <a:blip r:embed="rId2"/>
          <a:stretch>
            <a:fillRect/>
          </a:stretch>
        </p:blipFill>
        <p:spPr>
          <a:xfrm>
            <a:off x="5791200" y="4267200"/>
            <a:ext cx="2209800" cy="2209800"/>
          </a:xfrm>
          <a:prstGeom prst="rect">
            <a:avLst/>
          </a:prstGeom>
        </p:spPr>
      </p:pic>
      <p:pic>
        <p:nvPicPr>
          <p:cNvPr id="9" name="Picture 8" descr="tt.png"/>
          <p:cNvPicPr>
            <a:picLocks noChangeAspect="1"/>
          </p:cNvPicPr>
          <p:nvPr/>
        </p:nvPicPr>
        <p:blipFill>
          <a:blip r:embed="rId3"/>
          <a:stretch>
            <a:fillRect/>
          </a:stretch>
        </p:blipFill>
        <p:spPr>
          <a:xfrm>
            <a:off x="685800" y="3505200"/>
            <a:ext cx="2000250" cy="2286000"/>
          </a:xfrm>
          <a:prstGeom prst="rect">
            <a:avLst/>
          </a:prstGeom>
        </p:spPr>
      </p:pic>
      <p:pic>
        <p:nvPicPr>
          <p:cNvPr id="14" name="Picture 13" descr="comp1.jpg"/>
          <p:cNvPicPr>
            <a:picLocks noChangeAspect="1"/>
          </p:cNvPicPr>
          <p:nvPr/>
        </p:nvPicPr>
        <p:blipFill>
          <a:blip r:embed="rId4"/>
          <a:srcRect l="27820" r="24812"/>
          <a:stretch>
            <a:fillRect/>
          </a:stretch>
        </p:blipFill>
        <p:spPr>
          <a:xfrm>
            <a:off x="5791200" y="152400"/>
            <a:ext cx="1066800" cy="1447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9" name="Picture 18" descr="comp.png"/>
          <p:cNvPicPr>
            <a:picLocks noChangeAspect="1"/>
          </p:cNvPicPr>
          <p:nvPr/>
        </p:nvPicPr>
        <p:blipFill>
          <a:blip r:embed="rId5"/>
          <a:stretch>
            <a:fillRect/>
          </a:stretch>
        </p:blipFill>
        <p:spPr>
          <a:xfrm>
            <a:off x="8000999" y="152400"/>
            <a:ext cx="990601" cy="13811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5" name="Picture 24" descr="comp.jpg"/>
          <p:cNvPicPr>
            <a:picLocks noChangeAspect="1"/>
          </p:cNvPicPr>
          <p:nvPr/>
        </p:nvPicPr>
        <p:blipFill>
          <a:blip r:embed="rId6"/>
          <a:srcRect l="11111" r="11111"/>
          <a:stretch>
            <a:fillRect/>
          </a:stretch>
        </p:blipFill>
        <p:spPr>
          <a:xfrm>
            <a:off x="6781800" y="0"/>
            <a:ext cx="1143000" cy="16002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362200"/>
            <a:ext cx="9144000" cy="4343400"/>
          </a:xfrm>
        </p:spPr>
        <p:txBody>
          <a:bodyPr>
            <a:normAutofit fontScale="47500" lnSpcReduction="20000"/>
          </a:bodyPr>
          <a:lstStyle/>
          <a:p>
            <a:pPr>
              <a:buFont typeface="Wingdings" pitchFamily="2" charset="2"/>
              <a:buChar char="q"/>
            </a:pPr>
            <a:r>
              <a:rPr lang="en-US" u="sng" dirty="0" smtClean="0">
                <a:solidFill>
                  <a:srgbClr val="C00000"/>
                </a:solidFill>
                <a:latin typeface="Arial Black" pitchFamily="34" charset="0"/>
              </a:rPr>
              <a:t>2. Complex Sentence:</a:t>
            </a:r>
            <a:endParaRPr lang="en-US" dirty="0" smtClean="0">
              <a:solidFill>
                <a:srgbClr val="C00000"/>
              </a:solidFill>
              <a:latin typeface="Arial Black" pitchFamily="34" charset="0"/>
            </a:endParaRPr>
          </a:p>
          <a:p>
            <a:pPr>
              <a:buFont typeface="Wingdings" pitchFamily="2" charset="2"/>
              <a:buChar char="Ø"/>
            </a:pPr>
            <a:r>
              <a:rPr lang="en-US" sz="2800" u="sng" dirty="0" smtClean="0">
                <a:solidFill>
                  <a:srgbClr val="0000FF"/>
                </a:solidFill>
                <a:latin typeface="Arial Rounded MT Bold" pitchFamily="34" charset="0"/>
              </a:rPr>
              <a:t>A sentence consisting of one principal clause and one or more sub-ordinate clause(s) is a complex sentence.</a:t>
            </a:r>
            <a:endParaRPr lang="en-US" sz="2800" dirty="0" smtClean="0">
              <a:solidFill>
                <a:srgbClr val="0000FF"/>
              </a:solidFill>
              <a:latin typeface="Arial Rounded MT Bold" pitchFamily="34" charset="0"/>
            </a:endParaRPr>
          </a:p>
          <a:p>
            <a:r>
              <a:rPr lang="en-US" b="1" u="sng" dirty="0" smtClean="0">
                <a:solidFill>
                  <a:srgbClr val="008000"/>
                </a:solidFill>
              </a:rPr>
              <a:t>Example:</a:t>
            </a:r>
            <a:br>
              <a:rPr lang="en-US" b="1" u="sng" dirty="0" smtClean="0">
                <a:solidFill>
                  <a:srgbClr val="008000"/>
                </a:solidFill>
              </a:rPr>
            </a:br>
            <a:r>
              <a:rPr lang="en-US" b="1" u="sng" dirty="0" smtClean="0">
                <a:solidFill>
                  <a:srgbClr val="008000"/>
                </a:solidFill>
              </a:rPr>
              <a:t>- If you work hard, you will shine in life. </a:t>
            </a:r>
          </a:p>
          <a:p>
            <a:r>
              <a:rPr lang="en-US" b="1" u="sng" dirty="0" smtClean="0">
                <a:solidFill>
                  <a:schemeClr val="tx1">
                    <a:lumMod val="65000"/>
                    <a:lumOff val="35000"/>
                  </a:schemeClr>
                </a:solidFill>
              </a:rPr>
              <a:t>(Here</a:t>
            </a:r>
            <a:r>
              <a:rPr lang="en-US" b="1" u="sng" dirty="0" smtClean="0">
                <a:solidFill>
                  <a:srgbClr val="FFC000"/>
                </a:solidFill>
              </a:rPr>
              <a:t>, ‘if you work hard</a:t>
            </a:r>
            <a:r>
              <a:rPr lang="en-US" b="1" u="sng" dirty="0" smtClean="0">
                <a:solidFill>
                  <a:srgbClr val="008000"/>
                </a:solidFill>
              </a:rPr>
              <a:t>’ </a:t>
            </a:r>
            <a:r>
              <a:rPr lang="en-US" b="1" u="sng" dirty="0" smtClean="0">
                <a:solidFill>
                  <a:schemeClr val="tx1">
                    <a:lumMod val="75000"/>
                    <a:lumOff val="25000"/>
                  </a:schemeClr>
                </a:solidFill>
              </a:rPr>
              <a:t>is</a:t>
            </a:r>
            <a:r>
              <a:rPr lang="en-US" b="1" u="sng" dirty="0" smtClean="0">
                <a:solidFill>
                  <a:srgbClr val="FFC000"/>
                </a:solidFill>
              </a:rPr>
              <a:t> sub-ordinate clause </a:t>
            </a:r>
          </a:p>
          <a:p>
            <a:pPr>
              <a:buNone/>
            </a:pPr>
            <a:r>
              <a:rPr lang="en-US" b="1" dirty="0" smtClean="0">
                <a:solidFill>
                  <a:srgbClr val="008000"/>
                </a:solidFill>
              </a:rPr>
              <a:t>                and </a:t>
            </a:r>
          </a:p>
          <a:p>
            <a:r>
              <a:rPr lang="en-US" b="1" u="sng" dirty="0" smtClean="0">
                <a:solidFill>
                  <a:srgbClr val="008000"/>
                </a:solidFill>
              </a:rPr>
              <a:t>‘</a:t>
            </a:r>
            <a:r>
              <a:rPr lang="en-US" b="1" u="sng" dirty="0" smtClean="0">
                <a:solidFill>
                  <a:srgbClr val="00B0F0"/>
                </a:solidFill>
              </a:rPr>
              <a:t>you will shine in life</a:t>
            </a:r>
            <a:r>
              <a:rPr lang="en-US" b="1" u="sng" dirty="0" smtClean="0">
                <a:solidFill>
                  <a:srgbClr val="008000"/>
                </a:solidFill>
              </a:rPr>
              <a:t>’ is </a:t>
            </a:r>
            <a:r>
              <a:rPr lang="en-US" b="1" u="sng" dirty="0" smtClean="0">
                <a:solidFill>
                  <a:srgbClr val="00B0F0"/>
                </a:solidFill>
              </a:rPr>
              <a:t>main or principal clause.)</a:t>
            </a:r>
          </a:p>
          <a:p>
            <a:endParaRPr lang="en-US" b="1" dirty="0" smtClean="0">
              <a:solidFill>
                <a:srgbClr val="008000"/>
              </a:solidFill>
            </a:endParaRPr>
          </a:p>
          <a:p>
            <a:r>
              <a:rPr lang="en-US" sz="3300" b="1" u="sng" dirty="0" smtClean="0">
                <a:solidFill>
                  <a:srgbClr val="FF9900"/>
                </a:solidFill>
                <a:latin typeface="Arial Black" pitchFamily="34" charset="0"/>
              </a:rPr>
              <a:t>Sub-ordinate clause </a:t>
            </a:r>
            <a:r>
              <a:rPr lang="en-US" sz="3300" b="1" u="sng" dirty="0" smtClean="0">
                <a:solidFill>
                  <a:srgbClr val="CC00CC"/>
                </a:solidFill>
                <a:latin typeface="Arial Black" pitchFamily="34" charset="0"/>
              </a:rPr>
              <a:t>begins with </a:t>
            </a:r>
            <a:r>
              <a:rPr lang="en-US" sz="3300" b="1" u="sng" dirty="0" smtClean="0">
                <a:solidFill>
                  <a:srgbClr val="CC00CC"/>
                </a:solidFill>
                <a:latin typeface="Arial Black" pitchFamily="34" charset="0"/>
                <a:hlinkClick r:id="rId2"/>
              </a:rPr>
              <a:t>conjunctions</a:t>
            </a:r>
            <a:r>
              <a:rPr lang="en-US" sz="3300" b="1" u="sng" dirty="0" smtClean="0">
                <a:solidFill>
                  <a:srgbClr val="CC00CC"/>
                </a:solidFill>
                <a:latin typeface="Arial Black" pitchFamily="34" charset="0"/>
              </a:rPr>
              <a:t> like </a:t>
            </a:r>
            <a:r>
              <a:rPr lang="en-US" sz="3300" b="1" u="sng" dirty="0" smtClean="0">
                <a:solidFill>
                  <a:srgbClr val="00B050"/>
                </a:solidFill>
                <a:latin typeface="Arial Black" pitchFamily="34" charset="0"/>
              </a:rPr>
              <a:t>who, which, that, when, how, where, while, if, whether, because, since, as, though, although, till, until, unless, before, after, so that, whenever, wherever, whoever, whatever</a:t>
            </a:r>
            <a:r>
              <a:rPr lang="en-US" sz="3300" b="1" u="sng" dirty="0" smtClean="0">
                <a:solidFill>
                  <a:srgbClr val="CC00CC"/>
                </a:solidFill>
                <a:latin typeface="Arial Black" pitchFamily="34" charset="0"/>
              </a:rPr>
              <a:t>, etc.</a:t>
            </a:r>
          </a:p>
          <a:p>
            <a:endParaRPr lang="en-US" sz="3300" b="1" u="sng" dirty="0" smtClean="0">
              <a:solidFill>
                <a:srgbClr val="CC00CC"/>
              </a:solidFill>
              <a:latin typeface="Arial Black" pitchFamily="34" charset="0"/>
            </a:endParaRPr>
          </a:p>
          <a:p>
            <a:r>
              <a:rPr lang="en-US" u="sng" dirty="0" smtClean="0">
                <a:solidFill>
                  <a:schemeClr val="tx2">
                    <a:lumMod val="50000"/>
                  </a:schemeClr>
                </a:solidFill>
                <a:latin typeface="Arial Black" pitchFamily="34" charset="0"/>
              </a:rPr>
              <a:t>Example: - I know </a:t>
            </a:r>
            <a:r>
              <a:rPr lang="en-US" u="sng" dirty="0" smtClean="0">
                <a:solidFill>
                  <a:srgbClr val="CC00CC"/>
                </a:solidFill>
                <a:latin typeface="Arial Black" pitchFamily="34" charset="0"/>
              </a:rPr>
              <a:t>where</a:t>
            </a:r>
            <a:r>
              <a:rPr lang="en-US" u="sng" dirty="0" smtClean="0">
                <a:solidFill>
                  <a:schemeClr val="tx2">
                    <a:lumMod val="50000"/>
                  </a:schemeClr>
                </a:solidFill>
                <a:latin typeface="Arial Black" pitchFamily="34" charset="0"/>
              </a:rPr>
              <a:t> he lives.</a:t>
            </a:r>
            <a:br>
              <a:rPr lang="en-US" u="sng" dirty="0" smtClean="0">
                <a:solidFill>
                  <a:schemeClr val="tx2">
                    <a:lumMod val="50000"/>
                  </a:schemeClr>
                </a:solidFill>
                <a:latin typeface="Arial Black" pitchFamily="34" charset="0"/>
              </a:rPr>
            </a:br>
            <a:r>
              <a:rPr lang="en-US" u="sng" dirty="0" smtClean="0">
                <a:solidFill>
                  <a:schemeClr val="tx2">
                    <a:lumMod val="50000"/>
                  </a:schemeClr>
                </a:solidFill>
                <a:latin typeface="Arial Black" pitchFamily="34" charset="0"/>
              </a:rPr>
              <a:t>- I do not know </a:t>
            </a:r>
            <a:r>
              <a:rPr lang="en-US" u="sng" dirty="0" smtClean="0">
                <a:solidFill>
                  <a:srgbClr val="CC00CC"/>
                </a:solidFill>
                <a:latin typeface="Arial Black" pitchFamily="34" charset="0"/>
              </a:rPr>
              <a:t>what</a:t>
            </a:r>
            <a:r>
              <a:rPr lang="en-US" u="sng" dirty="0" smtClean="0">
                <a:solidFill>
                  <a:schemeClr val="tx2">
                    <a:lumMod val="50000"/>
                  </a:schemeClr>
                </a:solidFill>
                <a:latin typeface="Arial Black" pitchFamily="34" charset="0"/>
              </a:rPr>
              <a:t> his name is.</a:t>
            </a:r>
            <a:br>
              <a:rPr lang="en-US" u="sng" dirty="0" smtClean="0">
                <a:solidFill>
                  <a:schemeClr val="tx2">
                    <a:lumMod val="50000"/>
                  </a:schemeClr>
                </a:solidFill>
                <a:latin typeface="Arial Black" pitchFamily="34" charset="0"/>
              </a:rPr>
            </a:br>
            <a:r>
              <a:rPr lang="en-US" u="sng" dirty="0" smtClean="0">
                <a:solidFill>
                  <a:schemeClr val="tx2">
                    <a:lumMod val="50000"/>
                  </a:schemeClr>
                </a:solidFill>
                <a:latin typeface="Arial Black" pitchFamily="34" charset="0"/>
              </a:rPr>
              <a:t>- While there is life </a:t>
            </a:r>
            <a:r>
              <a:rPr lang="en-US" u="sng" dirty="0" smtClean="0">
                <a:solidFill>
                  <a:srgbClr val="CC00CC"/>
                </a:solidFill>
                <a:latin typeface="Arial Black" pitchFamily="34" charset="0"/>
              </a:rPr>
              <a:t>there</a:t>
            </a:r>
            <a:r>
              <a:rPr lang="en-US" u="sng" dirty="0" smtClean="0">
                <a:solidFill>
                  <a:schemeClr val="tx2">
                    <a:lumMod val="50000"/>
                  </a:schemeClr>
                </a:solidFill>
                <a:latin typeface="Arial Black" pitchFamily="34" charset="0"/>
              </a:rPr>
              <a:t> is hope.</a:t>
            </a:r>
            <a:br>
              <a:rPr lang="en-US" u="sng" dirty="0" smtClean="0">
                <a:solidFill>
                  <a:schemeClr val="tx2">
                    <a:lumMod val="50000"/>
                  </a:schemeClr>
                </a:solidFill>
                <a:latin typeface="Arial Black" pitchFamily="34" charset="0"/>
              </a:rPr>
            </a:br>
            <a:r>
              <a:rPr lang="en-US" u="sng" dirty="0" smtClean="0">
                <a:solidFill>
                  <a:schemeClr val="tx2">
                    <a:lumMod val="50000"/>
                  </a:schemeClr>
                </a:solidFill>
                <a:latin typeface="Arial Black" pitchFamily="34" charset="0"/>
              </a:rPr>
              <a:t>- We eat so </a:t>
            </a:r>
            <a:r>
              <a:rPr lang="en-US" u="sng" dirty="0" smtClean="0">
                <a:solidFill>
                  <a:srgbClr val="CC00CC"/>
                </a:solidFill>
                <a:latin typeface="Arial Black" pitchFamily="34" charset="0"/>
              </a:rPr>
              <a:t>that</a:t>
            </a:r>
            <a:r>
              <a:rPr lang="en-US" u="sng" dirty="0" smtClean="0">
                <a:solidFill>
                  <a:schemeClr val="tx2">
                    <a:lumMod val="50000"/>
                  </a:schemeClr>
                </a:solidFill>
                <a:latin typeface="Arial Black" pitchFamily="34" charset="0"/>
              </a:rPr>
              <a:t> we can survive. </a:t>
            </a:r>
            <a:endParaRPr lang="en-US" dirty="0" smtClean="0">
              <a:solidFill>
                <a:schemeClr val="tx2">
                  <a:lumMod val="50000"/>
                </a:schemeClr>
              </a:solidFill>
              <a:latin typeface="Arial Black" pitchFamily="34" charset="0"/>
            </a:endParaRPr>
          </a:p>
          <a:p>
            <a:endParaRPr lang="en-US" sz="3300" b="1" dirty="0" smtClean="0">
              <a:solidFill>
                <a:srgbClr val="CC00CC"/>
              </a:solidFill>
              <a:latin typeface="Arial Black" pitchFamily="34" charset="0"/>
            </a:endParaRPr>
          </a:p>
        </p:txBody>
      </p:sp>
      <p:pic>
        <p:nvPicPr>
          <p:cNvPr id="7" name="Picture 6" descr="comp.jpg"/>
          <p:cNvPicPr>
            <a:picLocks noChangeAspect="1"/>
          </p:cNvPicPr>
          <p:nvPr/>
        </p:nvPicPr>
        <p:blipFill>
          <a:blip r:embed="rId3"/>
          <a:stretch>
            <a:fillRect/>
          </a:stretch>
        </p:blipFill>
        <p:spPr>
          <a:xfrm>
            <a:off x="228600" y="0"/>
            <a:ext cx="2743200" cy="2362200"/>
          </a:xfrm>
          <a:prstGeom prst="rect">
            <a:avLst/>
          </a:prstGeom>
        </p:spPr>
      </p:pic>
      <p:pic>
        <p:nvPicPr>
          <p:cNvPr id="13" name="Picture 12" descr="compl.jpg"/>
          <p:cNvPicPr>
            <a:picLocks noChangeAspect="1"/>
          </p:cNvPicPr>
          <p:nvPr/>
        </p:nvPicPr>
        <p:blipFill>
          <a:blip r:embed="rId4"/>
          <a:srcRect b="8676"/>
          <a:stretch>
            <a:fillRect/>
          </a:stretch>
        </p:blipFill>
        <p:spPr>
          <a:xfrm>
            <a:off x="5791200" y="0"/>
            <a:ext cx="3124200" cy="25146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8600" y="2362200"/>
            <a:ext cx="8686800" cy="4267200"/>
          </a:xfrm>
        </p:spPr>
        <p:style>
          <a:lnRef idx="0">
            <a:scrgbClr r="0" g="0" b="0"/>
          </a:lnRef>
          <a:fillRef idx="1002">
            <a:schemeClr val="lt1"/>
          </a:fillRef>
          <a:effectRef idx="0">
            <a:scrgbClr r="0" g="0" b="0"/>
          </a:effectRef>
          <a:fontRef idx="major"/>
        </p:style>
        <p:txBody>
          <a:bodyPr>
            <a:normAutofit fontScale="85000" lnSpcReduction="20000"/>
          </a:bodyPr>
          <a:lstStyle/>
          <a:p>
            <a:pPr>
              <a:buNone/>
            </a:pPr>
            <a:endParaRPr lang="en-US" dirty="0" smtClean="0"/>
          </a:p>
          <a:p>
            <a:pPr>
              <a:buFont typeface="Wingdings" pitchFamily="2" charset="2"/>
              <a:buChar char="q"/>
            </a:pPr>
            <a:r>
              <a:rPr lang="en-US" sz="3300" b="1" i="1" u="sng" dirty="0" smtClean="0">
                <a:solidFill>
                  <a:srgbClr val="0000FF"/>
                </a:solidFill>
                <a:latin typeface="Times New Roman" pitchFamily="18" charset="0"/>
                <a:cs typeface="Times New Roman" pitchFamily="18" charset="0"/>
              </a:rPr>
              <a:t>3.Compound Sentence :</a:t>
            </a:r>
          </a:p>
          <a:p>
            <a:pPr>
              <a:buNone/>
            </a:pPr>
            <a:endParaRPr lang="en-US" sz="3300" b="1" i="1" dirty="0" smtClean="0">
              <a:solidFill>
                <a:srgbClr val="CC00CC"/>
              </a:solidFill>
              <a:latin typeface="Times New Roman" pitchFamily="18" charset="0"/>
              <a:cs typeface="Times New Roman" pitchFamily="18" charset="0"/>
            </a:endParaRPr>
          </a:p>
          <a:p>
            <a:r>
              <a:rPr lang="en-US" sz="2800" b="1" i="1" u="sng" dirty="0" smtClean="0">
                <a:solidFill>
                  <a:schemeClr val="accent3">
                    <a:lumMod val="50000"/>
                  </a:schemeClr>
                </a:solidFill>
                <a:latin typeface="Times New Roman" pitchFamily="18" charset="0"/>
                <a:cs typeface="Times New Roman" pitchFamily="18" charset="0"/>
              </a:rPr>
              <a:t>A sentence having more than one principal clauses, linked by one or more coordinating conjunctions, preceded by a comma, is called compound sentence.</a:t>
            </a:r>
          </a:p>
          <a:p>
            <a:endParaRPr lang="en-US" sz="2800" b="1" i="1" dirty="0" smtClean="0">
              <a:solidFill>
                <a:schemeClr val="accent3">
                  <a:lumMod val="50000"/>
                </a:schemeClr>
              </a:solidFill>
              <a:latin typeface="Times New Roman" pitchFamily="18" charset="0"/>
              <a:cs typeface="Times New Roman" pitchFamily="18" charset="0"/>
            </a:endParaRPr>
          </a:p>
          <a:p>
            <a:pPr>
              <a:buFont typeface="Wingdings" pitchFamily="2" charset="2"/>
              <a:buChar char="Ø"/>
            </a:pPr>
            <a:r>
              <a:rPr lang="en-US" sz="2200" b="1" i="1" u="sng" dirty="0" smtClean="0">
                <a:solidFill>
                  <a:srgbClr val="C00000"/>
                </a:solidFill>
                <a:latin typeface="Times New Roman" pitchFamily="18" charset="0"/>
                <a:cs typeface="Times New Roman" pitchFamily="18" charset="0"/>
              </a:rPr>
              <a:t>Conjunctions that are used in compound sentences are and, but, or, for, nor, also, however, moreover, thus, so, therefore, else, still, as well as, accordingly, otherwise, yet, not yet, but also, either or, neither nor, on the contrary, etc.</a:t>
            </a:r>
            <a:endParaRPr lang="en-US" sz="2200" b="1" i="1" dirty="0" smtClean="0">
              <a:solidFill>
                <a:srgbClr val="C00000"/>
              </a:solidFill>
              <a:latin typeface="Times New Roman" pitchFamily="18" charset="0"/>
              <a:cs typeface="Times New Roman" pitchFamily="18" charset="0"/>
            </a:endParaRPr>
          </a:p>
          <a:p>
            <a:r>
              <a:rPr lang="en-US" sz="1900" u="sng" dirty="0" smtClean="0">
                <a:latin typeface="Arial Black" pitchFamily="34" charset="0"/>
              </a:rPr>
              <a:t>Example:</a:t>
            </a:r>
            <a:br>
              <a:rPr lang="en-US" sz="1900" u="sng" dirty="0" smtClean="0">
                <a:latin typeface="Arial Black" pitchFamily="34" charset="0"/>
              </a:rPr>
            </a:br>
            <a:r>
              <a:rPr lang="en-US" sz="1900" u="sng" dirty="0" smtClean="0">
                <a:latin typeface="Arial Black" pitchFamily="34" charset="0"/>
              </a:rPr>
              <a:t>- Respect others, and others will respect you.</a:t>
            </a:r>
            <a:br>
              <a:rPr lang="en-US" sz="1900" u="sng" dirty="0" smtClean="0">
                <a:latin typeface="Arial Black" pitchFamily="34" charset="0"/>
              </a:rPr>
            </a:br>
            <a:r>
              <a:rPr lang="en-US" sz="1900" u="sng" dirty="0" smtClean="0">
                <a:latin typeface="Arial Black" pitchFamily="34" charset="0"/>
              </a:rPr>
              <a:t>- He loves us, but he does not show it.</a:t>
            </a:r>
            <a:endParaRPr lang="en-US" sz="1900" dirty="0">
              <a:latin typeface="Arial Black" pitchFamily="34" charset="0"/>
            </a:endParaRPr>
          </a:p>
        </p:txBody>
      </p:sp>
      <p:pic>
        <p:nvPicPr>
          <p:cNvPr id="4" name="Picture 3" descr="como4.jpg"/>
          <p:cNvPicPr>
            <a:picLocks noChangeAspect="1"/>
          </p:cNvPicPr>
          <p:nvPr/>
        </p:nvPicPr>
        <p:blipFill>
          <a:blip r:embed="rId2"/>
          <a:stretch>
            <a:fillRect/>
          </a:stretch>
        </p:blipFill>
        <p:spPr>
          <a:xfrm>
            <a:off x="5029200" y="76200"/>
            <a:ext cx="3886200" cy="2133600"/>
          </a:xfrm>
          <a:prstGeom prst="rect">
            <a:avLst/>
          </a:prstGeom>
        </p:spPr>
        <p:style>
          <a:lnRef idx="2">
            <a:schemeClr val="accent2"/>
          </a:lnRef>
          <a:fillRef idx="1">
            <a:schemeClr val="lt1"/>
          </a:fillRef>
          <a:effectRef idx="0">
            <a:schemeClr val="accent2"/>
          </a:effectRef>
          <a:fontRef idx="minor">
            <a:schemeClr val="dk1"/>
          </a:fontRef>
        </p:style>
      </p:pic>
      <p:pic>
        <p:nvPicPr>
          <p:cNvPr id="5" name="Picture 4" descr="comp.png"/>
          <p:cNvPicPr>
            <a:picLocks noChangeAspect="1"/>
          </p:cNvPicPr>
          <p:nvPr/>
        </p:nvPicPr>
        <p:blipFill>
          <a:blip r:embed="rId3"/>
          <a:stretch>
            <a:fillRect/>
          </a:stretch>
        </p:blipFill>
        <p:spPr>
          <a:xfrm>
            <a:off x="533400" y="152400"/>
            <a:ext cx="4267199" cy="2133600"/>
          </a:xfrm>
          <a:prstGeom prst="rect">
            <a:avLst/>
          </a:prstGeom>
        </p:spPr>
        <p:style>
          <a:lnRef idx="2">
            <a:schemeClr val="accent3"/>
          </a:lnRef>
          <a:fillRef idx="1">
            <a:schemeClr val="lt1"/>
          </a:fillRef>
          <a:effectRef idx="0">
            <a:schemeClr val="accent3"/>
          </a:effectRef>
          <a:fontRef idx="minor">
            <a:schemeClr val="dk1"/>
          </a:fontRef>
        </p:style>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Bottom)">
                                      <p:cBhvr>
                                        <p:cTn id="7" dur="5000"/>
                                        <p:tgtEl>
                                          <p:spTgt spid="3">
                                            <p:txEl>
                                              <p:pRg st="1" end="1"/>
                                            </p:txEl>
                                          </p:spTgt>
                                        </p:tgtEl>
                                      </p:cBhvr>
                                    </p:animEffect>
                                  </p:childTnLst>
                                </p:cTn>
                              </p:par>
                            </p:childTnLst>
                          </p:cTn>
                        </p:par>
                        <p:par>
                          <p:cTn id="8" fill="hold">
                            <p:stCondLst>
                              <p:cond delay="5000"/>
                            </p:stCondLst>
                            <p:childTnLst>
                              <p:par>
                                <p:cTn id="9" presetID="12" presetClass="entr" presetSubtype="4"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slide(fromBottom)">
                                      <p:cBhvr>
                                        <p:cTn id="11" dur="5000"/>
                                        <p:tgtEl>
                                          <p:spTgt spid="3">
                                            <p:txEl>
                                              <p:pRg st="3" end="3"/>
                                            </p:txEl>
                                          </p:spTgt>
                                        </p:tgtEl>
                                      </p:cBhvr>
                                    </p:animEffect>
                                  </p:childTnLst>
                                </p:cTn>
                              </p:par>
                            </p:childTnLst>
                          </p:cTn>
                        </p:par>
                        <p:par>
                          <p:cTn id="12" fill="hold">
                            <p:stCondLst>
                              <p:cond delay="10000"/>
                            </p:stCondLst>
                            <p:childTnLst>
                              <p:par>
                                <p:cTn id="13" presetID="12" presetClass="entr" presetSubtype="4" fill="hold" nodeType="after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slide(fromBottom)">
                                      <p:cBhvr>
                                        <p:cTn id="15" dur="5000"/>
                                        <p:tgtEl>
                                          <p:spTgt spid="3">
                                            <p:txEl>
                                              <p:pRg st="5" end="5"/>
                                            </p:txEl>
                                          </p:spTgt>
                                        </p:tgtEl>
                                      </p:cBhvr>
                                    </p:animEffect>
                                  </p:childTnLst>
                                </p:cTn>
                              </p:par>
                            </p:childTnLst>
                          </p:cTn>
                        </p:par>
                        <p:par>
                          <p:cTn id="16" fill="hold">
                            <p:stCondLst>
                              <p:cond delay="15000"/>
                            </p:stCondLst>
                            <p:childTnLst>
                              <p:par>
                                <p:cTn id="17" presetID="12" presetClass="entr" presetSubtype="4" fill="hold" nodeType="after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slide(fromBottom)">
                                      <p:cBhvr>
                                        <p:cTn id="19" dur="5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rmAutofit/>
          </a:bodyPr>
          <a:lstStyle/>
          <a:p>
            <a:r>
              <a:rPr lang="en-US" sz="3600" b="1" dirty="0" smtClean="0">
                <a:solidFill>
                  <a:srgbClr val="6600CC"/>
                </a:solidFill>
              </a:rPr>
              <a:t>Class  work </a:t>
            </a:r>
            <a:r>
              <a:rPr lang="en-US" sz="1600" dirty="0" smtClean="0"/>
              <a:t/>
            </a:r>
            <a:br>
              <a:rPr lang="en-US" sz="1600" dirty="0" smtClean="0"/>
            </a:br>
            <a:endParaRPr lang="en-US" sz="1600" dirty="0"/>
          </a:p>
        </p:txBody>
      </p:sp>
      <p:sp>
        <p:nvSpPr>
          <p:cNvPr id="3" name="Content Placeholder 2"/>
          <p:cNvSpPr>
            <a:spLocks noGrp="1"/>
          </p:cNvSpPr>
          <p:nvPr>
            <p:ph sz="half" idx="1"/>
          </p:nvPr>
        </p:nvSpPr>
        <p:spPr/>
        <p:style>
          <a:lnRef idx="2">
            <a:schemeClr val="accent2">
              <a:shade val="50000"/>
            </a:schemeClr>
          </a:lnRef>
          <a:fillRef idx="1">
            <a:schemeClr val="accent2"/>
          </a:fillRef>
          <a:effectRef idx="0">
            <a:schemeClr val="accent2"/>
          </a:effectRef>
          <a:fontRef idx="minor">
            <a:schemeClr val="lt1"/>
          </a:fontRef>
        </p:style>
        <p:txBody>
          <a:bodyPr/>
          <a:lstStyle/>
          <a:p>
            <a:pPr>
              <a:buNone/>
            </a:pPr>
            <a:r>
              <a:rPr lang="en-US" dirty="0" smtClean="0"/>
              <a:t>find out sentence :-</a:t>
            </a:r>
          </a:p>
          <a:p>
            <a:r>
              <a:rPr lang="en-US" dirty="0" smtClean="0"/>
              <a:t>I have a pen . </a:t>
            </a:r>
          </a:p>
          <a:p>
            <a:r>
              <a:rPr lang="en-US" dirty="0" smtClean="0"/>
              <a:t>Do not run in the sun .</a:t>
            </a:r>
          </a:p>
          <a:p>
            <a:r>
              <a:rPr lang="en-US" dirty="0" smtClean="0"/>
              <a:t>May Allah bless you .</a:t>
            </a:r>
          </a:p>
          <a:p>
            <a:r>
              <a:rPr lang="en-US" dirty="0" smtClean="0"/>
              <a:t>He is poor ,but honest .</a:t>
            </a:r>
          </a:p>
          <a:p>
            <a:r>
              <a:rPr lang="en-US" dirty="0" smtClean="0"/>
              <a:t>Alas! I’m </a:t>
            </a:r>
            <a:r>
              <a:rPr lang="en-US" dirty="0" err="1" smtClean="0"/>
              <a:t>undown</a:t>
            </a:r>
            <a:r>
              <a:rPr lang="en-US" dirty="0" smtClean="0"/>
              <a:t> .</a:t>
            </a:r>
            <a:endParaRPr lang="en-US" dirty="0"/>
          </a:p>
        </p:txBody>
      </p:sp>
      <p:sp>
        <p:nvSpPr>
          <p:cNvPr id="6" name="Content Placeholder 5"/>
          <p:cNvSpPr>
            <a:spLocks noGrp="1"/>
          </p:cNvSpPr>
          <p:nvPr>
            <p:ph sz="half" idx="2"/>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US" dirty="0" smtClean="0"/>
              <a:t>Write the predicates in the blank .</a:t>
            </a:r>
          </a:p>
          <a:p>
            <a:pPr marL="514350" indent="-514350">
              <a:buAutoNum type="alphaLcPeriod"/>
            </a:pPr>
            <a:r>
              <a:rPr lang="en-US" dirty="0" smtClean="0"/>
              <a:t>It ---------------</a:t>
            </a:r>
          </a:p>
          <a:p>
            <a:pPr marL="514350" indent="-514350">
              <a:buAutoNum type="alphaLcPeriod"/>
            </a:pPr>
            <a:r>
              <a:rPr lang="en-US" dirty="0" smtClean="0"/>
              <a:t>Honesty ----------</a:t>
            </a:r>
          </a:p>
          <a:p>
            <a:pPr marL="514350" indent="-514350">
              <a:buAutoNum type="alphaLcPeriod"/>
            </a:pPr>
            <a:r>
              <a:rPr lang="en-US" dirty="0" smtClean="0"/>
              <a:t>We ------------</a:t>
            </a:r>
          </a:p>
          <a:p>
            <a:pPr marL="514350" indent="-514350">
              <a:buAutoNum type="alphaLcPeriod"/>
            </a:pPr>
            <a:r>
              <a:rPr lang="en-US" dirty="0" smtClean="0"/>
              <a:t>Allah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style>
          <a:lnRef idx="3">
            <a:schemeClr val="lt1"/>
          </a:lnRef>
          <a:fillRef idx="1">
            <a:schemeClr val="accent4"/>
          </a:fillRef>
          <a:effectRef idx="1">
            <a:schemeClr val="accent4"/>
          </a:effectRef>
          <a:fontRef idx="minor">
            <a:schemeClr val="lt1"/>
          </a:fontRef>
        </p:style>
        <p:txBody>
          <a:bodyPr>
            <a:normAutofit/>
          </a:bodyPr>
          <a:lstStyle/>
          <a:p>
            <a:r>
              <a:rPr lang="en-US" sz="2800" dirty="0" smtClean="0"/>
              <a:t>Home work</a:t>
            </a:r>
            <a:endParaRPr lang="en-US" sz="2800" dirty="0"/>
          </a:p>
        </p:txBody>
      </p:sp>
      <p:sp>
        <p:nvSpPr>
          <p:cNvPr id="3" name="Content Placeholder 2"/>
          <p:cNvSpPr>
            <a:spLocks noGrp="1"/>
          </p:cNvSpPr>
          <p:nvPr>
            <p:ph idx="1"/>
          </p:nvPr>
        </p:nvSpPr>
        <p:spPr>
          <a:xfrm>
            <a:off x="0" y="1447800"/>
            <a:ext cx="9144000" cy="2362199"/>
          </a:xfrm>
        </p:spPr>
        <p:style>
          <a:lnRef idx="1">
            <a:schemeClr val="accent4"/>
          </a:lnRef>
          <a:fillRef idx="2">
            <a:schemeClr val="accent4"/>
          </a:fillRef>
          <a:effectRef idx="1">
            <a:schemeClr val="accent4"/>
          </a:effectRef>
          <a:fontRef idx="minor">
            <a:schemeClr val="dk1"/>
          </a:fontRef>
        </p:style>
        <p:txBody>
          <a:bodyPr/>
          <a:lstStyle/>
          <a:p>
            <a:r>
              <a:rPr lang="en-US" dirty="0" smtClean="0">
                <a:latin typeface="Arial Rounded MT Bold" pitchFamily="34" charset="0"/>
              </a:rPr>
              <a:t>Give definition of the sentence ?Kinds of it and definition with example .</a:t>
            </a:r>
          </a:p>
          <a:p>
            <a:r>
              <a:rPr lang="en-US" dirty="0" smtClean="0">
                <a:latin typeface="Arial Rounded MT Bold" pitchFamily="34" charset="0"/>
              </a:rPr>
              <a:t>What is assertive sentence ? Kinds of it and definition with example  .</a:t>
            </a:r>
            <a:endParaRPr lang="en-US" dirty="0">
              <a:latin typeface="Arial Rounded MT Bold" pitchFamily="34" charset="0"/>
            </a:endParaRPr>
          </a:p>
        </p:txBody>
      </p:sp>
      <p:pic>
        <p:nvPicPr>
          <p:cNvPr id="4" name="Picture 3" descr="images.jpg"/>
          <p:cNvPicPr>
            <a:picLocks noChangeAspect="1"/>
          </p:cNvPicPr>
          <p:nvPr/>
        </p:nvPicPr>
        <p:blipFill>
          <a:blip r:embed="rId2"/>
          <a:stretch>
            <a:fillRect/>
          </a:stretch>
        </p:blipFill>
        <p:spPr>
          <a:xfrm>
            <a:off x="152400" y="3810000"/>
            <a:ext cx="8991600" cy="28956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0" y="762000"/>
            <a:ext cx="4267200" cy="2286000"/>
          </a:xfrm>
        </p:spPr>
        <p:txBody>
          <a:bodyPr>
            <a:noAutofit/>
          </a:bodyPr>
          <a:lstStyle/>
          <a:p>
            <a:r>
              <a:rPr lang="en-US" sz="1800" dirty="0" smtClean="0">
                <a:solidFill>
                  <a:srgbClr val="FF0000"/>
                </a:solidFill>
                <a:latin typeface="Blackadder ITC" pitchFamily="82" charset="0"/>
              </a:rPr>
              <a:t>Presented by</a:t>
            </a:r>
          </a:p>
          <a:p>
            <a:r>
              <a:rPr lang="en-US" sz="1800" dirty="0" smtClean="0">
                <a:solidFill>
                  <a:srgbClr val="FF0000"/>
                </a:solidFill>
                <a:latin typeface="Blackadder ITC" pitchFamily="82" charset="0"/>
              </a:rPr>
              <a:t> </a:t>
            </a:r>
            <a:r>
              <a:rPr lang="en-US" sz="1800" dirty="0" err="1" smtClean="0">
                <a:solidFill>
                  <a:srgbClr val="FF0000"/>
                </a:solidFill>
                <a:latin typeface="Blackadder ITC" pitchFamily="82" charset="0"/>
              </a:rPr>
              <a:t>Tangira</a:t>
            </a:r>
            <a:r>
              <a:rPr lang="en-US" sz="1800" dirty="0" smtClean="0">
                <a:solidFill>
                  <a:srgbClr val="FF0000"/>
                </a:solidFill>
                <a:latin typeface="Blackadder ITC" pitchFamily="82" charset="0"/>
              </a:rPr>
              <a:t> </a:t>
            </a:r>
            <a:r>
              <a:rPr lang="en-US" sz="1800" dirty="0" err="1" smtClean="0">
                <a:solidFill>
                  <a:srgbClr val="FF0000"/>
                </a:solidFill>
                <a:latin typeface="Blackadder ITC" pitchFamily="82" charset="0"/>
              </a:rPr>
              <a:t>Khanom</a:t>
            </a:r>
            <a:endParaRPr lang="en-US" sz="1800" dirty="0" smtClean="0">
              <a:solidFill>
                <a:srgbClr val="FF0000"/>
              </a:solidFill>
              <a:latin typeface="Blackadder ITC" pitchFamily="82" charset="0"/>
            </a:endParaRPr>
          </a:p>
          <a:p>
            <a:r>
              <a:rPr lang="en-US" sz="1800" dirty="0" smtClean="0">
                <a:solidFill>
                  <a:srgbClr val="FF0000"/>
                </a:solidFill>
                <a:latin typeface="Blackadder ITC" pitchFamily="82" charset="0"/>
              </a:rPr>
              <a:t>Asst .Teacher </a:t>
            </a:r>
            <a:r>
              <a:rPr lang="en-US" sz="1800" dirty="0" err="1" smtClean="0">
                <a:solidFill>
                  <a:srgbClr val="FF0000"/>
                </a:solidFill>
                <a:latin typeface="Blackadder ITC" pitchFamily="82" charset="0"/>
              </a:rPr>
              <a:t>comt</a:t>
            </a:r>
            <a:r>
              <a:rPr lang="en-US" sz="1800" dirty="0" smtClean="0">
                <a:solidFill>
                  <a:srgbClr val="FF0000"/>
                </a:solidFill>
                <a:latin typeface="Blackadder ITC" pitchFamily="82" charset="0"/>
              </a:rPr>
              <a:t> and ICT</a:t>
            </a:r>
          </a:p>
          <a:p>
            <a:r>
              <a:rPr lang="en-US" sz="1800" dirty="0" err="1" smtClean="0">
                <a:solidFill>
                  <a:srgbClr val="FF0000"/>
                </a:solidFill>
                <a:latin typeface="Blackadder ITC" pitchFamily="82" charset="0"/>
              </a:rPr>
              <a:t>Shahi</a:t>
            </a:r>
            <a:r>
              <a:rPr lang="en-US" sz="1800" dirty="0" smtClean="0">
                <a:solidFill>
                  <a:srgbClr val="FF0000"/>
                </a:solidFill>
                <a:latin typeface="Blackadder ITC" pitchFamily="82" charset="0"/>
              </a:rPr>
              <a:t> </a:t>
            </a:r>
            <a:r>
              <a:rPr lang="en-US" sz="1800" dirty="0" err="1" smtClean="0">
                <a:solidFill>
                  <a:srgbClr val="FF0000"/>
                </a:solidFill>
                <a:latin typeface="Blackadder ITC" pitchFamily="82" charset="0"/>
              </a:rPr>
              <a:t>Mohalla</a:t>
            </a:r>
            <a:r>
              <a:rPr lang="en-US" sz="1800" dirty="0" smtClean="0">
                <a:solidFill>
                  <a:srgbClr val="FF0000"/>
                </a:solidFill>
                <a:latin typeface="Blackadder ITC" pitchFamily="82" charset="0"/>
              </a:rPr>
              <a:t> </a:t>
            </a:r>
            <a:r>
              <a:rPr lang="en-US" sz="1800" dirty="0" err="1" smtClean="0">
                <a:solidFill>
                  <a:srgbClr val="FF0000"/>
                </a:solidFill>
                <a:latin typeface="Blackadder ITC" pitchFamily="82" charset="0"/>
              </a:rPr>
              <a:t>Mohammadia</a:t>
            </a:r>
            <a:r>
              <a:rPr lang="en-US" sz="1800" dirty="0" smtClean="0">
                <a:solidFill>
                  <a:srgbClr val="FF0000"/>
                </a:solidFill>
                <a:latin typeface="Blackadder ITC" pitchFamily="82" charset="0"/>
              </a:rPr>
              <a:t> </a:t>
            </a:r>
            <a:r>
              <a:rPr lang="en-US" sz="1800" dirty="0" err="1" smtClean="0">
                <a:solidFill>
                  <a:srgbClr val="FF0000"/>
                </a:solidFill>
                <a:latin typeface="Blackadder ITC" pitchFamily="82" charset="0"/>
              </a:rPr>
              <a:t>Alim</a:t>
            </a:r>
            <a:r>
              <a:rPr lang="en-US" sz="1800" dirty="0" smtClean="0">
                <a:solidFill>
                  <a:srgbClr val="FF0000"/>
                </a:solidFill>
                <a:latin typeface="Blackadder ITC" pitchFamily="82" charset="0"/>
              </a:rPr>
              <a:t> </a:t>
            </a:r>
            <a:r>
              <a:rPr lang="en-US" sz="1800" dirty="0" err="1" smtClean="0">
                <a:solidFill>
                  <a:srgbClr val="FF0000"/>
                </a:solidFill>
                <a:latin typeface="Blackadder ITC" pitchFamily="82" charset="0"/>
              </a:rPr>
              <a:t>Madrasah</a:t>
            </a:r>
            <a:endParaRPr lang="en-US" sz="1800" dirty="0" smtClean="0">
              <a:solidFill>
                <a:srgbClr val="FF0000"/>
              </a:solidFill>
              <a:latin typeface="Blackadder ITC" pitchFamily="82" charset="0"/>
            </a:endParaRPr>
          </a:p>
          <a:p>
            <a:r>
              <a:rPr lang="en-US" sz="1800" dirty="0" smtClean="0">
                <a:solidFill>
                  <a:srgbClr val="FF0000"/>
                </a:solidFill>
                <a:latin typeface="Blackadder ITC" pitchFamily="82" charset="0"/>
              </a:rPr>
              <a:t>Mobile no 01622236455 .Email. tangiralovely@gmail.com </a:t>
            </a:r>
            <a:endParaRPr lang="en-US" sz="1800" dirty="0">
              <a:solidFill>
                <a:srgbClr val="FF0000"/>
              </a:solidFill>
              <a:latin typeface="Blackadder ITC" pitchFamily="82" charset="0"/>
            </a:endParaRPr>
          </a:p>
        </p:txBody>
      </p:sp>
      <p:pic>
        <p:nvPicPr>
          <p:cNvPr id="7" name="Content Placeholder 6" descr="tangira.jpg"/>
          <p:cNvPicPr>
            <a:picLocks noGrp="1" noChangeAspect="1"/>
          </p:cNvPicPr>
          <p:nvPr>
            <p:ph sz="half" idx="4294967295"/>
          </p:nvPr>
        </p:nvPicPr>
        <p:blipFill>
          <a:blip r:embed="rId2"/>
          <a:srcRect l="25546" t="16312" r="30742"/>
          <a:stretch>
            <a:fillRect/>
          </a:stretch>
        </p:blipFill>
        <p:spPr>
          <a:xfrm>
            <a:off x="1905000" y="3352800"/>
            <a:ext cx="1295400" cy="3306763"/>
          </a:xfrm>
        </p:spPr>
      </p:pic>
      <p:sp>
        <p:nvSpPr>
          <p:cNvPr id="5" name="Text Placeholder 4"/>
          <p:cNvSpPr>
            <a:spLocks noGrp="1"/>
          </p:cNvSpPr>
          <p:nvPr>
            <p:ph type="body" sz="quarter" idx="4294967295"/>
          </p:nvPr>
        </p:nvSpPr>
        <p:spPr>
          <a:xfrm>
            <a:off x="5102225" y="685800"/>
            <a:ext cx="4041775" cy="1489075"/>
          </a:xfrm>
        </p:spPr>
        <p:txBody>
          <a:bodyPr>
            <a:normAutofit fontScale="55000" lnSpcReduction="20000"/>
          </a:bodyPr>
          <a:lstStyle/>
          <a:p>
            <a:pPr>
              <a:buNone/>
            </a:pPr>
            <a:r>
              <a:rPr lang="en-US" sz="4800" dirty="0" smtClean="0">
                <a:solidFill>
                  <a:srgbClr val="CC00CC"/>
                </a:solidFill>
              </a:rPr>
              <a:t>Class  Seven</a:t>
            </a:r>
          </a:p>
          <a:p>
            <a:r>
              <a:rPr lang="en-US" sz="4800" dirty="0" smtClean="0">
                <a:solidFill>
                  <a:srgbClr val="CC00CC"/>
                </a:solidFill>
              </a:rPr>
              <a:t>Subject :English 2</a:t>
            </a:r>
            <a:r>
              <a:rPr lang="en-US" sz="4800" baseline="30000" dirty="0" smtClean="0">
                <a:solidFill>
                  <a:srgbClr val="CC00CC"/>
                </a:solidFill>
              </a:rPr>
              <a:t>nd</a:t>
            </a:r>
            <a:r>
              <a:rPr lang="en-US" sz="4800" dirty="0" smtClean="0">
                <a:solidFill>
                  <a:srgbClr val="CC00CC"/>
                </a:solidFill>
              </a:rPr>
              <a:t> paper</a:t>
            </a:r>
          </a:p>
          <a:p>
            <a:r>
              <a:rPr lang="en-US" sz="4800" dirty="0" err="1" smtClean="0">
                <a:solidFill>
                  <a:srgbClr val="CC00CC"/>
                </a:solidFill>
              </a:rPr>
              <a:t>Lession</a:t>
            </a:r>
            <a:r>
              <a:rPr lang="en-US" sz="4800" dirty="0" smtClean="0">
                <a:solidFill>
                  <a:srgbClr val="CC00CC"/>
                </a:solidFill>
              </a:rPr>
              <a:t> plan  - Sentence </a:t>
            </a:r>
          </a:p>
          <a:p>
            <a:endParaRPr lang="en-US" dirty="0"/>
          </a:p>
        </p:txBody>
      </p:sp>
      <p:pic>
        <p:nvPicPr>
          <p:cNvPr id="10" name="Content Placeholder 9" descr="images_003.jpg"/>
          <p:cNvPicPr>
            <a:picLocks noGrp="1" noChangeAspect="1"/>
          </p:cNvPicPr>
          <p:nvPr>
            <p:ph sz="quarter" idx="4294967295"/>
          </p:nvPr>
        </p:nvPicPr>
        <p:blipFill>
          <a:blip r:embed="rId3"/>
          <a:stretch>
            <a:fillRect/>
          </a:stretch>
        </p:blipFill>
        <p:spPr>
          <a:xfrm>
            <a:off x="4441825" y="2895600"/>
            <a:ext cx="4702175" cy="3276600"/>
          </a:xfrm>
        </p:spPr>
      </p:pic>
    </p:spTree>
  </p:cSld>
  <p:clrMapOvr>
    <a:masterClrMapping/>
  </p:clrMapOvr>
  <p:transition spd="slow">
    <p:pu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551.jpg"/>
          <p:cNvPicPr>
            <a:picLocks noChangeAspect="1"/>
          </p:cNvPicPr>
          <p:nvPr/>
        </p:nvPicPr>
        <p:blipFill>
          <a:blip r:embed="rId2"/>
          <a:stretch>
            <a:fillRect/>
          </a:stretch>
        </p:blipFill>
        <p:spPr>
          <a:xfrm>
            <a:off x="0" y="0"/>
            <a:ext cx="9143999" cy="6858000"/>
          </a:xfrm>
          <a:prstGeom prst="rect">
            <a:avLst/>
          </a:prstGeom>
        </p:spPr>
      </p:pic>
      <p:sp>
        <p:nvSpPr>
          <p:cNvPr id="7" name="TextBox 6"/>
          <p:cNvSpPr txBox="1"/>
          <p:nvPr/>
        </p:nvSpPr>
        <p:spPr>
          <a:xfrm>
            <a:off x="0" y="0"/>
            <a:ext cx="9144000" cy="144655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8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ALLAH    HAFIZ</a:t>
            </a:r>
            <a:endPar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mph" presetSubtype="0" repeatCount="indefinite" fill="hold" grpId="0" nodeType="afterEffect">
                                  <p:stCondLst>
                                    <p:cond delay="0"/>
                                  </p:stCondLst>
                                  <p:childTnLst>
                                    <p:animClr clrSpc="rgb">
                                      <p:cBhvr override="childStyle">
                                        <p:cTn id="6" dur="5000" fill="hold"/>
                                        <p:tgtEl>
                                          <p:spTgt spid="7"/>
                                        </p:tgtEl>
                                        <p:attrNameLst>
                                          <p:attrName>style.color</p:attrName>
                                        </p:attrNameLst>
                                      </p:cBhvr>
                                      <p:to>
                                        <a:schemeClr val="accent2"/>
                                      </p:to>
                                    </p:animClr>
                                    <p:animClr clrSpc="rgb">
                                      <p:cBhvr>
                                        <p:cTn id="7" dur="5000" fill="hold"/>
                                        <p:tgtEl>
                                          <p:spTgt spid="7"/>
                                        </p:tgtEl>
                                        <p:attrNameLst>
                                          <p:attrName>fillcolor</p:attrName>
                                        </p:attrNameLst>
                                      </p:cBhvr>
                                      <p:to>
                                        <a:schemeClr val="accent2"/>
                                      </p:to>
                                    </p:animClr>
                                    <p:set>
                                      <p:cBhvr>
                                        <p:cTn id="8" dur="5000" fill="hold"/>
                                        <p:tgtEl>
                                          <p:spTgt spid="7"/>
                                        </p:tgtEl>
                                        <p:attrNameLst>
                                          <p:attrName>fill.type</p:attrName>
                                        </p:attrNameLst>
                                      </p:cBhvr>
                                      <p:to>
                                        <p:strVal val="solid"/>
                                      </p:to>
                                    </p:set>
                                    <p:set>
                                      <p:cBhvr>
                                        <p:cTn id="9" dur="5000" fill="hold"/>
                                        <p:tgtEl>
                                          <p:spTgt spid="7"/>
                                        </p:tgtEl>
                                        <p:attrNameLst>
                                          <p:attrName>fill.on</p:attrName>
                                        </p:attrNameLst>
                                      </p:cBhvr>
                                      <p:to>
                                        <p:strVal val="true"/>
                                      </p:to>
                                    </p:set>
                                  </p:childTnLst>
                                </p:cTn>
                              </p:par>
                            </p:childTnLst>
                          </p:cTn>
                        </p:par>
                        <p:par>
                          <p:cTn id="10" fill="hold">
                            <p:stCondLst>
                              <p:cond delay="5000"/>
                            </p:stCondLst>
                            <p:childTnLst>
                              <p:par>
                                <p:cTn id="11" presetID="8" presetClass="exit" presetSubtype="16" fill="hold" nodeType="afterEffect">
                                  <p:stCondLst>
                                    <p:cond delay="0"/>
                                  </p:stCondLst>
                                  <p:childTnLst>
                                    <p:animEffect transition="out" filter="diamond(in)">
                                      <p:cBhvr>
                                        <p:cTn id="12" dur="2000"/>
                                        <p:tgtEl>
                                          <p:spTgt spid="5"/>
                                        </p:tgtEl>
                                      </p:cBhvr>
                                    </p:animEffect>
                                    <p:set>
                                      <p:cBhvr>
                                        <p:cTn id="13" dur="1" fill="hold">
                                          <p:stCondLst>
                                            <p:cond delay="1999"/>
                                          </p:stCondLst>
                                        </p:cTn>
                                        <p:tgtEl>
                                          <p:spTgt spid="5"/>
                                        </p:tgtEl>
                                        <p:attrNameLst>
                                          <p:attrName>style.visibility</p:attrName>
                                        </p:attrNameLst>
                                      </p:cBhvr>
                                      <p:to>
                                        <p:strVal val="hidden"/>
                                      </p:to>
                                    </p:set>
                                  </p:childTnLst>
                                </p:cTn>
                              </p:par>
                            </p:childTnLst>
                          </p:cTn>
                        </p:par>
                        <p:par>
                          <p:cTn id="14" fill="hold">
                            <p:stCondLst>
                              <p:cond delay="7000"/>
                            </p:stCondLst>
                            <p:childTnLst>
                              <p:par>
                                <p:cTn id="15" presetID="2" presetClass="exit" presetSubtype="8" fill="hold" nodeType="afterEffect">
                                  <p:stCondLst>
                                    <p:cond delay="0"/>
                                  </p:stCondLst>
                                  <p:childTnLst>
                                    <p:anim calcmode="lin" valueType="num">
                                      <p:cBhvr additive="base">
                                        <p:cTn id="16" dur="5000"/>
                                        <p:tgtEl>
                                          <p:spTgt spid="5"/>
                                        </p:tgtEl>
                                        <p:attrNameLst>
                                          <p:attrName>ppt_x</p:attrName>
                                        </p:attrNameLst>
                                      </p:cBhvr>
                                      <p:tavLst>
                                        <p:tav tm="0">
                                          <p:val>
                                            <p:strVal val="ppt_x"/>
                                          </p:val>
                                        </p:tav>
                                        <p:tav tm="100000">
                                          <p:val>
                                            <p:strVal val="0-ppt_w/2"/>
                                          </p:val>
                                        </p:tav>
                                      </p:tavLst>
                                    </p:anim>
                                    <p:anim calcmode="lin" valueType="num">
                                      <p:cBhvr additive="base">
                                        <p:cTn id="17" dur="5000"/>
                                        <p:tgtEl>
                                          <p:spTgt spid="5"/>
                                        </p:tgtEl>
                                        <p:attrNameLst>
                                          <p:attrName>ppt_y</p:attrName>
                                        </p:attrNameLst>
                                      </p:cBhvr>
                                      <p:tavLst>
                                        <p:tav tm="0">
                                          <p:val>
                                            <p:strVal val="ppt_y"/>
                                          </p:val>
                                        </p:tav>
                                        <p:tav tm="100000">
                                          <p:val>
                                            <p:strVal val="ppt_y"/>
                                          </p:val>
                                        </p:tav>
                                      </p:tavLst>
                                    </p:anim>
                                    <p:set>
                                      <p:cBhvr>
                                        <p:cTn id="18" dur="1" fill="hold">
                                          <p:stCondLst>
                                            <p:cond delay="4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_005.jpg"/>
          <p:cNvPicPr>
            <a:picLocks noChangeAspect="1"/>
          </p:cNvPicPr>
          <p:nvPr/>
        </p:nvPicPr>
        <p:blipFill>
          <a:blip r:embed="rId2"/>
          <a:stretch>
            <a:fillRect/>
          </a:stretch>
        </p:blipFill>
        <p:spPr>
          <a:xfrm>
            <a:off x="0" y="4495800"/>
            <a:ext cx="9144000" cy="2362200"/>
          </a:xfrm>
          <a:prstGeom prst="rect">
            <a:avLst/>
          </a:prstGeom>
        </p:spPr>
      </p:pic>
      <p:sp>
        <p:nvSpPr>
          <p:cNvPr id="5" name="Content Placeholder 4"/>
          <p:cNvSpPr>
            <a:spLocks noGrp="1"/>
          </p:cNvSpPr>
          <p:nvPr>
            <p:ph sz="half" idx="4294967295"/>
          </p:nvPr>
        </p:nvSpPr>
        <p:spPr>
          <a:xfrm>
            <a:off x="0" y="1752600"/>
            <a:ext cx="9144000" cy="2743200"/>
          </a:xfrm>
          <a:solidFill>
            <a:schemeClr val="accent5">
              <a:lumMod val="60000"/>
              <a:lumOff val="40000"/>
            </a:schemeClr>
          </a:solidFill>
        </p:spPr>
        <p:txBody>
          <a:bodyPr>
            <a:normAutofit/>
          </a:bodyPr>
          <a:lstStyle/>
          <a:p>
            <a:r>
              <a:rPr lang="en-US" dirty="0" smtClean="0"/>
              <a:t>Able to learn </a:t>
            </a:r>
          </a:p>
          <a:p>
            <a:r>
              <a:rPr lang="en-US" dirty="0" err="1" smtClean="0"/>
              <a:t>Definiton</a:t>
            </a:r>
            <a:r>
              <a:rPr lang="en-US" dirty="0" smtClean="0"/>
              <a:t> of sentence</a:t>
            </a:r>
          </a:p>
          <a:p>
            <a:r>
              <a:rPr lang="en-US" dirty="0" smtClean="0"/>
              <a:t>Kinds of sentence  ,structure and example</a:t>
            </a:r>
          </a:p>
          <a:p>
            <a:r>
              <a:rPr lang="en-US" dirty="0" smtClean="0"/>
              <a:t>Make sentence  </a:t>
            </a:r>
            <a:endParaRPr lang="en-US" dirty="0"/>
          </a:p>
        </p:txBody>
      </p:sp>
      <p:sp>
        <p:nvSpPr>
          <p:cNvPr id="7" name="Rectangle 6"/>
          <p:cNvSpPr/>
          <p:nvPr/>
        </p:nvSpPr>
        <p:spPr>
          <a:xfrm>
            <a:off x="1295400" y="457200"/>
            <a:ext cx="320613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Out come </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8229600" cy="4525963"/>
          </a:xfrm>
        </p:spPr>
        <p:txBody>
          <a:bodyPr/>
          <a:lstStyle/>
          <a:p>
            <a:endParaRPr lang="en-US" dirty="0" smtClean="0"/>
          </a:p>
          <a:p>
            <a:pPr>
              <a:buNone/>
            </a:pPr>
            <a:endParaRPr lang="en-US" dirty="0"/>
          </a:p>
        </p:txBody>
      </p:sp>
      <p:sp>
        <p:nvSpPr>
          <p:cNvPr id="4" name="7-Point Star 3"/>
          <p:cNvSpPr/>
          <p:nvPr/>
        </p:nvSpPr>
        <p:spPr>
          <a:xfrm>
            <a:off x="1828800" y="2286000"/>
            <a:ext cx="457200" cy="381000"/>
          </a:xfrm>
          <a:prstGeom prst="star7">
            <a:avLst/>
          </a:prstGeom>
          <a:solidFill>
            <a:srgbClr val="F616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7" name="7-Point Star 6"/>
          <p:cNvSpPr/>
          <p:nvPr/>
        </p:nvSpPr>
        <p:spPr>
          <a:xfrm>
            <a:off x="2286000" y="2362200"/>
            <a:ext cx="457200" cy="457200"/>
          </a:xfrm>
          <a:prstGeom prst="star7">
            <a:avLst/>
          </a:prstGeom>
          <a:solidFill>
            <a:srgbClr val="F616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
            </a:r>
            <a:endParaRPr lang="en-US" dirty="0"/>
          </a:p>
        </p:txBody>
      </p:sp>
      <p:sp>
        <p:nvSpPr>
          <p:cNvPr id="8" name="7-Point Star 7"/>
          <p:cNvSpPr/>
          <p:nvPr/>
        </p:nvSpPr>
        <p:spPr>
          <a:xfrm>
            <a:off x="2667000" y="2667000"/>
            <a:ext cx="457200" cy="606725"/>
          </a:xfrm>
          <a:prstGeom prst="star7">
            <a:avLst>
              <a:gd name="adj" fmla="val 26531"/>
              <a:gd name="hf" fmla="val 102572"/>
              <a:gd name="vf" fmla="val 105210"/>
            </a:avLst>
          </a:prstGeom>
          <a:solidFill>
            <a:srgbClr val="F616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sp>
        <p:nvSpPr>
          <p:cNvPr id="9" name="7-Point Star 8"/>
          <p:cNvSpPr/>
          <p:nvPr/>
        </p:nvSpPr>
        <p:spPr>
          <a:xfrm>
            <a:off x="2971800" y="3124200"/>
            <a:ext cx="457200" cy="304800"/>
          </a:xfrm>
          <a:prstGeom prst="star7">
            <a:avLst/>
          </a:prstGeom>
          <a:solidFill>
            <a:srgbClr val="F616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
            </a:r>
            <a:endParaRPr lang="en-US" dirty="0"/>
          </a:p>
        </p:txBody>
      </p:sp>
      <p:sp>
        <p:nvSpPr>
          <p:cNvPr id="10" name="7-Point Star 9"/>
          <p:cNvSpPr/>
          <p:nvPr/>
        </p:nvSpPr>
        <p:spPr>
          <a:xfrm>
            <a:off x="3124200" y="3429000"/>
            <a:ext cx="457200" cy="304800"/>
          </a:xfrm>
          <a:prstGeom prst="star7">
            <a:avLst/>
          </a:prstGeom>
          <a:solidFill>
            <a:srgbClr val="CC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a:t>
            </a:r>
            <a:endParaRPr lang="en-US" dirty="0"/>
          </a:p>
        </p:txBody>
      </p:sp>
      <p:sp>
        <p:nvSpPr>
          <p:cNvPr id="11" name="7-Point Star 10"/>
          <p:cNvSpPr/>
          <p:nvPr/>
        </p:nvSpPr>
        <p:spPr>
          <a:xfrm>
            <a:off x="3200400" y="3810000"/>
            <a:ext cx="457200" cy="304800"/>
          </a:xfrm>
          <a:prstGeom prst="star7">
            <a:avLst/>
          </a:prstGeom>
          <a:solidFill>
            <a:srgbClr val="CC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a:t>
            </a:r>
            <a:endParaRPr lang="en-US" dirty="0"/>
          </a:p>
        </p:txBody>
      </p:sp>
      <p:sp>
        <p:nvSpPr>
          <p:cNvPr id="12" name="7-Point Star 11"/>
          <p:cNvSpPr/>
          <p:nvPr/>
        </p:nvSpPr>
        <p:spPr>
          <a:xfrm>
            <a:off x="3200400" y="4267200"/>
            <a:ext cx="381000" cy="381000"/>
          </a:xfrm>
          <a:prstGeom prst="star7">
            <a:avLst/>
          </a:prstGeom>
          <a:solidFill>
            <a:srgbClr val="CC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a:t>
            </a:r>
            <a:endParaRPr lang="en-US" dirty="0"/>
          </a:p>
        </p:txBody>
      </p:sp>
      <p:sp>
        <p:nvSpPr>
          <p:cNvPr id="13" name="7-Point Star 12"/>
          <p:cNvSpPr/>
          <p:nvPr/>
        </p:nvSpPr>
        <p:spPr>
          <a:xfrm>
            <a:off x="0" y="4495800"/>
            <a:ext cx="457200" cy="304800"/>
          </a:xfrm>
          <a:prstGeom prst="star7">
            <a:avLst/>
          </a:prstGeom>
          <a:solidFill>
            <a:srgbClr val="F616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a:t>
            </a:r>
            <a:endParaRPr lang="en-US" dirty="0"/>
          </a:p>
        </p:txBody>
      </p:sp>
      <p:sp>
        <p:nvSpPr>
          <p:cNvPr id="14" name="7-Point Star 13"/>
          <p:cNvSpPr/>
          <p:nvPr/>
        </p:nvSpPr>
        <p:spPr>
          <a:xfrm>
            <a:off x="3124200" y="4800600"/>
            <a:ext cx="457200" cy="304800"/>
          </a:xfrm>
          <a:prstGeom prst="star7">
            <a:avLst/>
          </a:prstGeom>
          <a:solidFill>
            <a:srgbClr val="CC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a:t>
            </a:r>
            <a:endParaRPr lang="en-US" dirty="0"/>
          </a:p>
        </p:txBody>
      </p:sp>
      <p:sp>
        <p:nvSpPr>
          <p:cNvPr id="16" name="7-Point Star 15"/>
          <p:cNvSpPr/>
          <p:nvPr/>
        </p:nvSpPr>
        <p:spPr>
          <a:xfrm>
            <a:off x="2971800" y="5105400"/>
            <a:ext cx="457200" cy="304800"/>
          </a:xfrm>
          <a:prstGeom prst="star7">
            <a:avLst/>
          </a:prstGeom>
          <a:solidFill>
            <a:srgbClr val="F616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a:t>
            </a:r>
            <a:endParaRPr lang="en-US" dirty="0"/>
          </a:p>
        </p:txBody>
      </p:sp>
      <p:sp>
        <p:nvSpPr>
          <p:cNvPr id="17" name="7-Point Star 16"/>
          <p:cNvSpPr/>
          <p:nvPr/>
        </p:nvSpPr>
        <p:spPr>
          <a:xfrm>
            <a:off x="76200" y="4800600"/>
            <a:ext cx="457200" cy="304800"/>
          </a:xfrm>
          <a:prstGeom prst="star7">
            <a:avLst/>
          </a:prstGeom>
          <a:solidFill>
            <a:srgbClr val="F616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Q</a:t>
            </a:r>
            <a:endParaRPr lang="en-US" dirty="0"/>
          </a:p>
        </p:txBody>
      </p:sp>
      <p:sp>
        <p:nvSpPr>
          <p:cNvPr id="18" name="7-Point Star 17"/>
          <p:cNvSpPr/>
          <p:nvPr/>
        </p:nvSpPr>
        <p:spPr>
          <a:xfrm>
            <a:off x="457200" y="5410200"/>
            <a:ext cx="457200" cy="304800"/>
          </a:xfrm>
          <a:prstGeom prst="star7">
            <a:avLst/>
          </a:prstGeom>
          <a:solidFill>
            <a:srgbClr val="F616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a:t>
            </a:r>
            <a:endParaRPr lang="en-US" dirty="0"/>
          </a:p>
        </p:txBody>
      </p:sp>
      <p:sp>
        <p:nvSpPr>
          <p:cNvPr id="19" name="7-Point Star 18"/>
          <p:cNvSpPr/>
          <p:nvPr/>
        </p:nvSpPr>
        <p:spPr>
          <a:xfrm>
            <a:off x="914400" y="5562600"/>
            <a:ext cx="457200" cy="457200"/>
          </a:xfrm>
          <a:prstGeom prst="star7">
            <a:avLst/>
          </a:prstGeom>
          <a:solidFill>
            <a:srgbClr val="F616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a:t>
            </a:r>
            <a:endParaRPr lang="en-US" dirty="0"/>
          </a:p>
        </p:txBody>
      </p:sp>
      <p:sp>
        <p:nvSpPr>
          <p:cNvPr id="20" name="7-Point Star 19"/>
          <p:cNvSpPr/>
          <p:nvPr/>
        </p:nvSpPr>
        <p:spPr>
          <a:xfrm>
            <a:off x="228600" y="5105400"/>
            <a:ext cx="457200" cy="304800"/>
          </a:xfrm>
          <a:prstGeom prst="star7">
            <a:avLst/>
          </a:prstGeom>
          <a:solidFill>
            <a:srgbClr val="F616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
            </a:r>
            <a:endParaRPr lang="en-US" dirty="0"/>
          </a:p>
        </p:txBody>
      </p:sp>
      <p:sp>
        <p:nvSpPr>
          <p:cNvPr id="21" name="7-Point Star 20"/>
          <p:cNvSpPr/>
          <p:nvPr/>
        </p:nvSpPr>
        <p:spPr>
          <a:xfrm>
            <a:off x="1371600" y="5715000"/>
            <a:ext cx="533400" cy="381000"/>
          </a:xfrm>
          <a:prstGeom prst="star7">
            <a:avLst/>
          </a:prstGeom>
          <a:solidFill>
            <a:srgbClr val="F616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t>
            </a:r>
            <a:endParaRPr lang="en-US" dirty="0"/>
          </a:p>
        </p:txBody>
      </p:sp>
      <p:sp>
        <p:nvSpPr>
          <p:cNvPr id="22" name="7-Point Star 21"/>
          <p:cNvSpPr/>
          <p:nvPr/>
        </p:nvSpPr>
        <p:spPr>
          <a:xfrm>
            <a:off x="2667000" y="5334000"/>
            <a:ext cx="457200" cy="304800"/>
          </a:xfrm>
          <a:prstGeom prst="star7">
            <a:avLst/>
          </a:prstGeom>
          <a:solidFill>
            <a:srgbClr val="F616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a:t>
            </a:r>
            <a:endParaRPr lang="en-US" dirty="0"/>
          </a:p>
        </p:txBody>
      </p:sp>
      <p:sp>
        <p:nvSpPr>
          <p:cNvPr id="23" name="7-Point Star 22"/>
          <p:cNvSpPr/>
          <p:nvPr/>
        </p:nvSpPr>
        <p:spPr>
          <a:xfrm>
            <a:off x="2362200" y="5638800"/>
            <a:ext cx="457200" cy="304800"/>
          </a:xfrm>
          <a:prstGeom prst="star7">
            <a:avLst/>
          </a:prstGeom>
          <a:solidFill>
            <a:srgbClr val="F616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a:t>
            </a:r>
            <a:endParaRPr lang="en-US" dirty="0"/>
          </a:p>
        </p:txBody>
      </p:sp>
      <p:sp>
        <p:nvSpPr>
          <p:cNvPr id="24" name="7-Point Star 23"/>
          <p:cNvSpPr/>
          <p:nvPr/>
        </p:nvSpPr>
        <p:spPr>
          <a:xfrm>
            <a:off x="1828800" y="5791200"/>
            <a:ext cx="457200" cy="304800"/>
          </a:xfrm>
          <a:prstGeom prst="star7">
            <a:avLst/>
          </a:prstGeom>
          <a:solidFill>
            <a:srgbClr val="F616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a:t>
            </a:r>
            <a:endParaRPr lang="en-US" dirty="0"/>
          </a:p>
        </p:txBody>
      </p:sp>
      <p:sp>
        <p:nvSpPr>
          <p:cNvPr id="25" name="7-Point Star 24"/>
          <p:cNvSpPr/>
          <p:nvPr/>
        </p:nvSpPr>
        <p:spPr>
          <a:xfrm>
            <a:off x="0" y="4191000"/>
            <a:ext cx="457200" cy="304800"/>
          </a:xfrm>
          <a:prstGeom prst="star7">
            <a:avLst/>
          </a:prstGeom>
          <a:solidFill>
            <a:srgbClr val="F616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a:t>
            </a:r>
            <a:endParaRPr lang="en-US" dirty="0"/>
          </a:p>
        </p:txBody>
      </p:sp>
      <p:sp>
        <p:nvSpPr>
          <p:cNvPr id="26" name="7-Point Star 25"/>
          <p:cNvSpPr/>
          <p:nvPr/>
        </p:nvSpPr>
        <p:spPr>
          <a:xfrm>
            <a:off x="0" y="3886200"/>
            <a:ext cx="457200" cy="304800"/>
          </a:xfrm>
          <a:prstGeom prst="star7">
            <a:avLst/>
          </a:prstGeom>
          <a:solidFill>
            <a:srgbClr val="F616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a:t>
            </a:r>
            <a:endParaRPr lang="en-US" dirty="0"/>
          </a:p>
        </p:txBody>
      </p:sp>
      <p:sp>
        <p:nvSpPr>
          <p:cNvPr id="28" name="7-Point Star 27"/>
          <p:cNvSpPr/>
          <p:nvPr/>
        </p:nvSpPr>
        <p:spPr>
          <a:xfrm>
            <a:off x="0" y="3505200"/>
            <a:ext cx="457200" cy="304800"/>
          </a:xfrm>
          <a:prstGeom prst="star7">
            <a:avLst/>
          </a:prstGeom>
          <a:solidFill>
            <a:srgbClr val="F616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a:t>
            </a:r>
            <a:endParaRPr lang="en-US" dirty="0"/>
          </a:p>
        </p:txBody>
      </p:sp>
      <p:sp>
        <p:nvSpPr>
          <p:cNvPr id="29" name="7-Point Star 28"/>
          <p:cNvSpPr/>
          <p:nvPr/>
        </p:nvSpPr>
        <p:spPr>
          <a:xfrm>
            <a:off x="76200" y="3200400"/>
            <a:ext cx="457200" cy="304800"/>
          </a:xfrm>
          <a:prstGeom prst="star7">
            <a:avLst/>
          </a:prstGeom>
          <a:solidFill>
            <a:srgbClr val="F616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30" name="7-Point Star 29"/>
          <p:cNvSpPr/>
          <p:nvPr/>
        </p:nvSpPr>
        <p:spPr>
          <a:xfrm>
            <a:off x="304800" y="2971800"/>
            <a:ext cx="457200" cy="304800"/>
          </a:xfrm>
          <a:prstGeom prst="star7">
            <a:avLst/>
          </a:prstGeom>
          <a:solidFill>
            <a:srgbClr val="F616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a:t>
            </a:r>
            <a:endParaRPr lang="en-US" dirty="0"/>
          </a:p>
        </p:txBody>
      </p:sp>
      <p:sp>
        <p:nvSpPr>
          <p:cNvPr id="31" name="7-Point Star 30"/>
          <p:cNvSpPr/>
          <p:nvPr/>
        </p:nvSpPr>
        <p:spPr>
          <a:xfrm>
            <a:off x="457200" y="2667000"/>
            <a:ext cx="457200" cy="304800"/>
          </a:xfrm>
          <a:prstGeom prst="star7">
            <a:avLst/>
          </a:prstGeom>
          <a:solidFill>
            <a:srgbClr val="F616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X</a:t>
            </a:r>
            <a:endParaRPr lang="en-US" dirty="0"/>
          </a:p>
        </p:txBody>
      </p:sp>
      <p:sp>
        <p:nvSpPr>
          <p:cNvPr id="32" name="7-Point Star 31"/>
          <p:cNvSpPr/>
          <p:nvPr/>
        </p:nvSpPr>
        <p:spPr>
          <a:xfrm>
            <a:off x="914400" y="2438400"/>
            <a:ext cx="457200" cy="304800"/>
          </a:xfrm>
          <a:prstGeom prst="star7">
            <a:avLst/>
          </a:prstGeom>
          <a:solidFill>
            <a:srgbClr val="F616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a:t>
            </a:r>
            <a:endParaRPr lang="en-US" dirty="0"/>
          </a:p>
        </p:txBody>
      </p:sp>
      <p:sp>
        <p:nvSpPr>
          <p:cNvPr id="33" name="7-Point Star 32"/>
          <p:cNvSpPr/>
          <p:nvPr/>
        </p:nvSpPr>
        <p:spPr>
          <a:xfrm>
            <a:off x="1371600" y="2286000"/>
            <a:ext cx="381000" cy="304800"/>
          </a:xfrm>
          <a:prstGeom prst="star7">
            <a:avLst/>
          </a:prstGeom>
          <a:solidFill>
            <a:srgbClr val="F616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Z</a:t>
            </a:r>
            <a:endParaRPr lang="en-US" dirty="0"/>
          </a:p>
        </p:txBody>
      </p:sp>
      <p:sp>
        <p:nvSpPr>
          <p:cNvPr id="34" name="7-Point Star 33"/>
          <p:cNvSpPr/>
          <p:nvPr/>
        </p:nvSpPr>
        <p:spPr>
          <a:xfrm>
            <a:off x="457200" y="2590800"/>
            <a:ext cx="2667000" cy="2895600"/>
          </a:xfrm>
          <a:prstGeom prst="star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FF00"/>
                </a:solidFill>
              </a:rPr>
              <a:t>Alphabe</a:t>
            </a:r>
            <a:r>
              <a:rPr lang="en-US" sz="2800" b="1" dirty="0" smtClean="0">
                <a:solidFill>
                  <a:srgbClr val="FFFF00"/>
                </a:solidFill>
              </a:rPr>
              <a:t>t</a:t>
            </a:r>
            <a:endParaRPr lang="en-US" sz="2800" b="1" dirty="0">
              <a:solidFill>
                <a:srgbClr val="FFFF00"/>
              </a:solidFill>
            </a:endParaRPr>
          </a:p>
        </p:txBody>
      </p:sp>
      <p:sp>
        <p:nvSpPr>
          <p:cNvPr id="35" name="7-Point Star 34"/>
          <p:cNvSpPr/>
          <p:nvPr/>
        </p:nvSpPr>
        <p:spPr>
          <a:xfrm>
            <a:off x="838200" y="1828800"/>
            <a:ext cx="457200" cy="304800"/>
          </a:xfrm>
          <a:prstGeom prst="star7">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36" name="7-Point Star 35"/>
          <p:cNvSpPr/>
          <p:nvPr/>
        </p:nvSpPr>
        <p:spPr>
          <a:xfrm>
            <a:off x="1981200" y="1828800"/>
            <a:ext cx="457200" cy="304800"/>
          </a:xfrm>
          <a:prstGeom prst="star7">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
            </a:r>
            <a:endParaRPr lang="en-US" dirty="0"/>
          </a:p>
        </p:txBody>
      </p:sp>
      <p:sp>
        <p:nvSpPr>
          <p:cNvPr id="37" name="7-Point Star 36"/>
          <p:cNvSpPr/>
          <p:nvPr/>
        </p:nvSpPr>
        <p:spPr>
          <a:xfrm>
            <a:off x="2438400" y="1828800"/>
            <a:ext cx="457200" cy="304800"/>
          </a:xfrm>
          <a:prstGeom prst="star7">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a:t>
            </a:r>
            <a:endParaRPr lang="en-US" dirty="0"/>
          </a:p>
        </p:txBody>
      </p:sp>
      <p:sp>
        <p:nvSpPr>
          <p:cNvPr id="38" name="7-Point Star 37"/>
          <p:cNvSpPr/>
          <p:nvPr/>
        </p:nvSpPr>
        <p:spPr>
          <a:xfrm>
            <a:off x="2895600" y="1828800"/>
            <a:ext cx="457200" cy="304800"/>
          </a:xfrm>
          <a:prstGeom prst="star7">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a:t>
            </a:r>
            <a:endParaRPr lang="en-US" dirty="0"/>
          </a:p>
        </p:txBody>
      </p:sp>
      <p:sp>
        <p:nvSpPr>
          <p:cNvPr id="41" name="Left Arrow 40"/>
          <p:cNvSpPr/>
          <p:nvPr/>
        </p:nvSpPr>
        <p:spPr>
          <a:xfrm>
            <a:off x="3810000" y="1828800"/>
            <a:ext cx="1371600"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WORD</a:t>
            </a:r>
            <a:endParaRPr lang="en-US" dirty="0"/>
          </a:p>
        </p:txBody>
      </p:sp>
      <p:sp>
        <p:nvSpPr>
          <p:cNvPr id="43" name="Oval 42"/>
          <p:cNvSpPr/>
          <p:nvPr/>
        </p:nvSpPr>
        <p:spPr>
          <a:xfrm>
            <a:off x="914400" y="1143000"/>
            <a:ext cx="304800" cy="3048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44" name="Oval 43"/>
          <p:cNvSpPr/>
          <p:nvPr/>
        </p:nvSpPr>
        <p:spPr>
          <a:xfrm>
            <a:off x="1371600" y="1143000"/>
            <a:ext cx="304800" cy="304800"/>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a:t>
            </a:r>
            <a:endParaRPr lang="en-US" dirty="0"/>
          </a:p>
        </p:txBody>
      </p:sp>
      <p:sp>
        <p:nvSpPr>
          <p:cNvPr id="46" name="Oval 45"/>
          <p:cNvSpPr/>
          <p:nvPr/>
        </p:nvSpPr>
        <p:spPr>
          <a:xfrm>
            <a:off x="1752600" y="1143000"/>
            <a:ext cx="304800" cy="304800"/>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
            </a:r>
            <a:endParaRPr lang="en-US" dirty="0"/>
          </a:p>
        </p:txBody>
      </p:sp>
      <p:sp>
        <p:nvSpPr>
          <p:cNvPr id="47" name="Oval 46"/>
          <p:cNvSpPr/>
          <p:nvPr/>
        </p:nvSpPr>
        <p:spPr>
          <a:xfrm>
            <a:off x="2209800" y="1143000"/>
            <a:ext cx="304800" cy="304800"/>
          </a:xfrm>
          <a:prstGeom prst="ellipse">
            <a:avLst/>
          </a:prstGeom>
          <a:solidFill>
            <a:srgbClr val="66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a:t>
            </a:r>
            <a:endParaRPr lang="en-US" dirty="0"/>
          </a:p>
        </p:txBody>
      </p:sp>
      <p:sp>
        <p:nvSpPr>
          <p:cNvPr id="50" name="Left Arrow 49"/>
          <p:cNvSpPr/>
          <p:nvPr/>
        </p:nvSpPr>
        <p:spPr>
          <a:xfrm>
            <a:off x="2590800" y="1143000"/>
            <a:ext cx="1600200"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LETTER</a:t>
            </a:r>
            <a:endParaRPr lang="en-US" sz="1100" dirty="0"/>
          </a:p>
        </p:txBody>
      </p:sp>
      <p:sp>
        <p:nvSpPr>
          <p:cNvPr id="51" name="Rectangle 50"/>
          <p:cNvSpPr/>
          <p:nvPr/>
        </p:nvSpPr>
        <p:spPr>
          <a:xfrm>
            <a:off x="3657600" y="4267200"/>
            <a:ext cx="3505200" cy="609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00"/>
                </a:solidFill>
                <a:latin typeface="Algerian" pitchFamily="82" charset="0"/>
              </a:rPr>
              <a:t>I am a student</a:t>
            </a:r>
            <a:endParaRPr lang="en-US" dirty="0">
              <a:solidFill>
                <a:srgbClr val="FFFF00"/>
              </a:solidFill>
              <a:latin typeface="Algerian" pitchFamily="82" charset="0"/>
            </a:endParaRPr>
          </a:p>
        </p:txBody>
      </p:sp>
      <p:sp>
        <p:nvSpPr>
          <p:cNvPr id="52" name="Right Arrow 51"/>
          <p:cNvSpPr/>
          <p:nvPr/>
        </p:nvSpPr>
        <p:spPr>
          <a:xfrm>
            <a:off x="685800" y="2057400"/>
            <a:ext cx="4953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Arrow 52"/>
          <p:cNvSpPr/>
          <p:nvPr/>
        </p:nvSpPr>
        <p:spPr>
          <a:xfrm>
            <a:off x="838200" y="1371600"/>
            <a:ext cx="3505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Left Arrow 53"/>
          <p:cNvSpPr/>
          <p:nvPr/>
        </p:nvSpPr>
        <p:spPr>
          <a:xfrm>
            <a:off x="7239000" y="4419600"/>
            <a:ext cx="1447800" cy="4572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rgbClr val="6600CC"/>
                </a:solidFill>
                <a:latin typeface="Arial Black" pitchFamily="34" charset="0"/>
              </a:rPr>
              <a:t>SENTENCE</a:t>
            </a:r>
            <a:endParaRPr lang="en-US" sz="1050" dirty="0">
              <a:solidFill>
                <a:srgbClr val="6600CC"/>
              </a:solidFill>
              <a:latin typeface="Arial Black" pitchFamily="34" charset="0"/>
            </a:endParaRPr>
          </a:p>
        </p:txBody>
      </p:sp>
      <p:sp>
        <p:nvSpPr>
          <p:cNvPr id="45" name="Oval 44"/>
          <p:cNvSpPr/>
          <p:nvPr/>
        </p:nvSpPr>
        <p:spPr>
          <a:xfrm>
            <a:off x="304800" y="2590800"/>
            <a:ext cx="2971800" cy="3200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0" y="2286000"/>
            <a:ext cx="3581400" cy="3810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381000"/>
            <a:ext cx="6096000" cy="6324600"/>
          </a:xfrm>
        </p:spPr>
        <p:txBody>
          <a:bodyPr>
            <a:noAutofit/>
          </a:bodyPr>
          <a:lstStyle/>
          <a:p>
            <a:endParaRPr lang="en-US" sz="1400" dirty="0" smtClean="0"/>
          </a:p>
          <a:p>
            <a:pPr>
              <a:buNone/>
            </a:pPr>
            <a:r>
              <a:rPr lang="en-US" sz="2800" u="sng" dirty="0" smtClean="0">
                <a:solidFill>
                  <a:srgbClr val="C00000"/>
                </a:solidFill>
                <a:latin typeface="Algerian" pitchFamily="82" charset="0"/>
              </a:rPr>
              <a:t>Sentence</a:t>
            </a:r>
            <a:r>
              <a:rPr lang="bn-IN" sz="2800" b="1" u="sng" dirty="0" smtClean="0">
                <a:solidFill>
                  <a:srgbClr val="C00000"/>
                </a:solidFill>
                <a:latin typeface="Algerian" pitchFamily="82" charset="0"/>
              </a:rPr>
              <a:t>   </a:t>
            </a:r>
            <a:r>
              <a:rPr lang="en-US" sz="2800" u="sng" dirty="0" smtClean="0">
                <a:solidFill>
                  <a:srgbClr val="C00000"/>
                </a:solidFill>
                <a:latin typeface="Algerian" pitchFamily="82" charset="0"/>
              </a:rPr>
              <a:t>Definition:</a:t>
            </a:r>
          </a:p>
          <a:p>
            <a:endParaRPr lang="en-US" sz="1800" dirty="0" smtClean="0"/>
          </a:p>
          <a:p>
            <a:pPr>
              <a:buNone/>
            </a:pPr>
            <a:endParaRPr lang="en-US" sz="1800" dirty="0" smtClean="0"/>
          </a:p>
          <a:p>
            <a:pPr>
              <a:buNone/>
            </a:pPr>
            <a:endParaRPr lang="en-US" sz="1800" dirty="0" smtClean="0"/>
          </a:p>
          <a:p>
            <a:pPr>
              <a:buNone/>
            </a:pPr>
            <a:endParaRPr lang="en-US" sz="1800" dirty="0" smtClean="0"/>
          </a:p>
          <a:p>
            <a:pPr>
              <a:buFont typeface="Wingdings" pitchFamily="2" charset="2"/>
              <a:buChar char="v"/>
            </a:pPr>
            <a:r>
              <a:rPr lang="en-US" sz="1600" dirty="0" smtClean="0"/>
              <a:t>A sentence is a word or group of words that must expresses a complete idea or sense or meaning and that may consists of a subject and a verb. </a:t>
            </a:r>
          </a:p>
          <a:p>
            <a:pPr>
              <a:buFont typeface="Wingdings" pitchFamily="2" charset="2"/>
              <a:buChar char="v"/>
            </a:pPr>
            <a:r>
              <a:rPr lang="en-US" sz="1600" dirty="0" smtClean="0">
                <a:solidFill>
                  <a:schemeClr val="accent6">
                    <a:lumMod val="75000"/>
                  </a:schemeClr>
                </a:solidFill>
              </a:rPr>
              <a:t>Also it may have an object or a complement and the words must be order properly.</a:t>
            </a:r>
          </a:p>
          <a:p>
            <a:pPr>
              <a:buFont typeface="Wingdings" pitchFamily="2" charset="2"/>
              <a:buChar char="v"/>
            </a:pPr>
            <a:r>
              <a:rPr lang="en-US" sz="1600" dirty="0" err="1" smtClean="0"/>
              <a:t>যে</a:t>
            </a:r>
            <a:r>
              <a:rPr lang="en-US" sz="1600" dirty="0" smtClean="0"/>
              <a:t> </a:t>
            </a:r>
            <a:r>
              <a:rPr lang="en-US" sz="1600" dirty="0" err="1" smtClean="0"/>
              <a:t>শব্দ</a:t>
            </a:r>
            <a:r>
              <a:rPr lang="en-US" sz="1600" dirty="0" smtClean="0"/>
              <a:t> </a:t>
            </a:r>
            <a:r>
              <a:rPr lang="en-US" sz="1600" dirty="0" err="1" smtClean="0"/>
              <a:t>বা</a:t>
            </a:r>
            <a:r>
              <a:rPr lang="en-US" sz="1600" dirty="0" smtClean="0"/>
              <a:t> </a:t>
            </a:r>
            <a:r>
              <a:rPr lang="en-US" sz="1600" dirty="0" err="1" smtClean="0"/>
              <a:t>শব্দ</a:t>
            </a:r>
            <a:r>
              <a:rPr lang="en-US" sz="1600" dirty="0" smtClean="0"/>
              <a:t> </a:t>
            </a:r>
            <a:r>
              <a:rPr lang="en-US" sz="1600" dirty="0" err="1" smtClean="0"/>
              <a:t>সমষ্টি</a:t>
            </a:r>
            <a:r>
              <a:rPr lang="en-US" sz="1600" dirty="0" smtClean="0"/>
              <a:t> </a:t>
            </a:r>
            <a:r>
              <a:rPr lang="en-US" sz="1600" dirty="0" err="1" smtClean="0"/>
              <a:t>দ্বারা</a:t>
            </a:r>
            <a:r>
              <a:rPr lang="en-US" sz="1600" dirty="0" smtClean="0"/>
              <a:t> </a:t>
            </a:r>
            <a:r>
              <a:rPr lang="en-US" sz="1600" dirty="0" err="1" smtClean="0"/>
              <a:t>সম্পূর্ণ</a:t>
            </a:r>
            <a:r>
              <a:rPr lang="en-US" sz="1600" dirty="0" smtClean="0"/>
              <a:t> </a:t>
            </a:r>
            <a:r>
              <a:rPr lang="en-US" sz="1600" dirty="0" err="1" smtClean="0"/>
              <a:t>অর্থ</a:t>
            </a:r>
            <a:r>
              <a:rPr lang="en-US" sz="1600" dirty="0" smtClean="0"/>
              <a:t> </a:t>
            </a:r>
            <a:r>
              <a:rPr lang="en-US" sz="1600" dirty="0" err="1" smtClean="0"/>
              <a:t>প্রকাশ</a:t>
            </a:r>
            <a:r>
              <a:rPr lang="en-US" sz="1600" dirty="0" smtClean="0"/>
              <a:t> </a:t>
            </a:r>
            <a:r>
              <a:rPr lang="en-US" sz="1600" dirty="0" err="1" smtClean="0"/>
              <a:t>পায</a:t>
            </a:r>
            <a:r>
              <a:rPr lang="en-US" sz="1600" dirty="0" smtClean="0"/>
              <a:t>় </a:t>
            </a:r>
            <a:r>
              <a:rPr lang="en-US" sz="1600" dirty="0" err="1" smtClean="0"/>
              <a:t>এবং</a:t>
            </a:r>
            <a:r>
              <a:rPr lang="en-US" sz="1600" dirty="0" smtClean="0"/>
              <a:t> </a:t>
            </a:r>
            <a:r>
              <a:rPr lang="en-US" sz="1600" dirty="0" err="1" smtClean="0"/>
              <a:t>যা</a:t>
            </a:r>
            <a:r>
              <a:rPr lang="en-US" sz="1600" dirty="0" smtClean="0"/>
              <a:t> </a:t>
            </a:r>
            <a:r>
              <a:rPr lang="en-US" sz="1600" dirty="0" err="1" smtClean="0"/>
              <a:t>সাধারণত</a:t>
            </a:r>
            <a:r>
              <a:rPr lang="en-US" sz="1600" dirty="0" smtClean="0"/>
              <a:t> </a:t>
            </a:r>
            <a:r>
              <a:rPr lang="en-US" sz="1600" dirty="0" err="1" smtClean="0"/>
              <a:t>কর্তা</a:t>
            </a:r>
            <a:r>
              <a:rPr lang="en-US" sz="1600" dirty="0" smtClean="0"/>
              <a:t> </a:t>
            </a:r>
            <a:r>
              <a:rPr lang="en-US" sz="1600" dirty="0" err="1" smtClean="0"/>
              <a:t>এবং</a:t>
            </a:r>
            <a:r>
              <a:rPr lang="en-US" sz="1600" dirty="0" smtClean="0"/>
              <a:t> </a:t>
            </a:r>
            <a:r>
              <a:rPr lang="en-US" sz="1600" dirty="0" err="1" smtClean="0"/>
              <a:t>ক্রিয়া</a:t>
            </a:r>
            <a:r>
              <a:rPr lang="en-US" sz="1600" dirty="0" smtClean="0"/>
              <a:t> </a:t>
            </a:r>
            <a:r>
              <a:rPr lang="en-US" sz="1600" dirty="0" err="1" smtClean="0"/>
              <a:t>দ্বারা</a:t>
            </a:r>
            <a:r>
              <a:rPr lang="en-US" sz="1600" dirty="0" smtClean="0"/>
              <a:t> </a:t>
            </a:r>
            <a:r>
              <a:rPr lang="en-US" sz="1600" dirty="0" err="1" smtClean="0"/>
              <a:t>গঠিত</a:t>
            </a:r>
            <a:r>
              <a:rPr lang="en-US" sz="1600" dirty="0" smtClean="0"/>
              <a:t> </a:t>
            </a:r>
            <a:r>
              <a:rPr lang="en-US" sz="1600" dirty="0" err="1" smtClean="0"/>
              <a:t>তাকে</a:t>
            </a:r>
            <a:r>
              <a:rPr lang="en-US" sz="1600" dirty="0" smtClean="0"/>
              <a:t> sentence </a:t>
            </a:r>
            <a:r>
              <a:rPr lang="en-US" sz="1600" dirty="0" err="1" smtClean="0"/>
              <a:t>বা</a:t>
            </a:r>
            <a:r>
              <a:rPr lang="en-US" sz="1600" dirty="0" smtClean="0"/>
              <a:t> </a:t>
            </a:r>
            <a:r>
              <a:rPr lang="en-US" sz="1600" dirty="0" err="1" smtClean="0"/>
              <a:t>বাক্য</a:t>
            </a:r>
            <a:r>
              <a:rPr lang="en-US" sz="1600" dirty="0" smtClean="0"/>
              <a:t> </a:t>
            </a:r>
            <a:r>
              <a:rPr lang="en-US" sz="1600" dirty="0" err="1" smtClean="0"/>
              <a:t>বলা</a:t>
            </a:r>
            <a:r>
              <a:rPr lang="en-US" sz="1600" dirty="0" smtClean="0"/>
              <a:t> </a:t>
            </a:r>
            <a:r>
              <a:rPr lang="en-US" sz="1600" dirty="0" err="1" smtClean="0"/>
              <a:t>হয</a:t>
            </a:r>
            <a:r>
              <a:rPr lang="en-US" sz="1600" dirty="0" smtClean="0"/>
              <a:t>় । </a:t>
            </a:r>
          </a:p>
          <a:p>
            <a:pPr>
              <a:buFont typeface="Wingdings" pitchFamily="2" charset="2"/>
              <a:buChar char="v"/>
            </a:pPr>
            <a:r>
              <a:rPr lang="en-US" sz="1600" dirty="0" smtClean="0">
                <a:solidFill>
                  <a:srgbClr val="FF0000"/>
                </a:solidFill>
              </a:rPr>
              <a:t>Example:</a:t>
            </a:r>
            <a:r>
              <a:rPr lang="en-US" sz="1600" dirty="0" smtClean="0"/>
              <a:t/>
            </a:r>
            <a:br>
              <a:rPr lang="en-US" sz="1600" dirty="0" smtClean="0"/>
            </a:br>
            <a:r>
              <a:rPr lang="en-US" sz="1600" dirty="0" smtClean="0"/>
              <a:t>- </a:t>
            </a:r>
            <a:r>
              <a:rPr lang="en-US" sz="1600" u="sng" dirty="0" smtClean="0"/>
              <a:t>We  </a:t>
            </a:r>
            <a:r>
              <a:rPr lang="en-US" sz="1600" dirty="0" smtClean="0"/>
              <a:t> </a:t>
            </a:r>
            <a:r>
              <a:rPr lang="en-US" sz="1600" u="sng" dirty="0" smtClean="0">
                <a:solidFill>
                  <a:srgbClr val="6600CC"/>
                </a:solidFill>
              </a:rPr>
              <a:t>practice Math everyday</a:t>
            </a:r>
            <a:r>
              <a:rPr lang="en-US" sz="1600" dirty="0" smtClean="0"/>
              <a:t>. (Here</a:t>
            </a:r>
            <a:r>
              <a:rPr lang="en-US" sz="1600" b="1" i="1" dirty="0" smtClean="0"/>
              <a:t> </a:t>
            </a:r>
            <a:r>
              <a:rPr lang="en-US" sz="1600" b="1" i="1" u="sng" dirty="0" smtClean="0">
                <a:solidFill>
                  <a:srgbClr val="CC00CC"/>
                </a:solidFill>
              </a:rPr>
              <a:t>we</a:t>
            </a:r>
            <a:r>
              <a:rPr lang="en-US" sz="1600" b="1" i="1" dirty="0" smtClean="0"/>
              <a:t> </a:t>
            </a:r>
            <a:r>
              <a:rPr lang="en-US" sz="1600" dirty="0" smtClean="0"/>
              <a:t>is </a:t>
            </a:r>
            <a:r>
              <a:rPr lang="en-US" sz="1600" b="1" i="1" dirty="0" smtClean="0">
                <a:solidFill>
                  <a:srgbClr val="CC00CC"/>
                </a:solidFill>
              </a:rPr>
              <a:t>s</a:t>
            </a:r>
            <a:r>
              <a:rPr lang="en-US" sz="1600" b="1" i="1" u="sng" dirty="0" smtClean="0">
                <a:solidFill>
                  <a:srgbClr val="CC00CC"/>
                </a:solidFill>
              </a:rPr>
              <a:t>ubject</a:t>
            </a:r>
            <a:r>
              <a:rPr lang="en-US" sz="1600" b="1" i="1" dirty="0" smtClean="0"/>
              <a:t>, </a:t>
            </a:r>
            <a:r>
              <a:rPr lang="en-US" sz="1600" b="1" i="1" u="sng" dirty="0" smtClean="0">
                <a:solidFill>
                  <a:srgbClr val="0000FF"/>
                </a:solidFill>
              </a:rPr>
              <a:t>practice</a:t>
            </a:r>
            <a:r>
              <a:rPr lang="en-US" sz="1600" dirty="0" smtClean="0"/>
              <a:t> is</a:t>
            </a:r>
            <a:r>
              <a:rPr lang="en-US" sz="1600" b="1" i="1" u="sng" dirty="0" smtClean="0"/>
              <a:t> </a:t>
            </a:r>
            <a:r>
              <a:rPr lang="en-US" sz="1600" b="1" i="1" u="sng" dirty="0" smtClean="0">
                <a:solidFill>
                  <a:srgbClr val="0000FF"/>
                </a:solidFill>
              </a:rPr>
              <a:t>verb</a:t>
            </a:r>
            <a:r>
              <a:rPr lang="en-US" sz="1600" dirty="0" smtClean="0">
                <a:solidFill>
                  <a:srgbClr val="0000FF"/>
                </a:solidFill>
              </a:rPr>
              <a:t>, </a:t>
            </a:r>
            <a:r>
              <a:rPr lang="en-US" sz="1600" b="1" i="1" u="sng" dirty="0" smtClean="0">
                <a:solidFill>
                  <a:srgbClr val="008000"/>
                </a:solidFill>
              </a:rPr>
              <a:t>Math</a:t>
            </a:r>
            <a:r>
              <a:rPr lang="en-US" sz="1600" b="1" i="1" u="sng" dirty="0" smtClean="0"/>
              <a:t> </a:t>
            </a:r>
            <a:r>
              <a:rPr lang="en-US" sz="1600" dirty="0" smtClean="0"/>
              <a:t>is </a:t>
            </a:r>
            <a:r>
              <a:rPr lang="en-US" sz="1600" b="1" i="1" u="sng" dirty="0" smtClean="0">
                <a:solidFill>
                  <a:srgbClr val="008000"/>
                </a:solidFill>
              </a:rPr>
              <a:t>object</a:t>
            </a:r>
            <a:r>
              <a:rPr lang="en-US" sz="1600" dirty="0" smtClean="0">
                <a:solidFill>
                  <a:srgbClr val="008000"/>
                </a:solidFill>
              </a:rPr>
              <a:t> </a:t>
            </a:r>
            <a:r>
              <a:rPr lang="en-US" sz="1600" dirty="0" smtClean="0"/>
              <a:t>and</a:t>
            </a:r>
            <a:r>
              <a:rPr lang="en-US" sz="1600" b="1" i="1" u="sng" dirty="0" smtClean="0">
                <a:solidFill>
                  <a:schemeClr val="accent6">
                    <a:lumMod val="75000"/>
                  </a:schemeClr>
                </a:solidFill>
              </a:rPr>
              <a:t> everyday </a:t>
            </a:r>
            <a:r>
              <a:rPr lang="en-US" sz="1600" dirty="0" smtClean="0"/>
              <a:t>is </a:t>
            </a:r>
            <a:r>
              <a:rPr lang="en-US" sz="1600" b="1" i="1" u="sng" dirty="0" smtClean="0">
                <a:solidFill>
                  <a:schemeClr val="accent6">
                    <a:lumMod val="75000"/>
                  </a:schemeClr>
                </a:solidFill>
              </a:rPr>
              <a:t>adverb</a:t>
            </a:r>
            <a:r>
              <a:rPr lang="en-US" sz="1600" dirty="0" smtClean="0"/>
              <a:t>)</a:t>
            </a:r>
          </a:p>
          <a:p>
            <a:pPr>
              <a:buFont typeface="Wingdings" pitchFamily="2" charset="2"/>
              <a:buChar char="v"/>
            </a:pPr>
            <a:r>
              <a:rPr lang="en-US" sz="1600" dirty="0" smtClean="0"/>
              <a:t>Basically there are two parts of a sentence: (</a:t>
            </a:r>
            <a:r>
              <a:rPr lang="en-US" sz="1600" dirty="0" err="1" smtClean="0"/>
              <a:t>একটি</a:t>
            </a:r>
            <a:r>
              <a:rPr lang="en-US" sz="1600" dirty="0" smtClean="0"/>
              <a:t> Sentence এ </a:t>
            </a:r>
            <a:r>
              <a:rPr lang="en-US" sz="1600" dirty="0" err="1" smtClean="0"/>
              <a:t>মূলত</a:t>
            </a:r>
            <a:r>
              <a:rPr lang="en-US" sz="1600" dirty="0" smtClean="0"/>
              <a:t> </a:t>
            </a:r>
            <a:r>
              <a:rPr lang="en-US" sz="1600" dirty="0" err="1" smtClean="0"/>
              <a:t>দুটি</a:t>
            </a:r>
            <a:r>
              <a:rPr lang="en-US" sz="1600" dirty="0" smtClean="0"/>
              <a:t> </a:t>
            </a:r>
            <a:r>
              <a:rPr lang="en-US" sz="1600" dirty="0" err="1" smtClean="0"/>
              <a:t>অংশ</a:t>
            </a:r>
            <a:r>
              <a:rPr lang="en-US" sz="1600" dirty="0" smtClean="0"/>
              <a:t> </a:t>
            </a:r>
            <a:r>
              <a:rPr lang="en-US" sz="1600" dirty="0" err="1" smtClean="0"/>
              <a:t>থাকে</a:t>
            </a:r>
            <a:r>
              <a:rPr lang="en-US" sz="1600" dirty="0" smtClean="0"/>
              <a:t>)</a:t>
            </a:r>
          </a:p>
          <a:p>
            <a:pPr lvl="0">
              <a:buFont typeface="Wingdings" pitchFamily="2" charset="2"/>
              <a:buChar char="Ø"/>
            </a:pPr>
            <a:r>
              <a:rPr lang="en-US" sz="1600" dirty="0" smtClean="0">
                <a:solidFill>
                  <a:srgbClr val="CC00CC"/>
                </a:solidFill>
              </a:rPr>
              <a:t>Subject</a:t>
            </a:r>
            <a:r>
              <a:rPr lang="en-US" sz="1600" dirty="0" smtClean="0"/>
              <a:t> </a:t>
            </a:r>
            <a:r>
              <a:rPr lang="en-US" sz="1600" dirty="0" smtClean="0">
                <a:solidFill>
                  <a:srgbClr val="CC00CC"/>
                </a:solidFill>
              </a:rPr>
              <a:t>( </a:t>
            </a:r>
            <a:r>
              <a:rPr lang="en-US" sz="1600" u="sng" dirty="0" smtClean="0">
                <a:solidFill>
                  <a:srgbClr val="CC00CC"/>
                </a:solidFill>
              </a:rPr>
              <a:t>We  ) </a:t>
            </a:r>
            <a:endParaRPr lang="en-US" sz="1600" dirty="0" smtClean="0"/>
          </a:p>
          <a:p>
            <a:pPr lvl="0">
              <a:buNone/>
            </a:pPr>
            <a:r>
              <a:rPr lang="en-US" sz="1600" dirty="0" smtClean="0"/>
              <a:t>                  and</a:t>
            </a:r>
            <a:endParaRPr lang="en-US" sz="1600" dirty="0" smtClean="0">
              <a:solidFill>
                <a:srgbClr val="CC00CC"/>
              </a:solidFill>
            </a:endParaRPr>
          </a:p>
          <a:p>
            <a:pPr lvl="0">
              <a:buFont typeface="Wingdings" pitchFamily="2" charset="2"/>
              <a:buChar char="Ø"/>
            </a:pPr>
            <a:r>
              <a:rPr lang="en-US" sz="1600" dirty="0" smtClean="0">
                <a:solidFill>
                  <a:srgbClr val="6600CC"/>
                </a:solidFill>
              </a:rPr>
              <a:t>Predicate  (</a:t>
            </a:r>
            <a:r>
              <a:rPr lang="en-US" sz="1600" u="sng" dirty="0" smtClean="0">
                <a:solidFill>
                  <a:srgbClr val="6600CC"/>
                </a:solidFill>
              </a:rPr>
              <a:t>practice English everyday )</a:t>
            </a:r>
            <a:endParaRPr lang="en-US" sz="1600" dirty="0" smtClean="0">
              <a:solidFill>
                <a:srgbClr val="6600CC"/>
              </a:solidFill>
            </a:endParaRPr>
          </a:p>
          <a:p>
            <a:pPr>
              <a:buNone/>
            </a:pPr>
            <a:r>
              <a:rPr lang="en-US" sz="1400" dirty="0" smtClean="0"/>
              <a:t/>
            </a:r>
            <a:br>
              <a:rPr lang="en-US" sz="1400" dirty="0" smtClean="0"/>
            </a:br>
            <a:endParaRPr lang="en-US" sz="1400" dirty="0"/>
          </a:p>
        </p:txBody>
      </p:sp>
      <p:sp>
        <p:nvSpPr>
          <p:cNvPr id="4" name="Up Arrow 3"/>
          <p:cNvSpPr/>
          <p:nvPr/>
        </p:nvSpPr>
        <p:spPr>
          <a:xfrm>
            <a:off x="6553200" y="1295400"/>
            <a:ext cx="304800" cy="3200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t>I</a:t>
            </a:r>
            <a:endParaRPr lang="en-US" sz="5400" b="1" dirty="0"/>
          </a:p>
        </p:txBody>
      </p:sp>
      <p:sp>
        <p:nvSpPr>
          <p:cNvPr id="5" name="8-Point Star 4"/>
          <p:cNvSpPr/>
          <p:nvPr/>
        </p:nvSpPr>
        <p:spPr>
          <a:xfrm>
            <a:off x="5715000" y="0"/>
            <a:ext cx="1905000" cy="1524000"/>
          </a:xfrm>
          <a:prstGeom prst="star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smtClean="0"/>
              <a:t>studen</a:t>
            </a:r>
            <a:r>
              <a:rPr lang="en-US" dirty="0" smtClean="0"/>
              <a:t>t</a:t>
            </a:r>
            <a:endParaRPr lang="en-US" dirty="0"/>
          </a:p>
        </p:txBody>
      </p:sp>
      <p:sp>
        <p:nvSpPr>
          <p:cNvPr id="7" name="Flowchart: Decision 6"/>
          <p:cNvSpPr/>
          <p:nvPr/>
        </p:nvSpPr>
        <p:spPr>
          <a:xfrm>
            <a:off x="5410200" y="1295400"/>
            <a:ext cx="1219200" cy="381000"/>
          </a:xfrm>
          <a:prstGeom prst="flowChartDecisi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am</a:t>
            </a:r>
            <a:endParaRPr lang="en-US" sz="1200" dirty="0"/>
          </a:p>
        </p:txBody>
      </p:sp>
      <p:sp>
        <p:nvSpPr>
          <p:cNvPr id="8" name="Flowchart: Decision 7"/>
          <p:cNvSpPr/>
          <p:nvPr/>
        </p:nvSpPr>
        <p:spPr>
          <a:xfrm>
            <a:off x="6705600" y="1295400"/>
            <a:ext cx="1295400" cy="381000"/>
          </a:xfrm>
          <a:prstGeom prst="flowChartDecisi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9" name="Right Arrow 8"/>
          <p:cNvSpPr/>
          <p:nvPr/>
        </p:nvSpPr>
        <p:spPr>
          <a:xfrm>
            <a:off x="5105400" y="2057400"/>
            <a:ext cx="15240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subject</a:t>
            </a:r>
            <a:endParaRPr lang="en-US" b="1" dirty="0"/>
          </a:p>
        </p:txBody>
      </p:sp>
      <p:sp>
        <p:nvSpPr>
          <p:cNvPr id="10" name="Freeform 9"/>
          <p:cNvSpPr/>
          <p:nvPr/>
        </p:nvSpPr>
        <p:spPr>
          <a:xfrm rot="20882301">
            <a:off x="5334000" y="76200"/>
            <a:ext cx="2514600" cy="1752600"/>
          </a:xfrm>
          <a:custGeom>
            <a:avLst/>
            <a:gdLst>
              <a:gd name="connsiteX0" fmla="*/ 1160253 w 2665562"/>
              <a:gd name="connsiteY0" fmla="*/ 1416170 h 1552755"/>
              <a:gd name="connsiteX1" fmla="*/ 150962 w 2665562"/>
              <a:gd name="connsiteY1" fmla="*/ 1191883 h 1552755"/>
              <a:gd name="connsiteX2" fmla="*/ 254479 w 2665562"/>
              <a:gd name="connsiteY2" fmla="*/ 639792 h 1552755"/>
              <a:gd name="connsiteX3" fmla="*/ 427007 w 2665562"/>
              <a:gd name="connsiteY3" fmla="*/ 260230 h 1552755"/>
              <a:gd name="connsiteX4" fmla="*/ 823822 w 2665562"/>
              <a:gd name="connsiteY4" fmla="*/ 79075 h 1552755"/>
              <a:gd name="connsiteX5" fmla="*/ 1513936 w 2665562"/>
              <a:gd name="connsiteY5" fmla="*/ 18691 h 1552755"/>
              <a:gd name="connsiteX6" fmla="*/ 2031520 w 2665562"/>
              <a:gd name="connsiteY6" fmla="*/ 191219 h 1552755"/>
              <a:gd name="connsiteX7" fmla="*/ 2618117 w 2665562"/>
              <a:gd name="connsiteY7" fmla="*/ 751936 h 1552755"/>
              <a:gd name="connsiteX8" fmla="*/ 2316192 w 2665562"/>
              <a:gd name="connsiteY8" fmla="*/ 1442049 h 1552755"/>
              <a:gd name="connsiteX9" fmla="*/ 1686464 w 2665562"/>
              <a:gd name="connsiteY9" fmla="*/ 1416170 h 1552755"/>
              <a:gd name="connsiteX10" fmla="*/ 1712343 w 2665562"/>
              <a:gd name="connsiteY10" fmla="*/ 1407543 h 1552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5562" h="1552755">
                <a:moveTo>
                  <a:pt x="1160253" y="1416170"/>
                </a:moveTo>
                <a:cubicBezTo>
                  <a:pt x="731088" y="1368724"/>
                  <a:pt x="301924" y="1321279"/>
                  <a:pt x="150962" y="1191883"/>
                </a:cubicBezTo>
                <a:cubicBezTo>
                  <a:pt x="0" y="1062487"/>
                  <a:pt x="208472" y="795068"/>
                  <a:pt x="254479" y="639792"/>
                </a:cubicBezTo>
                <a:cubicBezTo>
                  <a:pt x="300487" y="484517"/>
                  <a:pt x="332116" y="353683"/>
                  <a:pt x="427007" y="260230"/>
                </a:cubicBezTo>
                <a:cubicBezTo>
                  <a:pt x="521898" y="166777"/>
                  <a:pt x="642667" y="119332"/>
                  <a:pt x="823822" y="79075"/>
                </a:cubicBezTo>
                <a:cubicBezTo>
                  <a:pt x="1004977" y="38819"/>
                  <a:pt x="1312653" y="0"/>
                  <a:pt x="1513936" y="18691"/>
                </a:cubicBezTo>
                <a:cubicBezTo>
                  <a:pt x="1715219" y="37382"/>
                  <a:pt x="1847490" y="69012"/>
                  <a:pt x="2031520" y="191219"/>
                </a:cubicBezTo>
                <a:cubicBezTo>
                  <a:pt x="2215550" y="313426"/>
                  <a:pt x="2570672" y="543464"/>
                  <a:pt x="2618117" y="751936"/>
                </a:cubicBezTo>
                <a:cubicBezTo>
                  <a:pt x="2665562" y="960408"/>
                  <a:pt x="2471468" y="1331343"/>
                  <a:pt x="2316192" y="1442049"/>
                </a:cubicBezTo>
                <a:cubicBezTo>
                  <a:pt x="2160917" y="1552755"/>
                  <a:pt x="1787106" y="1421921"/>
                  <a:pt x="1686464" y="1416170"/>
                </a:cubicBezTo>
                <a:cubicBezTo>
                  <a:pt x="1585822" y="1410419"/>
                  <a:pt x="1649082" y="1408981"/>
                  <a:pt x="1712343" y="1407543"/>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Arrow 10"/>
          <p:cNvSpPr/>
          <p:nvPr/>
        </p:nvSpPr>
        <p:spPr>
          <a:xfrm>
            <a:off x="3886200" y="1143000"/>
            <a:ext cx="1676400" cy="5334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rgbClr val="FF0000"/>
                </a:solidFill>
              </a:rPr>
              <a:t>Predicat</a:t>
            </a:r>
            <a:endParaRPr lang="en-US" sz="2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Bottom)">
                                      <p:cBhvr>
                                        <p:cTn id="7" dur="5000"/>
                                        <p:tgtEl>
                                          <p:spTgt spid="3">
                                            <p:txEl>
                                              <p:pRg st="1" end="1"/>
                                            </p:txEl>
                                          </p:spTgt>
                                        </p:tgtEl>
                                      </p:cBhvr>
                                    </p:animEffect>
                                  </p:childTnLst>
                                </p:cTn>
                              </p:par>
                            </p:childTnLst>
                          </p:cTn>
                        </p:par>
                        <p:par>
                          <p:cTn id="8" fill="hold">
                            <p:stCondLst>
                              <p:cond delay="5000"/>
                            </p:stCondLst>
                            <p:childTnLst>
                              <p:par>
                                <p:cTn id="9" presetID="12" presetClass="entr" presetSubtype="4" fill="hold" grpId="0" nodeType="after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Effect transition="in" filter="slide(fromBottom)">
                                      <p:cBhvr>
                                        <p:cTn id="11" dur="5000"/>
                                        <p:tgtEl>
                                          <p:spTgt spid="3">
                                            <p:txEl>
                                              <p:pRg st="6" end="6"/>
                                            </p:txEl>
                                          </p:spTgt>
                                        </p:tgtEl>
                                      </p:cBhvr>
                                    </p:animEffect>
                                  </p:childTnLst>
                                </p:cTn>
                              </p:par>
                            </p:childTnLst>
                          </p:cTn>
                        </p:par>
                        <p:par>
                          <p:cTn id="12" fill="hold">
                            <p:stCondLst>
                              <p:cond delay="10000"/>
                            </p:stCondLst>
                            <p:childTnLst>
                              <p:par>
                                <p:cTn id="13" presetID="12" presetClass="entr" presetSubtype="4" fill="hold" grpId="0" nodeType="after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slide(fromBottom)">
                                      <p:cBhvr>
                                        <p:cTn id="15" dur="5000"/>
                                        <p:tgtEl>
                                          <p:spTgt spid="3">
                                            <p:txEl>
                                              <p:pRg st="7" end="7"/>
                                            </p:txEl>
                                          </p:spTgt>
                                        </p:tgtEl>
                                      </p:cBhvr>
                                    </p:animEffect>
                                  </p:childTnLst>
                                </p:cTn>
                              </p:par>
                            </p:childTnLst>
                          </p:cTn>
                        </p:par>
                        <p:par>
                          <p:cTn id="16" fill="hold">
                            <p:stCondLst>
                              <p:cond delay="15000"/>
                            </p:stCondLst>
                            <p:childTnLst>
                              <p:par>
                                <p:cTn id="17" presetID="12" presetClass="entr" presetSubtype="4" fill="hold" grpId="0" nodeType="after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slide(fromBottom)">
                                      <p:cBhvr>
                                        <p:cTn id="19" dur="5000"/>
                                        <p:tgtEl>
                                          <p:spTgt spid="3">
                                            <p:txEl>
                                              <p:pRg st="8" end="8"/>
                                            </p:txEl>
                                          </p:spTgt>
                                        </p:tgtEl>
                                      </p:cBhvr>
                                    </p:animEffect>
                                  </p:childTnLst>
                                </p:cTn>
                              </p:par>
                            </p:childTnLst>
                          </p:cTn>
                        </p:par>
                        <p:par>
                          <p:cTn id="20" fill="hold">
                            <p:stCondLst>
                              <p:cond delay="20000"/>
                            </p:stCondLst>
                            <p:childTnLst>
                              <p:par>
                                <p:cTn id="21" presetID="12" presetClass="entr" presetSubtype="4" fill="hold" grpId="0" nodeType="after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Effect transition="in" filter="slide(fromBottom)">
                                      <p:cBhvr>
                                        <p:cTn id="23" dur="5000"/>
                                        <p:tgtEl>
                                          <p:spTgt spid="3">
                                            <p:txEl>
                                              <p:pRg st="9" end="9"/>
                                            </p:txEl>
                                          </p:spTgt>
                                        </p:tgtEl>
                                      </p:cBhvr>
                                    </p:animEffect>
                                  </p:childTnLst>
                                </p:cTn>
                              </p:par>
                            </p:childTnLst>
                          </p:cTn>
                        </p:par>
                        <p:par>
                          <p:cTn id="24" fill="hold">
                            <p:stCondLst>
                              <p:cond delay="25000"/>
                            </p:stCondLst>
                            <p:childTnLst>
                              <p:par>
                                <p:cTn id="25" presetID="12" presetClass="entr" presetSubtype="4" fill="hold" grpId="0" nodeType="after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slide(fromBottom)">
                                      <p:cBhvr>
                                        <p:cTn id="27" dur="5000"/>
                                        <p:tgtEl>
                                          <p:spTgt spid="3">
                                            <p:txEl>
                                              <p:pRg st="10" end="10"/>
                                            </p:txEl>
                                          </p:spTgt>
                                        </p:tgtEl>
                                      </p:cBhvr>
                                    </p:animEffect>
                                  </p:childTnLst>
                                </p:cTn>
                              </p:par>
                            </p:childTnLst>
                          </p:cTn>
                        </p:par>
                        <p:par>
                          <p:cTn id="28" fill="hold">
                            <p:stCondLst>
                              <p:cond delay="30000"/>
                            </p:stCondLst>
                            <p:childTnLst>
                              <p:par>
                                <p:cTn id="29" presetID="12" presetClass="entr" presetSubtype="4" fill="hold" grpId="0" nodeType="after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slide(fromBottom)">
                                      <p:cBhvr>
                                        <p:cTn id="31" dur="5000"/>
                                        <p:tgtEl>
                                          <p:spTgt spid="3">
                                            <p:txEl>
                                              <p:pRg st="11" end="11"/>
                                            </p:txEl>
                                          </p:spTgt>
                                        </p:tgtEl>
                                      </p:cBhvr>
                                    </p:animEffect>
                                  </p:childTnLst>
                                </p:cTn>
                              </p:par>
                            </p:childTnLst>
                          </p:cTn>
                        </p:par>
                        <p:par>
                          <p:cTn id="32" fill="hold">
                            <p:stCondLst>
                              <p:cond delay="35000"/>
                            </p:stCondLst>
                            <p:childTnLst>
                              <p:par>
                                <p:cTn id="33" presetID="12" presetClass="entr" presetSubtype="4" fill="hold" grpId="0" nodeType="after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animEffect transition="in" filter="slide(fromBottom)">
                                      <p:cBhvr>
                                        <p:cTn id="35" dur="5000"/>
                                        <p:tgtEl>
                                          <p:spTgt spid="3">
                                            <p:txEl>
                                              <p:pRg st="12" end="12"/>
                                            </p:txEl>
                                          </p:spTgt>
                                        </p:tgtEl>
                                      </p:cBhvr>
                                    </p:animEffect>
                                  </p:childTnLst>
                                </p:cTn>
                              </p:par>
                            </p:childTnLst>
                          </p:cTn>
                        </p:par>
                        <p:par>
                          <p:cTn id="36" fill="hold">
                            <p:stCondLst>
                              <p:cond delay="40000"/>
                            </p:stCondLst>
                            <p:childTnLst>
                              <p:par>
                                <p:cTn id="37" presetID="12" presetClass="entr" presetSubtype="4" fill="hold" grpId="0" nodeType="after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animEffect transition="in" filter="slide(fromBottom)">
                                      <p:cBhvr>
                                        <p:cTn id="39" dur="5000"/>
                                        <p:tgtEl>
                                          <p:spTgt spid="3">
                                            <p:txEl>
                                              <p:pRg st="13" end="13"/>
                                            </p:txEl>
                                          </p:spTgt>
                                        </p:tgtEl>
                                      </p:cBhvr>
                                    </p:animEffect>
                                  </p:childTnLst>
                                </p:cTn>
                              </p:par>
                            </p:childTnLst>
                          </p:cTn>
                        </p:par>
                        <p:par>
                          <p:cTn id="40" fill="hold">
                            <p:stCondLst>
                              <p:cond delay="45000"/>
                            </p:stCondLst>
                            <p:childTnLst>
                              <p:par>
                                <p:cTn id="41" presetID="12" presetClass="entr" presetSubtype="4" fill="hold" grpId="0" nodeType="afterEffect">
                                  <p:stCondLst>
                                    <p:cond delay="0"/>
                                  </p:stCondLst>
                                  <p:childTnLst>
                                    <p:set>
                                      <p:cBhvr>
                                        <p:cTn id="42" dur="1" fill="hold">
                                          <p:stCondLst>
                                            <p:cond delay="0"/>
                                          </p:stCondLst>
                                        </p:cTn>
                                        <p:tgtEl>
                                          <p:spTgt spid="3">
                                            <p:txEl>
                                              <p:pRg st="14" end="14"/>
                                            </p:txEl>
                                          </p:spTgt>
                                        </p:tgtEl>
                                        <p:attrNameLst>
                                          <p:attrName>style.visibility</p:attrName>
                                        </p:attrNameLst>
                                      </p:cBhvr>
                                      <p:to>
                                        <p:strVal val="visible"/>
                                      </p:to>
                                    </p:set>
                                    <p:animEffect transition="in" filter="slide(fromBottom)">
                                      <p:cBhvr>
                                        <p:cTn id="43" dur="50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8600" y="304800"/>
            <a:ext cx="8686800" cy="6248400"/>
          </a:xfrm>
        </p:spPr>
        <p:txBody>
          <a:bodyPr>
            <a:normAutofit/>
          </a:bodyPr>
          <a:lstStyle/>
          <a:p>
            <a:pPr>
              <a:buFont typeface="Wingdings" pitchFamily="2" charset="2"/>
              <a:buChar char="v"/>
            </a:pPr>
            <a:endParaRPr lang="en-US" sz="1800" dirty="0" smtClean="0">
              <a:solidFill>
                <a:srgbClr val="008000"/>
              </a:solidFill>
              <a:latin typeface="Arial Rounded MT Bold" pitchFamily="34" charset="0"/>
            </a:endParaRPr>
          </a:p>
          <a:p>
            <a:pPr>
              <a:buFont typeface="Wingdings" pitchFamily="2" charset="2"/>
              <a:buChar char="v"/>
            </a:pPr>
            <a:endParaRPr lang="en-US" sz="1800" dirty="0" smtClean="0">
              <a:solidFill>
                <a:srgbClr val="008000"/>
              </a:solidFill>
              <a:latin typeface="Arial Rounded MT Bold" pitchFamily="34" charset="0"/>
            </a:endParaRPr>
          </a:p>
          <a:p>
            <a:pPr>
              <a:buFont typeface="Wingdings" pitchFamily="2" charset="2"/>
              <a:buChar char="v"/>
            </a:pPr>
            <a:endParaRPr lang="en-US" sz="1800" dirty="0" smtClean="0">
              <a:solidFill>
                <a:srgbClr val="008000"/>
              </a:solidFill>
              <a:latin typeface="Arial Rounded MT Bold" pitchFamily="34" charset="0"/>
            </a:endParaRPr>
          </a:p>
          <a:p>
            <a:pPr>
              <a:buFont typeface="Wingdings" pitchFamily="2" charset="2"/>
              <a:buChar char="v"/>
            </a:pPr>
            <a:endParaRPr lang="en-US" sz="1800" dirty="0" smtClean="0">
              <a:solidFill>
                <a:srgbClr val="008000"/>
              </a:solidFill>
              <a:latin typeface="Arial Rounded MT Bold" pitchFamily="34" charset="0"/>
            </a:endParaRPr>
          </a:p>
          <a:p>
            <a:pPr>
              <a:buFont typeface="Wingdings" pitchFamily="2" charset="2"/>
              <a:buChar char="v"/>
            </a:pPr>
            <a:endParaRPr lang="en-US" sz="1800" dirty="0" smtClean="0">
              <a:solidFill>
                <a:srgbClr val="008000"/>
              </a:solidFill>
              <a:latin typeface="Arial Rounded MT Bold" pitchFamily="34" charset="0"/>
            </a:endParaRPr>
          </a:p>
          <a:p>
            <a:pPr>
              <a:buFont typeface="Wingdings" pitchFamily="2" charset="2"/>
              <a:buChar char="v"/>
            </a:pPr>
            <a:endParaRPr lang="en-US" sz="1800" dirty="0" smtClean="0">
              <a:solidFill>
                <a:srgbClr val="008000"/>
              </a:solidFill>
              <a:latin typeface="Arial Rounded MT Bold" pitchFamily="34" charset="0"/>
            </a:endParaRPr>
          </a:p>
          <a:p>
            <a:pPr>
              <a:buFont typeface="Wingdings" pitchFamily="2" charset="2"/>
              <a:buChar char="v"/>
            </a:pPr>
            <a:endParaRPr lang="en-US" sz="1800" dirty="0" smtClean="0">
              <a:solidFill>
                <a:srgbClr val="008000"/>
              </a:solidFill>
              <a:latin typeface="Arial Rounded MT Bold" pitchFamily="34" charset="0"/>
            </a:endParaRPr>
          </a:p>
          <a:p>
            <a:pPr>
              <a:buFont typeface="Wingdings" pitchFamily="2" charset="2"/>
              <a:buChar char="v"/>
            </a:pPr>
            <a:endParaRPr lang="en-US" sz="1800" dirty="0" smtClean="0">
              <a:solidFill>
                <a:srgbClr val="008000"/>
              </a:solidFill>
              <a:latin typeface="Arial Rounded MT Bold" pitchFamily="34" charset="0"/>
            </a:endParaRPr>
          </a:p>
          <a:p>
            <a:pPr>
              <a:buFont typeface="Wingdings" pitchFamily="2" charset="2"/>
              <a:buChar char="v"/>
            </a:pPr>
            <a:endParaRPr lang="en-US" sz="1800" dirty="0" smtClean="0">
              <a:solidFill>
                <a:srgbClr val="008000"/>
              </a:solidFill>
              <a:latin typeface="Arial Rounded MT Bold" pitchFamily="34" charset="0"/>
            </a:endParaRPr>
          </a:p>
          <a:p>
            <a:pPr>
              <a:buNone/>
            </a:pPr>
            <a:endParaRPr lang="en-US" sz="1800" dirty="0" smtClean="0">
              <a:solidFill>
                <a:srgbClr val="008000"/>
              </a:solidFill>
              <a:latin typeface="Arial Rounded MT Bold" pitchFamily="34" charset="0"/>
            </a:endParaRPr>
          </a:p>
          <a:p>
            <a:pPr>
              <a:buFont typeface="Wingdings" pitchFamily="2" charset="2"/>
              <a:buChar char="v"/>
            </a:pPr>
            <a:r>
              <a:rPr lang="en-US" sz="1800" dirty="0" smtClean="0">
                <a:solidFill>
                  <a:srgbClr val="008000"/>
                </a:solidFill>
                <a:latin typeface="Arial Rounded MT Bold" pitchFamily="34" charset="0"/>
              </a:rPr>
              <a:t>Subject</a:t>
            </a:r>
            <a:r>
              <a:rPr lang="en-US" sz="1800" dirty="0" smtClean="0">
                <a:solidFill>
                  <a:srgbClr val="008000"/>
                </a:solidFill>
                <a:latin typeface="Arial Rounded MT Bold" pitchFamily="34" charset="0"/>
              </a:rPr>
              <a:t>: A subject of a sentence is a person or thing about which something is said or written. </a:t>
            </a:r>
          </a:p>
          <a:p>
            <a:pPr>
              <a:buFont typeface="Wingdings" pitchFamily="2" charset="2"/>
              <a:buChar char="v"/>
            </a:pPr>
            <a:r>
              <a:rPr lang="en-US" sz="1800" dirty="0" smtClean="0">
                <a:solidFill>
                  <a:srgbClr val="008000"/>
                </a:solidFill>
                <a:latin typeface="Arial Rounded MT Bold" pitchFamily="34" charset="0"/>
              </a:rPr>
              <a:t>Predicate: And the Predicate that says what the Subject does.</a:t>
            </a:r>
          </a:p>
          <a:p>
            <a:pPr>
              <a:buFont typeface="Wingdings" pitchFamily="2" charset="2"/>
              <a:buChar char="v"/>
            </a:pPr>
            <a:r>
              <a:rPr lang="en-US" sz="1800" dirty="0" err="1" smtClean="0">
                <a:solidFill>
                  <a:srgbClr val="008000"/>
                </a:solidFill>
                <a:latin typeface="Arial Rounded MT Bold" pitchFamily="34" charset="0"/>
              </a:rPr>
              <a:t>যে</a:t>
            </a:r>
            <a:r>
              <a:rPr lang="en-US" sz="1800" dirty="0" smtClean="0">
                <a:solidFill>
                  <a:srgbClr val="008000"/>
                </a:solidFill>
                <a:latin typeface="Arial Rounded MT Bold" pitchFamily="34" charset="0"/>
              </a:rPr>
              <a:t> </a:t>
            </a:r>
            <a:r>
              <a:rPr lang="en-US" sz="1800" dirty="0" err="1" smtClean="0">
                <a:solidFill>
                  <a:srgbClr val="008000"/>
                </a:solidFill>
                <a:latin typeface="Arial Rounded MT Bold" pitchFamily="34" charset="0"/>
              </a:rPr>
              <a:t>ব্যক্তি</a:t>
            </a:r>
            <a:r>
              <a:rPr lang="en-US" sz="1800" dirty="0" smtClean="0">
                <a:solidFill>
                  <a:srgbClr val="008000"/>
                </a:solidFill>
                <a:latin typeface="Arial Rounded MT Bold" pitchFamily="34" charset="0"/>
              </a:rPr>
              <a:t> </a:t>
            </a:r>
            <a:r>
              <a:rPr lang="en-US" sz="1800" dirty="0" err="1" smtClean="0">
                <a:solidFill>
                  <a:srgbClr val="008000"/>
                </a:solidFill>
                <a:latin typeface="Arial Rounded MT Bold" pitchFamily="34" charset="0"/>
              </a:rPr>
              <a:t>বা</a:t>
            </a:r>
            <a:r>
              <a:rPr lang="en-US" sz="1800" dirty="0" smtClean="0">
                <a:solidFill>
                  <a:srgbClr val="008000"/>
                </a:solidFill>
                <a:latin typeface="Arial Rounded MT Bold" pitchFamily="34" charset="0"/>
              </a:rPr>
              <a:t> </a:t>
            </a:r>
            <a:r>
              <a:rPr lang="en-US" sz="1800" dirty="0" err="1" smtClean="0">
                <a:solidFill>
                  <a:srgbClr val="008000"/>
                </a:solidFill>
                <a:latin typeface="Arial Rounded MT Bold" pitchFamily="34" charset="0"/>
              </a:rPr>
              <a:t>বস্তু</a:t>
            </a:r>
            <a:r>
              <a:rPr lang="en-US" sz="1800" dirty="0" smtClean="0">
                <a:solidFill>
                  <a:srgbClr val="008000"/>
                </a:solidFill>
                <a:latin typeface="Arial Rounded MT Bold" pitchFamily="34" charset="0"/>
              </a:rPr>
              <a:t> </a:t>
            </a:r>
            <a:r>
              <a:rPr lang="en-US" sz="1800" dirty="0" err="1" smtClean="0">
                <a:solidFill>
                  <a:srgbClr val="008000"/>
                </a:solidFill>
                <a:latin typeface="Arial Rounded MT Bold" pitchFamily="34" charset="0"/>
              </a:rPr>
              <a:t>সম্পর্কে</a:t>
            </a:r>
            <a:r>
              <a:rPr lang="en-US" sz="1800" dirty="0" smtClean="0">
                <a:solidFill>
                  <a:srgbClr val="008000"/>
                </a:solidFill>
                <a:latin typeface="Arial Rounded MT Bold" pitchFamily="34" charset="0"/>
              </a:rPr>
              <a:t> </a:t>
            </a:r>
            <a:r>
              <a:rPr lang="en-US" sz="1800" dirty="0" err="1" smtClean="0">
                <a:solidFill>
                  <a:srgbClr val="008000"/>
                </a:solidFill>
                <a:latin typeface="Arial Rounded MT Bold" pitchFamily="34" charset="0"/>
              </a:rPr>
              <a:t>কোনকিছু</a:t>
            </a:r>
            <a:r>
              <a:rPr lang="en-US" sz="1800" dirty="0" smtClean="0">
                <a:solidFill>
                  <a:srgbClr val="008000"/>
                </a:solidFill>
                <a:latin typeface="Arial Rounded MT Bold" pitchFamily="34" charset="0"/>
              </a:rPr>
              <a:t> </a:t>
            </a:r>
            <a:r>
              <a:rPr lang="en-US" sz="1800" dirty="0" err="1" smtClean="0">
                <a:solidFill>
                  <a:srgbClr val="008000"/>
                </a:solidFill>
                <a:latin typeface="Arial Rounded MT Bold" pitchFamily="34" charset="0"/>
              </a:rPr>
              <a:t>বলা</a:t>
            </a:r>
            <a:r>
              <a:rPr lang="en-US" sz="1800" dirty="0" smtClean="0">
                <a:solidFill>
                  <a:srgbClr val="008000"/>
                </a:solidFill>
                <a:latin typeface="Arial Rounded MT Bold" pitchFamily="34" charset="0"/>
              </a:rPr>
              <a:t> </a:t>
            </a:r>
            <a:r>
              <a:rPr lang="en-US" sz="1800" dirty="0" err="1" smtClean="0">
                <a:solidFill>
                  <a:srgbClr val="008000"/>
                </a:solidFill>
                <a:latin typeface="Arial Rounded MT Bold" pitchFamily="34" charset="0"/>
              </a:rPr>
              <a:t>বা</a:t>
            </a:r>
            <a:r>
              <a:rPr lang="en-US" sz="1800" dirty="0" smtClean="0">
                <a:solidFill>
                  <a:srgbClr val="008000"/>
                </a:solidFill>
                <a:latin typeface="Arial Rounded MT Bold" pitchFamily="34" charset="0"/>
              </a:rPr>
              <a:t> </a:t>
            </a:r>
            <a:r>
              <a:rPr lang="en-US" sz="1800" dirty="0" err="1" smtClean="0">
                <a:solidFill>
                  <a:srgbClr val="008000"/>
                </a:solidFill>
                <a:latin typeface="Arial Rounded MT Bold" pitchFamily="34" charset="0"/>
              </a:rPr>
              <a:t>লিখা</a:t>
            </a:r>
            <a:r>
              <a:rPr lang="en-US" sz="1800" dirty="0" smtClean="0">
                <a:solidFill>
                  <a:srgbClr val="008000"/>
                </a:solidFill>
                <a:latin typeface="Arial Rounded MT Bold" pitchFamily="34" charset="0"/>
              </a:rPr>
              <a:t> </a:t>
            </a:r>
            <a:r>
              <a:rPr lang="en-US" sz="1800" dirty="0" err="1" smtClean="0">
                <a:solidFill>
                  <a:srgbClr val="008000"/>
                </a:solidFill>
                <a:latin typeface="Arial Rounded MT Bold" pitchFamily="34" charset="0"/>
              </a:rPr>
              <a:t>হয</a:t>
            </a:r>
            <a:r>
              <a:rPr lang="en-US" sz="1800" dirty="0" smtClean="0">
                <a:solidFill>
                  <a:srgbClr val="008000"/>
                </a:solidFill>
                <a:latin typeface="Arial Rounded MT Bold" pitchFamily="34" charset="0"/>
              </a:rPr>
              <a:t>় </a:t>
            </a:r>
            <a:r>
              <a:rPr lang="en-US" sz="1800" dirty="0" err="1" smtClean="0">
                <a:solidFill>
                  <a:srgbClr val="008000"/>
                </a:solidFill>
                <a:latin typeface="Arial Rounded MT Bold" pitchFamily="34" charset="0"/>
              </a:rPr>
              <a:t>তাকে</a:t>
            </a:r>
            <a:r>
              <a:rPr lang="en-US" sz="1800" dirty="0" smtClean="0">
                <a:solidFill>
                  <a:srgbClr val="008000"/>
                </a:solidFill>
                <a:latin typeface="Arial Rounded MT Bold" pitchFamily="34" charset="0"/>
              </a:rPr>
              <a:t> Subject </a:t>
            </a:r>
            <a:r>
              <a:rPr lang="en-US" sz="1800" dirty="0" err="1" smtClean="0">
                <a:solidFill>
                  <a:srgbClr val="008000"/>
                </a:solidFill>
                <a:latin typeface="Arial Rounded MT Bold" pitchFamily="34" charset="0"/>
              </a:rPr>
              <a:t>বা</a:t>
            </a:r>
            <a:r>
              <a:rPr lang="en-US" sz="1800" dirty="0" smtClean="0">
                <a:solidFill>
                  <a:srgbClr val="008000"/>
                </a:solidFill>
                <a:latin typeface="Arial Rounded MT Bold" pitchFamily="34" charset="0"/>
              </a:rPr>
              <a:t> </a:t>
            </a:r>
            <a:r>
              <a:rPr lang="en-US" sz="1800" dirty="0" err="1" smtClean="0">
                <a:solidFill>
                  <a:srgbClr val="008000"/>
                </a:solidFill>
                <a:latin typeface="Arial Rounded MT Bold" pitchFamily="34" charset="0"/>
              </a:rPr>
              <a:t>কর্তা</a:t>
            </a:r>
            <a:r>
              <a:rPr lang="en-US" sz="1800" dirty="0" smtClean="0">
                <a:solidFill>
                  <a:srgbClr val="008000"/>
                </a:solidFill>
                <a:latin typeface="Arial Rounded MT Bold" pitchFamily="34" charset="0"/>
              </a:rPr>
              <a:t> </a:t>
            </a:r>
            <a:r>
              <a:rPr lang="en-US" sz="1800" dirty="0" err="1" smtClean="0">
                <a:solidFill>
                  <a:srgbClr val="008000"/>
                </a:solidFill>
                <a:latin typeface="Arial Rounded MT Bold" pitchFamily="34" charset="0"/>
              </a:rPr>
              <a:t>বলে</a:t>
            </a:r>
            <a:r>
              <a:rPr lang="en-US" sz="1800" dirty="0" smtClean="0">
                <a:solidFill>
                  <a:srgbClr val="008000"/>
                </a:solidFill>
                <a:latin typeface="Arial Rounded MT Bold" pitchFamily="34" charset="0"/>
              </a:rPr>
              <a:t> ।</a:t>
            </a:r>
          </a:p>
          <a:p>
            <a:pPr>
              <a:buNone/>
            </a:pPr>
            <a:endParaRPr lang="en-US" sz="1800" dirty="0" smtClean="0">
              <a:solidFill>
                <a:srgbClr val="008000"/>
              </a:solidFill>
              <a:latin typeface="Arial Rounded MT Bold" pitchFamily="34" charset="0"/>
            </a:endParaRPr>
          </a:p>
          <a:p>
            <a:pPr>
              <a:buFont typeface="Wingdings" pitchFamily="2" charset="2"/>
              <a:buChar char="Ø"/>
            </a:pPr>
            <a:r>
              <a:rPr lang="en-US" sz="1800" dirty="0" err="1" smtClean="0">
                <a:solidFill>
                  <a:srgbClr val="FF0000"/>
                </a:solidFill>
                <a:latin typeface="Arial Rounded MT Bold" pitchFamily="34" charset="0"/>
              </a:rPr>
              <a:t>যা</a:t>
            </a:r>
            <a:r>
              <a:rPr lang="en-US" sz="1800" dirty="0" smtClean="0">
                <a:solidFill>
                  <a:srgbClr val="FF0000"/>
                </a:solidFill>
                <a:latin typeface="Arial Rounded MT Bold" pitchFamily="34" charset="0"/>
              </a:rPr>
              <a:t> subject </a:t>
            </a:r>
            <a:r>
              <a:rPr lang="en-US" sz="1800" dirty="0" err="1" smtClean="0">
                <a:solidFill>
                  <a:srgbClr val="FF0000"/>
                </a:solidFill>
                <a:latin typeface="Arial Rounded MT Bold" pitchFamily="34" charset="0"/>
              </a:rPr>
              <a:t>বা</a:t>
            </a:r>
            <a:r>
              <a:rPr lang="en-US" sz="1800" dirty="0" smtClean="0">
                <a:solidFill>
                  <a:srgbClr val="FF0000"/>
                </a:solidFill>
                <a:latin typeface="Arial Rounded MT Bold" pitchFamily="34" charset="0"/>
              </a:rPr>
              <a:t> </a:t>
            </a:r>
            <a:r>
              <a:rPr lang="en-US" sz="1800" dirty="0" err="1" smtClean="0">
                <a:solidFill>
                  <a:srgbClr val="FF0000"/>
                </a:solidFill>
                <a:latin typeface="Arial Rounded MT Bold" pitchFamily="34" charset="0"/>
              </a:rPr>
              <a:t>কর্তা</a:t>
            </a:r>
            <a:r>
              <a:rPr lang="en-US" sz="1800" dirty="0" smtClean="0">
                <a:solidFill>
                  <a:srgbClr val="FF0000"/>
                </a:solidFill>
                <a:latin typeface="Arial Rounded MT Bold" pitchFamily="34" charset="0"/>
              </a:rPr>
              <a:t> </a:t>
            </a:r>
            <a:r>
              <a:rPr lang="en-US" sz="1800" dirty="0" err="1" smtClean="0">
                <a:solidFill>
                  <a:srgbClr val="FF0000"/>
                </a:solidFill>
                <a:latin typeface="Arial Rounded MT Bold" pitchFamily="34" charset="0"/>
              </a:rPr>
              <a:t>সম্পর্কে</a:t>
            </a:r>
            <a:r>
              <a:rPr lang="en-US" sz="1800" dirty="0" smtClean="0">
                <a:solidFill>
                  <a:srgbClr val="FF0000"/>
                </a:solidFill>
                <a:latin typeface="Arial Rounded MT Bold" pitchFamily="34" charset="0"/>
              </a:rPr>
              <a:t> </a:t>
            </a:r>
            <a:r>
              <a:rPr lang="en-US" sz="1800" dirty="0" err="1" smtClean="0">
                <a:solidFill>
                  <a:srgbClr val="FF0000"/>
                </a:solidFill>
                <a:latin typeface="Arial Rounded MT Bold" pitchFamily="34" charset="0"/>
              </a:rPr>
              <a:t>বলে</a:t>
            </a:r>
            <a:r>
              <a:rPr lang="en-US" sz="1800" dirty="0" smtClean="0">
                <a:solidFill>
                  <a:srgbClr val="FF0000"/>
                </a:solidFill>
                <a:latin typeface="Arial Rounded MT Bold" pitchFamily="34" charset="0"/>
              </a:rPr>
              <a:t> </a:t>
            </a:r>
            <a:r>
              <a:rPr lang="en-US" sz="1800" dirty="0" err="1" smtClean="0">
                <a:solidFill>
                  <a:srgbClr val="FF0000"/>
                </a:solidFill>
                <a:latin typeface="Arial Rounded MT Bold" pitchFamily="34" charset="0"/>
              </a:rPr>
              <a:t>বা</a:t>
            </a:r>
            <a:r>
              <a:rPr lang="en-US" sz="1800" dirty="0" smtClean="0">
                <a:solidFill>
                  <a:srgbClr val="FF0000"/>
                </a:solidFill>
                <a:latin typeface="Arial Rounded MT Bold" pitchFamily="34" charset="0"/>
              </a:rPr>
              <a:t> </a:t>
            </a:r>
            <a:r>
              <a:rPr lang="en-US" sz="1800" dirty="0" err="1" smtClean="0">
                <a:solidFill>
                  <a:srgbClr val="FF0000"/>
                </a:solidFill>
                <a:latin typeface="Arial Rounded MT Bold" pitchFamily="34" charset="0"/>
              </a:rPr>
              <a:t>করে</a:t>
            </a:r>
            <a:r>
              <a:rPr lang="en-US" sz="1800" dirty="0" smtClean="0">
                <a:solidFill>
                  <a:srgbClr val="FF0000"/>
                </a:solidFill>
                <a:latin typeface="Arial Rounded MT Bold" pitchFamily="34" charset="0"/>
              </a:rPr>
              <a:t> </a:t>
            </a:r>
            <a:r>
              <a:rPr lang="en-US" sz="1800" dirty="0" err="1" smtClean="0">
                <a:solidFill>
                  <a:srgbClr val="FF0000"/>
                </a:solidFill>
                <a:latin typeface="Arial Rounded MT Bold" pitchFamily="34" charset="0"/>
              </a:rPr>
              <a:t>বা</a:t>
            </a:r>
            <a:r>
              <a:rPr lang="en-US" sz="1800" dirty="0" smtClean="0">
                <a:solidFill>
                  <a:srgbClr val="FF0000"/>
                </a:solidFill>
                <a:latin typeface="Arial Rounded MT Bold" pitchFamily="34" charset="0"/>
              </a:rPr>
              <a:t> </a:t>
            </a:r>
            <a:r>
              <a:rPr lang="en-US" sz="1800" dirty="0" err="1" smtClean="0">
                <a:solidFill>
                  <a:srgbClr val="FF0000"/>
                </a:solidFill>
                <a:latin typeface="Arial Rounded MT Bold" pitchFamily="34" charset="0"/>
              </a:rPr>
              <a:t>লিখে</a:t>
            </a:r>
            <a:r>
              <a:rPr lang="en-US" sz="1800" dirty="0" smtClean="0">
                <a:solidFill>
                  <a:srgbClr val="FF0000"/>
                </a:solidFill>
                <a:latin typeface="Arial Rounded MT Bold" pitchFamily="34" charset="0"/>
              </a:rPr>
              <a:t> </a:t>
            </a:r>
            <a:r>
              <a:rPr lang="en-US" sz="1800" dirty="0" err="1" smtClean="0">
                <a:solidFill>
                  <a:srgbClr val="FF0000"/>
                </a:solidFill>
                <a:latin typeface="Arial Rounded MT Bold" pitchFamily="34" charset="0"/>
              </a:rPr>
              <a:t>তাকে</a:t>
            </a:r>
            <a:r>
              <a:rPr lang="en-US" sz="1800" dirty="0" smtClean="0">
                <a:solidFill>
                  <a:srgbClr val="FF0000"/>
                </a:solidFill>
                <a:latin typeface="Arial Rounded MT Bold" pitchFamily="34" charset="0"/>
              </a:rPr>
              <a:t> Predicate </a:t>
            </a:r>
            <a:r>
              <a:rPr lang="en-US" sz="1800" dirty="0" err="1" smtClean="0">
                <a:solidFill>
                  <a:srgbClr val="FF0000"/>
                </a:solidFill>
                <a:latin typeface="Arial Rounded MT Bold" pitchFamily="34" charset="0"/>
              </a:rPr>
              <a:t>বলা</a:t>
            </a:r>
            <a:r>
              <a:rPr lang="en-US" sz="1800" dirty="0" smtClean="0">
                <a:solidFill>
                  <a:srgbClr val="FF0000"/>
                </a:solidFill>
                <a:latin typeface="Arial Rounded MT Bold" pitchFamily="34" charset="0"/>
              </a:rPr>
              <a:t> </a:t>
            </a:r>
            <a:r>
              <a:rPr lang="en-US" sz="1800" dirty="0" err="1" smtClean="0">
                <a:solidFill>
                  <a:srgbClr val="FF0000"/>
                </a:solidFill>
                <a:latin typeface="Arial Rounded MT Bold" pitchFamily="34" charset="0"/>
              </a:rPr>
              <a:t>হয</a:t>
            </a:r>
            <a:r>
              <a:rPr lang="en-US" sz="1800" dirty="0" smtClean="0">
                <a:solidFill>
                  <a:srgbClr val="FF0000"/>
                </a:solidFill>
                <a:latin typeface="Arial Rounded MT Bold" pitchFamily="34" charset="0"/>
              </a:rPr>
              <a:t>় ।</a:t>
            </a:r>
          </a:p>
          <a:p>
            <a:pPr>
              <a:buFont typeface="Wingdings" pitchFamily="2" charset="2"/>
              <a:buChar char="Ø"/>
            </a:pPr>
            <a:r>
              <a:rPr lang="en-US" sz="1800" dirty="0" smtClean="0">
                <a:solidFill>
                  <a:srgbClr val="FF0000"/>
                </a:solidFill>
                <a:latin typeface="Arial Rounded MT Bold" pitchFamily="34" charset="0"/>
              </a:rPr>
              <a:t>In the above example ‘We’ is subject and ‘practice English everyday’ is Predicate. A sentence usually starts with a subject and then predicate comes.</a:t>
            </a:r>
          </a:p>
          <a:p>
            <a:endParaRPr lang="en-US" dirty="0"/>
          </a:p>
        </p:txBody>
      </p:sp>
      <p:pic>
        <p:nvPicPr>
          <p:cNvPr id="12" name="Picture 11" descr="t.jpg"/>
          <p:cNvPicPr>
            <a:picLocks noChangeAspect="1"/>
          </p:cNvPicPr>
          <p:nvPr/>
        </p:nvPicPr>
        <p:blipFill>
          <a:blip r:embed="rId2"/>
          <a:stretch>
            <a:fillRect/>
          </a:stretch>
        </p:blipFill>
        <p:spPr>
          <a:xfrm>
            <a:off x="304800" y="76200"/>
            <a:ext cx="2371725" cy="3505200"/>
          </a:xfrm>
          <a:prstGeom prst="rect">
            <a:avLst/>
          </a:prstGeom>
        </p:spPr>
        <p:style>
          <a:lnRef idx="2">
            <a:schemeClr val="accent2">
              <a:shade val="50000"/>
            </a:schemeClr>
          </a:lnRef>
          <a:fillRef idx="1">
            <a:schemeClr val="accent2"/>
          </a:fillRef>
          <a:effectRef idx="0">
            <a:schemeClr val="accent2"/>
          </a:effectRef>
          <a:fontRef idx="minor">
            <a:schemeClr val="lt1"/>
          </a:fontRef>
        </p:style>
      </p:pic>
      <p:pic>
        <p:nvPicPr>
          <p:cNvPr id="15" name="Picture 14" descr="r.png"/>
          <p:cNvPicPr>
            <a:picLocks noChangeAspect="1"/>
          </p:cNvPicPr>
          <p:nvPr/>
        </p:nvPicPr>
        <p:blipFill>
          <a:blip r:embed="rId3"/>
          <a:stretch>
            <a:fillRect/>
          </a:stretch>
        </p:blipFill>
        <p:spPr>
          <a:xfrm>
            <a:off x="6019800" y="240318"/>
            <a:ext cx="1981200" cy="1817082"/>
          </a:xfrm>
          <a:prstGeom prst="rect">
            <a:avLst/>
          </a:prstGeom>
        </p:spPr>
        <p:style>
          <a:lnRef idx="2">
            <a:schemeClr val="accent2"/>
          </a:lnRef>
          <a:fillRef idx="1">
            <a:schemeClr val="lt1"/>
          </a:fillRef>
          <a:effectRef idx="0">
            <a:schemeClr val="accent2"/>
          </a:effectRef>
          <a:fontRef idx="minor">
            <a:schemeClr val="dk1"/>
          </a:fontRef>
        </p:style>
      </p:pic>
      <p:pic>
        <p:nvPicPr>
          <p:cNvPr id="17" name="Picture 16" descr="t.jpg"/>
          <p:cNvPicPr>
            <a:picLocks noChangeAspect="1"/>
          </p:cNvPicPr>
          <p:nvPr/>
        </p:nvPicPr>
        <p:blipFill>
          <a:blip r:embed="rId2"/>
          <a:srcRect l="19277" t="54546" r="48595"/>
          <a:stretch>
            <a:fillRect/>
          </a:stretch>
        </p:blipFill>
        <p:spPr>
          <a:xfrm>
            <a:off x="2971800" y="304800"/>
            <a:ext cx="762000" cy="3048000"/>
          </a:xfrm>
          <a:prstGeom prst="rect">
            <a:avLst/>
          </a:prstGeom>
        </p:spPr>
        <p:style>
          <a:lnRef idx="2">
            <a:schemeClr val="accent2"/>
          </a:lnRef>
          <a:fillRef idx="1">
            <a:schemeClr val="lt1"/>
          </a:fillRef>
          <a:effectRef idx="0">
            <a:schemeClr val="accent2"/>
          </a:effectRef>
          <a:fontRef idx="minor">
            <a:schemeClr val="dk1"/>
          </a:fontRef>
        </p:style>
      </p:pic>
      <p:pic>
        <p:nvPicPr>
          <p:cNvPr id="18" name="Picture 17" descr="t.jpg"/>
          <p:cNvPicPr>
            <a:picLocks noChangeAspect="1"/>
          </p:cNvPicPr>
          <p:nvPr/>
        </p:nvPicPr>
        <p:blipFill>
          <a:blip r:embed="rId2"/>
          <a:srcRect l="12851" t="2273" r="6827" b="43182"/>
          <a:stretch>
            <a:fillRect/>
          </a:stretch>
        </p:blipFill>
        <p:spPr>
          <a:xfrm>
            <a:off x="3733800" y="609600"/>
            <a:ext cx="2371725" cy="2286000"/>
          </a:xfrm>
          <a:prstGeom prst="ellipse">
            <a:avLst/>
          </a:prstGeom>
          <a:ln/>
        </p:spPr>
        <p:style>
          <a:lnRef idx="2">
            <a:schemeClr val="accent3"/>
          </a:lnRef>
          <a:fillRef idx="1">
            <a:schemeClr val="lt1"/>
          </a:fillRef>
          <a:effectRef idx="0">
            <a:schemeClr val="accent3"/>
          </a:effectRef>
          <a:fontRef idx="minor">
            <a:schemeClr val="dk1"/>
          </a:fontRef>
        </p:style>
      </p:pic>
      <p:sp>
        <p:nvSpPr>
          <p:cNvPr id="19" name="TextBox 18"/>
          <p:cNvSpPr txBox="1"/>
          <p:nvPr/>
        </p:nvSpPr>
        <p:spPr>
          <a:xfrm rot="17430337">
            <a:off x="186442" y="2375676"/>
            <a:ext cx="1365929"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smtClean="0">
                <a:solidFill>
                  <a:srgbClr val="C00000"/>
                </a:solidFill>
              </a:rPr>
              <a:t>sentence</a:t>
            </a:r>
            <a:endParaRPr lang="en-US" dirty="0">
              <a:solidFill>
                <a:srgbClr val="C00000"/>
              </a:solidFill>
            </a:endParaRPr>
          </a:p>
        </p:txBody>
      </p:sp>
      <p:sp>
        <p:nvSpPr>
          <p:cNvPr id="20" name="TextBox 19"/>
          <p:cNvSpPr txBox="1"/>
          <p:nvPr/>
        </p:nvSpPr>
        <p:spPr>
          <a:xfrm rot="18525681">
            <a:off x="2800000" y="1719488"/>
            <a:ext cx="873957" cy="369332"/>
          </a:xfrm>
          <a:prstGeom prst="rect">
            <a:avLst/>
          </a:prstGeom>
          <a:noFill/>
        </p:spPr>
        <p:txBody>
          <a:bodyPr wrap="none" rtlCol="0">
            <a:spAutoFit/>
          </a:bodyPr>
          <a:lstStyle/>
          <a:p>
            <a:r>
              <a:rPr lang="en-US" b="1" dirty="0" smtClean="0">
                <a:solidFill>
                  <a:schemeClr val="accent2">
                    <a:lumMod val="75000"/>
                  </a:schemeClr>
                </a:solidFill>
              </a:rPr>
              <a:t>subject</a:t>
            </a:r>
            <a:endParaRPr lang="en-US" b="1" dirty="0">
              <a:solidFill>
                <a:schemeClr val="accent2">
                  <a:lumMod val="75000"/>
                </a:schemeClr>
              </a:solidFill>
            </a:endParaRPr>
          </a:p>
        </p:txBody>
      </p:sp>
      <p:sp>
        <p:nvSpPr>
          <p:cNvPr id="21" name="TextBox 20"/>
          <p:cNvSpPr txBox="1"/>
          <p:nvPr/>
        </p:nvSpPr>
        <p:spPr>
          <a:xfrm rot="19424041">
            <a:off x="3767030" y="608856"/>
            <a:ext cx="1289140" cy="400110"/>
          </a:xfrm>
          <a:prstGeom prst="rect">
            <a:avLst/>
          </a:prstGeom>
          <a:noFill/>
        </p:spPr>
        <p:txBody>
          <a:bodyPr wrap="square" rtlCol="0">
            <a:spAutoFit/>
          </a:bodyPr>
          <a:lstStyle/>
          <a:p>
            <a:r>
              <a:rPr lang="en-US" sz="2000" b="1" dirty="0" smtClean="0">
                <a:solidFill>
                  <a:srgbClr val="00B050"/>
                </a:solidFill>
              </a:rPr>
              <a:t>predicate</a:t>
            </a:r>
            <a:endParaRPr lang="en-US" sz="2000" b="1" dirty="0">
              <a:solidFill>
                <a:srgbClr val="00B050"/>
              </a:solidFill>
            </a:endParaRPr>
          </a:p>
        </p:txBody>
      </p:sp>
      <p:sp>
        <p:nvSpPr>
          <p:cNvPr id="22" name="TextBox 21"/>
          <p:cNvSpPr txBox="1"/>
          <p:nvPr/>
        </p:nvSpPr>
        <p:spPr>
          <a:xfrm rot="19540419">
            <a:off x="5876910" y="299635"/>
            <a:ext cx="1186287" cy="400110"/>
          </a:xfrm>
          <a:prstGeom prst="rect">
            <a:avLst/>
          </a:prstGeom>
          <a:noFill/>
        </p:spPr>
        <p:txBody>
          <a:bodyPr wrap="none" rtlCol="0">
            <a:spAutoFit/>
          </a:bodyPr>
          <a:lstStyle/>
          <a:p>
            <a:r>
              <a:rPr lang="en-US" sz="2000" b="1" dirty="0" smtClean="0">
                <a:solidFill>
                  <a:srgbClr val="C00000"/>
                </a:solidFill>
              </a:rPr>
              <a:t>predicate</a:t>
            </a:r>
            <a:endParaRPr lang="en-US" sz="20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Effect transition="in" filter="slide(fromBottom)">
                                      <p:cBhvr>
                                        <p:cTn id="7" dur="5000"/>
                                        <p:tgtEl>
                                          <p:spTgt spid="3">
                                            <p:txEl>
                                              <p:pRg st="10" end="10"/>
                                            </p:txEl>
                                          </p:spTgt>
                                        </p:tgtEl>
                                      </p:cBhvr>
                                    </p:animEffect>
                                  </p:childTnLst>
                                </p:cTn>
                              </p:par>
                            </p:childTnLst>
                          </p:cTn>
                        </p:par>
                        <p:par>
                          <p:cTn id="8" fill="hold">
                            <p:stCondLst>
                              <p:cond delay="5000"/>
                            </p:stCondLst>
                            <p:childTnLst>
                              <p:par>
                                <p:cTn id="9" presetID="12" presetClass="entr" presetSubtype="4" fill="hold" nodeType="after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animEffect transition="in" filter="slide(fromBottom)">
                                      <p:cBhvr>
                                        <p:cTn id="11" dur="5000"/>
                                        <p:tgtEl>
                                          <p:spTgt spid="3">
                                            <p:txEl>
                                              <p:pRg st="11" end="11"/>
                                            </p:txEl>
                                          </p:spTgt>
                                        </p:tgtEl>
                                      </p:cBhvr>
                                    </p:animEffect>
                                  </p:childTnLst>
                                </p:cTn>
                              </p:par>
                            </p:childTnLst>
                          </p:cTn>
                        </p:par>
                        <p:par>
                          <p:cTn id="12" fill="hold">
                            <p:stCondLst>
                              <p:cond delay="10000"/>
                            </p:stCondLst>
                            <p:childTnLst>
                              <p:par>
                                <p:cTn id="13" presetID="12" presetClass="entr" presetSubtype="4" fill="hold" nodeType="after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animEffect transition="in" filter="slide(fromBottom)">
                                      <p:cBhvr>
                                        <p:cTn id="15" dur="5000"/>
                                        <p:tgtEl>
                                          <p:spTgt spid="3">
                                            <p:txEl>
                                              <p:pRg st="12" end="12"/>
                                            </p:txEl>
                                          </p:spTgt>
                                        </p:tgtEl>
                                      </p:cBhvr>
                                    </p:animEffect>
                                  </p:childTnLst>
                                </p:cTn>
                              </p:par>
                            </p:childTnLst>
                          </p:cTn>
                        </p:par>
                        <p:par>
                          <p:cTn id="16" fill="hold">
                            <p:stCondLst>
                              <p:cond delay="15000"/>
                            </p:stCondLst>
                            <p:childTnLst>
                              <p:par>
                                <p:cTn id="17" presetID="12" presetClass="entr" presetSubtype="4" fill="hold" nodeType="afterEffect">
                                  <p:stCondLst>
                                    <p:cond delay="0"/>
                                  </p:stCondLst>
                                  <p:childTnLst>
                                    <p:set>
                                      <p:cBhvr>
                                        <p:cTn id="18" dur="1" fill="hold">
                                          <p:stCondLst>
                                            <p:cond delay="0"/>
                                          </p:stCondLst>
                                        </p:cTn>
                                        <p:tgtEl>
                                          <p:spTgt spid="3">
                                            <p:txEl>
                                              <p:pRg st="14" end="14"/>
                                            </p:txEl>
                                          </p:spTgt>
                                        </p:tgtEl>
                                        <p:attrNameLst>
                                          <p:attrName>style.visibility</p:attrName>
                                        </p:attrNameLst>
                                      </p:cBhvr>
                                      <p:to>
                                        <p:strVal val="visible"/>
                                      </p:to>
                                    </p:set>
                                    <p:animEffect transition="in" filter="slide(fromBottom)">
                                      <p:cBhvr>
                                        <p:cTn id="19" dur="5000"/>
                                        <p:tgtEl>
                                          <p:spTgt spid="3">
                                            <p:txEl>
                                              <p:pRg st="14" end="14"/>
                                            </p:txEl>
                                          </p:spTgt>
                                        </p:tgtEl>
                                      </p:cBhvr>
                                    </p:animEffect>
                                  </p:childTnLst>
                                </p:cTn>
                              </p:par>
                            </p:childTnLst>
                          </p:cTn>
                        </p:par>
                        <p:par>
                          <p:cTn id="20" fill="hold">
                            <p:stCondLst>
                              <p:cond delay="20000"/>
                            </p:stCondLst>
                            <p:childTnLst>
                              <p:par>
                                <p:cTn id="21" presetID="12" presetClass="entr" presetSubtype="4" fill="hold" nodeType="afterEffect">
                                  <p:stCondLst>
                                    <p:cond delay="0"/>
                                  </p:stCondLst>
                                  <p:childTnLst>
                                    <p:set>
                                      <p:cBhvr>
                                        <p:cTn id="22" dur="1" fill="hold">
                                          <p:stCondLst>
                                            <p:cond delay="0"/>
                                          </p:stCondLst>
                                        </p:cTn>
                                        <p:tgtEl>
                                          <p:spTgt spid="3">
                                            <p:txEl>
                                              <p:pRg st="15" end="15"/>
                                            </p:txEl>
                                          </p:spTgt>
                                        </p:tgtEl>
                                        <p:attrNameLst>
                                          <p:attrName>style.visibility</p:attrName>
                                        </p:attrNameLst>
                                      </p:cBhvr>
                                      <p:to>
                                        <p:strVal val="visible"/>
                                      </p:to>
                                    </p:set>
                                    <p:animEffect transition="in" filter="slide(fromBottom)">
                                      <p:cBhvr>
                                        <p:cTn id="23" dur="50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895600"/>
            <a:ext cx="7924800" cy="313932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buFont typeface="Wingdings" pitchFamily="2" charset="2"/>
              <a:buChar char="Ø"/>
            </a:pPr>
            <a:r>
              <a:rPr lang="en-US" dirty="0" smtClean="0">
                <a:solidFill>
                  <a:srgbClr val="002060"/>
                </a:solidFill>
                <a:latin typeface="Arial Rounded MT Bold" pitchFamily="34" charset="0"/>
              </a:rPr>
              <a:t> In some case like order, advice or request subject is not mentioned. It is user stood.</a:t>
            </a:r>
            <a:br>
              <a:rPr lang="en-US" dirty="0" smtClean="0">
                <a:solidFill>
                  <a:srgbClr val="002060"/>
                </a:solidFill>
                <a:latin typeface="Arial Rounded MT Bold" pitchFamily="34" charset="0"/>
              </a:rPr>
            </a:br>
            <a:r>
              <a:rPr lang="en-US" dirty="0" smtClean="0">
                <a:solidFill>
                  <a:srgbClr val="002060"/>
                </a:solidFill>
                <a:latin typeface="Arial Rounded MT Bold" pitchFamily="34" charset="0"/>
              </a:rPr>
              <a:t>Example: </a:t>
            </a:r>
            <a:br>
              <a:rPr lang="en-US" dirty="0" smtClean="0">
                <a:solidFill>
                  <a:srgbClr val="002060"/>
                </a:solidFill>
                <a:latin typeface="Arial Rounded MT Bold" pitchFamily="34" charset="0"/>
              </a:rPr>
            </a:br>
            <a:r>
              <a:rPr lang="en-US" dirty="0" smtClean="0">
                <a:solidFill>
                  <a:srgbClr val="002060"/>
                </a:solidFill>
                <a:latin typeface="Arial Rounded MT Bold" pitchFamily="34" charset="0"/>
              </a:rPr>
              <a:t>- (You) Keep quite. </a:t>
            </a:r>
            <a:br>
              <a:rPr lang="en-US" dirty="0" smtClean="0">
                <a:solidFill>
                  <a:srgbClr val="002060"/>
                </a:solidFill>
                <a:latin typeface="Arial Rounded MT Bold" pitchFamily="34" charset="0"/>
              </a:rPr>
            </a:br>
            <a:r>
              <a:rPr lang="en-US" dirty="0" smtClean="0">
                <a:solidFill>
                  <a:srgbClr val="002060"/>
                </a:solidFill>
                <a:latin typeface="Arial Rounded MT Bold" pitchFamily="34" charset="0"/>
              </a:rPr>
              <a:t>- (You) Take care of your health.</a:t>
            </a:r>
            <a:br>
              <a:rPr lang="en-US" dirty="0" smtClean="0">
                <a:solidFill>
                  <a:srgbClr val="002060"/>
                </a:solidFill>
                <a:latin typeface="Arial Rounded MT Bold" pitchFamily="34" charset="0"/>
              </a:rPr>
            </a:br>
            <a:r>
              <a:rPr lang="en-US" dirty="0" smtClean="0">
                <a:solidFill>
                  <a:srgbClr val="002060"/>
                </a:solidFill>
                <a:latin typeface="Arial Rounded MT Bold" pitchFamily="34" charset="0"/>
              </a:rPr>
              <a:t>- (I) Thank you.</a:t>
            </a:r>
            <a:br>
              <a:rPr lang="en-US" dirty="0" smtClean="0">
                <a:solidFill>
                  <a:srgbClr val="002060"/>
                </a:solidFill>
                <a:latin typeface="Arial Rounded MT Bold" pitchFamily="34" charset="0"/>
              </a:rPr>
            </a:br>
            <a:r>
              <a:rPr lang="en-US" dirty="0" smtClean="0">
                <a:solidFill>
                  <a:srgbClr val="002060"/>
                </a:solidFill>
                <a:latin typeface="Arial Rounded MT Bold" pitchFamily="34" charset="0"/>
              </a:rPr>
              <a:t>And sometimes sentence starts with the predicate and then subject comes.</a:t>
            </a:r>
            <a:br>
              <a:rPr lang="en-US" dirty="0" smtClean="0">
                <a:solidFill>
                  <a:srgbClr val="002060"/>
                </a:solidFill>
                <a:latin typeface="Arial Rounded MT Bold" pitchFamily="34" charset="0"/>
              </a:rPr>
            </a:br>
            <a:r>
              <a:rPr lang="en-US" dirty="0" smtClean="0">
                <a:solidFill>
                  <a:srgbClr val="002060"/>
                </a:solidFill>
                <a:latin typeface="Arial Rounded MT Bold" pitchFamily="34" charset="0"/>
              </a:rPr>
              <a:t>Example: </a:t>
            </a:r>
            <a:br>
              <a:rPr lang="en-US" dirty="0" smtClean="0">
                <a:solidFill>
                  <a:srgbClr val="002060"/>
                </a:solidFill>
                <a:latin typeface="Arial Rounded MT Bold" pitchFamily="34" charset="0"/>
              </a:rPr>
            </a:br>
            <a:r>
              <a:rPr lang="en-US" dirty="0" smtClean="0">
                <a:solidFill>
                  <a:srgbClr val="002060"/>
                </a:solidFill>
                <a:latin typeface="Arial Rounded MT Bold" pitchFamily="34" charset="0"/>
              </a:rPr>
              <a:t>- Long live Bangladesh </a:t>
            </a:r>
            <a:br>
              <a:rPr lang="en-US" dirty="0" smtClean="0">
                <a:solidFill>
                  <a:srgbClr val="002060"/>
                </a:solidFill>
                <a:latin typeface="Arial Rounded MT Bold" pitchFamily="34" charset="0"/>
              </a:rPr>
            </a:br>
            <a:r>
              <a:rPr lang="en-US" dirty="0" smtClean="0">
                <a:solidFill>
                  <a:srgbClr val="002060"/>
                </a:solidFill>
                <a:latin typeface="Arial Rounded MT Bold" pitchFamily="34" charset="0"/>
              </a:rPr>
              <a:t>- Down went the Titanic.</a:t>
            </a:r>
            <a:endParaRPr lang="en-US" dirty="0" smtClean="0">
              <a:solidFill>
                <a:srgbClr val="002060"/>
              </a:solidFill>
              <a:latin typeface="Arial Rounded MT Bold" pitchFamily="34" charset="0"/>
            </a:endParaRPr>
          </a:p>
        </p:txBody>
      </p:sp>
      <p:pic>
        <p:nvPicPr>
          <p:cNvPr id="3" name="Picture 2" descr="tt.jpg"/>
          <p:cNvPicPr>
            <a:picLocks noChangeAspect="1"/>
          </p:cNvPicPr>
          <p:nvPr/>
        </p:nvPicPr>
        <p:blipFill>
          <a:blip r:embed="rId2"/>
          <a:stretch>
            <a:fillRect/>
          </a:stretch>
        </p:blipFill>
        <p:spPr>
          <a:xfrm>
            <a:off x="533400" y="152400"/>
            <a:ext cx="7924800" cy="2667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04800" y="762000"/>
            <a:ext cx="8305800" cy="5638800"/>
          </a:xfrm>
        </p:spPr>
        <p:txBody>
          <a:bodyPr>
            <a:normAutofit/>
          </a:bodyPr>
          <a:lstStyle/>
          <a:p>
            <a:pPr>
              <a:buFont typeface="Wingdings" pitchFamily="2" charset="2"/>
              <a:buChar char="q"/>
            </a:pPr>
            <a:r>
              <a:rPr lang="en-US" sz="2400" dirty="0" err="1" smtClean="0">
                <a:latin typeface="Arial Rounded MT Bold" pitchFamily="34" charset="0"/>
              </a:rPr>
              <a:t>যা</a:t>
            </a:r>
            <a:r>
              <a:rPr lang="en-US" sz="2400" dirty="0" smtClean="0">
                <a:latin typeface="Arial Rounded MT Bold" pitchFamily="34" charset="0"/>
              </a:rPr>
              <a:t> subject </a:t>
            </a:r>
            <a:r>
              <a:rPr lang="en-US" sz="2400" dirty="0" err="1" smtClean="0">
                <a:latin typeface="Arial Rounded MT Bold" pitchFamily="34" charset="0"/>
              </a:rPr>
              <a:t>বা</a:t>
            </a:r>
            <a:r>
              <a:rPr lang="en-US" sz="2400" dirty="0" smtClean="0">
                <a:latin typeface="Arial Rounded MT Bold" pitchFamily="34" charset="0"/>
              </a:rPr>
              <a:t> </a:t>
            </a:r>
            <a:r>
              <a:rPr lang="en-US" sz="2400" dirty="0" err="1" smtClean="0">
                <a:latin typeface="Arial Rounded MT Bold" pitchFamily="34" charset="0"/>
              </a:rPr>
              <a:t>কর্তা</a:t>
            </a:r>
            <a:r>
              <a:rPr lang="en-US" sz="2400" dirty="0" smtClean="0">
                <a:latin typeface="Arial Rounded MT Bold" pitchFamily="34" charset="0"/>
              </a:rPr>
              <a:t> </a:t>
            </a:r>
            <a:r>
              <a:rPr lang="en-US" sz="2400" dirty="0" err="1" smtClean="0">
                <a:latin typeface="Arial Rounded MT Bold" pitchFamily="34" charset="0"/>
              </a:rPr>
              <a:t>সম্পর্কে</a:t>
            </a:r>
            <a:r>
              <a:rPr lang="en-US" sz="2400" dirty="0" smtClean="0">
                <a:latin typeface="Arial Rounded MT Bold" pitchFamily="34" charset="0"/>
              </a:rPr>
              <a:t> </a:t>
            </a:r>
            <a:r>
              <a:rPr lang="en-US" sz="2400" dirty="0" err="1" smtClean="0">
                <a:latin typeface="Arial Rounded MT Bold" pitchFamily="34" charset="0"/>
              </a:rPr>
              <a:t>বলে</a:t>
            </a:r>
            <a:r>
              <a:rPr lang="en-US" sz="2400" dirty="0" smtClean="0">
                <a:latin typeface="Arial Rounded MT Bold" pitchFamily="34" charset="0"/>
              </a:rPr>
              <a:t> </a:t>
            </a:r>
            <a:r>
              <a:rPr lang="en-US" sz="2400" dirty="0" err="1" smtClean="0">
                <a:latin typeface="Arial Rounded MT Bold" pitchFamily="34" charset="0"/>
              </a:rPr>
              <a:t>বা</a:t>
            </a:r>
            <a:r>
              <a:rPr lang="en-US" sz="2400" dirty="0" smtClean="0">
                <a:latin typeface="Arial Rounded MT Bold" pitchFamily="34" charset="0"/>
              </a:rPr>
              <a:t> </a:t>
            </a:r>
            <a:r>
              <a:rPr lang="en-US" sz="2400" dirty="0" err="1" smtClean="0">
                <a:latin typeface="Arial Rounded MT Bold" pitchFamily="34" charset="0"/>
              </a:rPr>
              <a:t>করে</a:t>
            </a:r>
            <a:r>
              <a:rPr lang="en-US" sz="2400" dirty="0" smtClean="0">
                <a:latin typeface="Arial Rounded MT Bold" pitchFamily="34" charset="0"/>
              </a:rPr>
              <a:t> </a:t>
            </a:r>
            <a:r>
              <a:rPr lang="en-US" sz="2400" dirty="0" err="1" smtClean="0">
                <a:latin typeface="Arial Rounded MT Bold" pitchFamily="34" charset="0"/>
              </a:rPr>
              <a:t>বা</a:t>
            </a:r>
            <a:r>
              <a:rPr lang="en-US" sz="2400" dirty="0" smtClean="0">
                <a:latin typeface="Arial Rounded MT Bold" pitchFamily="34" charset="0"/>
              </a:rPr>
              <a:t> </a:t>
            </a:r>
            <a:r>
              <a:rPr lang="en-US" sz="2400" dirty="0" err="1" smtClean="0">
                <a:latin typeface="Arial Rounded MT Bold" pitchFamily="34" charset="0"/>
              </a:rPr>
              <a:t>লিখে</a:t>
            </a:r>
            <a:r>
              <a:rPr lang="en-US" sz="2400" dirty="0" smtClean="0">
                <a:latin typeface="Arial Rounded MT Bold" pitchFamily="34" charset="0"/>
              </a:rPr>
              <a:t> </a:t>
            </a:r>
            <a:r>
              <a:rPr lang="en-US" sz="2400" dirty="0" err="1" smtClean="0">
                <a:latin typeface="Arial Rounded MT Bold" pitchFamily="34" charset="0"/>
              </a:rPr>
              <a:t>তাকে</a:t>
            </a:r>
            <a:r>
              <a:rPr lang="en-US" sz="2400" dirty="0" smtClean="0">
                <a:latin typeface="Arial Rounded MT Bold" pitchFamily="34" charset="0"/>
              </a:rPr>
              <a:t> Predicate </a:t>
            </a:r>
            <a:r>
              <a:rPr lang="en-US" sz="2400" dirty="0" err="1" smtClean="0">
                <a:latin typeface="Arial Rounded MT Bold" pitchFamily="34" charset="0"/>
              </a:rPr>
              <a:t>বলা</a:t>
            </a:r>
            <a:r>
              <a:rPr lang="en-US" sz="2400" dirty="0" smtClean="0">
                <a:latin typeface="Arial Rounded MT Bold" pitchFamily="34" charset="0"/>
              </a:rPr>
              <a:t> </a:t>
            </a:r>
            <a:r>
              <a:rPr lang="en-US" sz="2400" dirty="0" err="1" smtClean="0">
                <a:latin typeface="Arial Rounded MT Bold" pitchFamily="34" charset="0"/>
              </a:rPr>
              <a:t>হয</a:t>
            </a:r>
            <a:r>
              <a:rPr lang="en-US" sz="2400" dirty="0" smtClean="0">
                <a:latin typeface="Arial Rounded MT Bold" pitchFamily="34" charset="0"/>
              </a:rPr>
              <a:t>় ।</a:t>
            </a:r>
          </a:p>
          <a:p>
            <a:pPr>
              <a:buFont typeface="Wingdings" pitchFamily="2" charset="2"/>
              <a:buChar char="q"/>
            </a:pPr>
            <a:r>
              <a:rPr lang="en-US" sz="2400" dirty="0" smtClean="0">
                <a:latin typeface="Arial Rounded MT Bold" pitchFamily="34" charset="0"/>
              </a:rPr>
              <a:t>In the above example ‘We’ is subject and ‘practice English everyday’ is Predicate. A sentence usually starts with a subject and then predicate comes.</a:t>
            </a:r>
          </a:p>
          <a:p>
            <a:pPr>
              <a:buNone/>
            </a:pPr>
            <a:endParaRPr lang="en-US" sz="2400" dirty="0" smtClean="0">
              <a:latin typeface="Arial Rounded MT Bold" pitchFamily="34" charset="0"/>
            </a:endParaRPr>
          </a:p>
        </p:txBody>
      </p:sp>
      <p:sp>
        <p:nvSpPr>
          <p:cNvPr id="4" name="Rectangle 3"/>
          <p:cNvSpPr/>
          <p:nvPr/>
        </p:nvSpPr>
        <p:spPr>
          <a:xfrm>
            <a:off x="4953000" y="4419600"/>
            <a:ext cx="3429000" cy="1981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562600" y="3886200"/>
            <a:ext cx="45719" cy="369332"/>
          </a:xfrm>
          <a:prstGeom prst="rect">
            <a:avLst/>
          </a:prstGeom>
          <a:noFill/>
        </p:spPr>
        <p:txBody>
          <a:bodyPr wrap="square" rtlCol="0">
            <a:spAutoFit/>
          </a:bodyPr>
          <a:lstStyle/>
          <a:p>
            <a:endParaRPr lang="en-US" dirty="0"/>
          </a:p>
        </p:txBody>
      </p:sp>
      <p:sp>
        <p:nvSpPr>
          <p:cNvPr id="6" name="TextBox 5"/>
          <p:cNvSpPr txBox="1"/>
          <p:nvPr/>
        </p:nvSpPr>
        <p:spPr>
          <a:xfrm>
            <a:off x="5334000" y="4800600"/>
            <a:ext cx="2971800" cy="923330"/>
          </a:xfrm>
          <a:prstGeom prst="rect">
            <a:avLst/>
          </a:prstGeom>
          <a:noFill/>
        </p:spPr>
        <p:txBody>
          <a:bodyPr wrap="square" rtlCol="0">
            <a:spAutoFit/>
          </a:bodyPr>
          <a:lstStyle/>
          <a:p>
            <a:pPr marL="342900" lvl="0" indent="-342900">
              <a:buFont typeface="Wingdings" pitchFamily="2" charset="2"/>
              <a:buChar char="v"/>
            </a:pPr>
            <a:r>
              <a:rPr lang="en-US" dirty="0" smtClean="0">
                <a:solidFill>
                  <a:srgbClr val="0000FF"/>
                </a:solidFill>
                <a:hlinkClick r:id="rId2"/>
              </a:rPr>
              <a:t>Simple Sentence</a:t>
            </a:r>
            <a:endParaRPr lang="en-US" dirty="0" smtClean="0">
              <a:solidFill>
                <a:srgbClr val="0000FF"/>
              </a:solidFill>
            </a:endParaRPr>
          </a:p>
          <a:p>
            <a:pPr marL="342900" lvl="0" indent="-342900">
              <a:buFont typeface="Wingdings" pitchFamily="2" charset="2"/>
              <a:buChar char="v"/>
            </a:pPr>
            <a:r>
              <a:rPr lang="en-US" dirty="0" smtClean="0">
                <a:solidFill>
                  <a:srgbClr val="0000FF"/>
                </a:solidFill>
                <a:hlinkClick r:id="rId2"/>
              </a:rPr>
              <a:t>Complex Sentence</a:t>
            </a:r>
            <a:endParaRPr lang="en-US" dirty="0" smtClean="0">
              <a:solidFill>
                <a:srgbClr val="0000FF"/>
              </a:solidFill>
            </a:endParaRPr>
          </a:p>
          <a:p>
            <a:pPr marL="342900" lvl="0" indent="-342900">
              <a:buFont typeface="Wingdings" pitchFamily="2" charset="2"/>
              <a:buChar char="v"/>
            </a:pPr>
            <a:r>
              <a:rPr lang="en-US" dirty="0" smtClean="0">
                <a:solidFill>
                  <a:srgbClr val="0000FF"/>
                </a:solidFill>
                <a:hlinkClick r:id="rId2"/>
              </a:rPr>
              <a:t>Compound Sentence</a:t>
            </a:r>
            <a:endParaRPr lang="en-US" dirty="0" smtClean="0">
              <a:solidFill>
                <a:srgbClr val="0000FF"/>
              </a:solidFill>
            </a:endParaRPr>
          </a:p>
        </p:txBody>
      </p:sp>
      <p:sp>
        <p:nvSpPr>
          <p:cNvPr id="7" name="Rectangle 6"/>
          <p:cNvSpPr/>
          <p:nvPr/>
        </p:nvSpPr>
        <p:spPr>
          <a:xfrm>
            <a:off x="152400" y="4419600"/>
            <a:ext cx="3505200" cy="21336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304800" y="4572000"/>
            <a:ext cx="3276600" cy="1754326"/>
          </a:xfrm>
          <a:prstGeom prst="rect">
            <a:avLst/>
          </a:prstGeom>
          <a:noFill/>
        </p:spPr>
        <p:txBody>
          <a:bodyPr wrap="square" rtlCol="0">
            <a:spAutoFit/>
          </a:bodyPr>
          <a:lstStyle/>
          <a:p>
            <a:pPr lvl="0">
              <a:buFont typeface="Wingdings" pitchFamily="2" charset="2"/>
              <a:buChar char="Ø"/>
            </a:pPr>
            <a:r>
              <a:rPr lang="en-US" b="1" i="1" u="sng" dirty="0" smtClean="0">
                <a:solidFill>
                  <a:srgbClr val="C00000"/>
                </a:solidFill>
                <a:latin typeface="Times New Roman" pitchFamily="18" charset="0"/>
                <a:cs typeface="Times New Roman" pitchFamily="18" charset="0"/>
                <a:hlinkClick r:id="rId2"/>
              </a:rPr>
              <a:t>Kinds of Sentence</a:t>
            </a:r>
            <a:endParaRPr lang="en-US" b="1" i="1" u="sng" dirty="0" smtClean="0">
              <a:solidFill>
                <a:srgbClr val="C00000"/>
              </a:solidFill>
              <a:latin typeface="Times New Roman" pitchFamily="18" charset="0"/>
              <a:cs typeface="Times New Roman" pitchFamily="18" charset="0"/>
            </a:endParaRPr>
          </a:p>
          <a:p>
            <a:pPr lvl="0">
              <a:buFont typeface="Wingdings" pitchFamily="2" charset="2"/>
              <a:buChar char="Ø"/>
            </a:pPr>
            <a:r>
              <a:rPr lang="en-US" b="1" i="1" u="sng" dirty="0" smtClean="0">
                <a:solidFill>
                  <a:srgbClr val="C00000"/>
                </a:solidFill>
                <a:latin typeface="Times New Roman" pitchFamily="18" charset="0"/>
                <a:cs typeface="Times New Roman" pitchFamily="18" charset="0"/>
                <a:hlinkClick r:id="rId2"/>
              </a:rPr>
              <a:t>Assertive Sentence</a:t>
            </a:r>
            <a:endParaRPr lang="en-US" b="1" i="1" u="sng" dirty="0" smtClean="0">
              <a:solidFill>
                <a:srgbClr val="C00000"/>
              </a:solidFill>
              <a:latin typeface="Times New Roman" pitchFamily="18" charset="0"/>
              <a:cs typeface="Times New Roman" pitchFamily="18" charset="0"/>
            </a:endParaRPr>
          </a:p>
          <a:p>
            <a:pPr lvl="0">
              <a:buFont typeface="Wingdings" pitchFamily="2" charset="2"/>
              <a:buChar char="Ø"/>
            </a:pPr>
            <a:r>
              <a:rPr lang="en-US" b="1" i="1" u="sng" dirty="0" smtClean="0">
                <a:solidFill>
                  <a:srgbClr val="C00000"/>
                </a:solidFill>
                <a:latin typeface="Times New Roman" pitchFamily="18" charset="0"/>
                <a:cs typeface="Times New Roman" pitchFamily="18" charset="0"/>
                <a:hlinkClick r:id="rId2"/>
              </a:rPr>
              <a:t>Interrogative Sentence</a:t>
            </a:r>
            <a:endParaRPr lang="en-US" b="1" i="1" u="sng" dirty="0" smtClean="0">
              <a:solidFill>
                <a:srgbClr val="C00000"/>
              </a:solidFill>
              <a:latin typeface="Times New Roman" pitchFamily="18" charset="0"/>
              <a:cs typeface="Times New Roman" pitchFamily="18" charset="0"/>
            </a:endParaRPr>
          </a:p>
          <a:p>
            <a:pPr lvl="0">
              <a:buFont typeface="Wingdings" pitchFamily="2" charset="2"/>
              <a:buChar char="Ø"/>
            </a:pPr>
            <a:r>
              <a:rPr lang="en-US" b="1" i="1" u="sng" dirty="0" smtClean="0">
                <a:solidFill>
                  <a:srgbClr val="C00000"/>
                </a:solidFill>
                <a:latin typeface="Times New Roman" pitchFamily="18" charset="0"/>
                <a:cs typeface="Times New Roman" pitchFamily="18" charset="0"/>
                <a:hlinkClick r:id="rId2"/>
              </a:rPr>
              <a:t>Imperative Sentence</a:t>
            </a:r>
            <a:endParaRPr lang="en-US" b="1" i="1" u="sng" dirty="0" smtClean="0">
              <a:solidFill>
                <a:srgbClr val="C00000"/>
              </a:solidFill>
              <a:latin typeface="Times New Roman" pitchFamily="18" charset="0"/>
              <a:cs typeface="Times New Roman" pitchFamily="18" charset="0"/>
            </a:endParaRPr>
          </a:p>
          <a:p>
            <a:pPr lvl="0">
              <a:buFont typeface="Wingdings" pitchFamily="2" charset="2"/>
              <a:buChar char="Ø"/>
            </a:pPr>
            <a:r>
              <a:rPr lang="en-US" b="1" i="1" u="sng" dirty="0" err="1" smtClean="0">
                <a:solidFill>
                  <a:srgbClr val="C00000"/>
                </a:solidFill>
                <a:latin typeface="Times New Roman" pitchFamily="18" charset="0"/>
                <a:cs typeface="Times New Roman" pitchFamily="18" charset="0"/>
                <a:hlinkClick r:id="rId2"/>
              </a:rPr>
              <a:t>Optative</a:t>
            </a:r>
            <a:r>
              <a:rPr lang="en-US" b="1" i="1" u="sng" dirty="0" smtClean="0">
                <a:solidFill>
                  <a:srgbClr val="C00000"/>
                </a:solidFill>
                <a:latin typeface="Times New Roman" pitchFamily="18" charset="0"/>
                <a:cs typeface="Times New Roman" pitchFamily="18" charset="0"/>
                <a:hlinkClick r:id="rId2"/>
              </a:rPr>
              <a:t> Sentence</a:t>
            </a:r>
            <a:endParaRPr lang="en-US" b="1" i="1" u="sng" dirty="0" smtClean="0">
              <a:solidFill>
                <a:srgbClr val="C00000"/>
              </a:solidFill>
              <a:latin typeface="Times New Roman" pitchFamily="18" charset="0"/>
              <a:cs typeface="Times New Roman" pitchFamily="18" charset="0"/>
            </a:endParaRPr>
          </a:p>
          <a:p>
            <a:pPr lvl="0">
              <a:buFont typeface="Wingdings" pitchFamily="2" charset="2"/>
              <a:buChar char="Ø"/>
            </a:pPr>
            <a:r>
              <a:rPr lang="en-US" b="1" i="1" u="sng" dirty="0" smtClean="0">
                <a:solidFill>
                  <a:srgbClr val="C00000"/>
                </a:solidFill>
                <a:latin typeface="Times New Roman" pitchFamily="18" charset="0"/>
                <a:cs typeface="Times New Roman" pitchFamily="18" charset="0"/>
                <a:hlinkClick r:id="rId2"/>
              </a:rPr>
              <a:t>Exclamatory Sentence</a:t>
            </a:r>
            <a:endParaRPr lang="en-US" b="1" i="1" u="sng" dirty="0" smtClean="0">
              <a:solidFill>
                <a:srgbClr val="C00000"/>
              </a:solidFill>
              <a:latin typeface="Times New Roman" pitchFamily="18" charset="0"/>
              <a:cs typeface="Times New Roman" pitchFamily="18" charset="0"/>
            </a:endParaRPr>
          </a:p>
        </p:txBody>
      </p:sp>
      <p:sp>
        <p:nvSpPr>
          <p:cNvPr id="11" name="Flowchart: Punched Tape 10"/>
          <p:cNvSpPr/>
          <p:nvPr/>
        </p:nvSpPr>
        <p:spPr>
          <a:xfrm>
            <a:off x="228600" y="2743200"/>
            <a:ext cx="3429000" cy="1524000"/>
          </a:xfrm>
          <a:prstGeom prst="flowChartPunchedTap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19" name="Rectangle 3"/>
          <p:cNvSpPr>
            <a:spLocks noChangeArrowheads="1"/>
          </p:cNvSpPr>
          <p:nvPr/>
        </p:nvSpPr>
        <p:spPr bwMode="auto">
          <a:xfrm rot="21062396">
            <a:off x="282907" y="3068738"/>
            <a:ext cx="32766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Kinds of Sentence:</a:t>
            </a:r>
            <a:br>
              <a:rPr kumimoji="0" lang="en-US" sz="1400" b="0" i="0"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br>
            <a:r>
              <a:rPr kumimoji="0" lang="en-US" sz="1400" b="0" i="0"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Sentences can be classified into five categories, according to their meaning or function. </a:t>
            </a:r>
            <a:endParaRPr kumimoji="0" lang="en-US" sz="1600" b="0" i="0" strike="noStrike" cap="none" normalizeH="0" baseline="0" dirty="0" smtClean="0">
              <a:ln>
                <a:noFill/>
              </a:ln>
              <a:solidFill>
                <a:srgbClr val="FFFF00"/>
              </a:solidFill>
              <a:effectLst/>
              <a:latin typeface="Arial" pitchFamily="34" charset="0"/>
              <a:cs typeface="Arial" pitchFamily="34" charset="0"/>
            </a:endParaRPr>
          </a:p>
        </p:txBody>
      </p:sp>
      <p:sp>
        <p:nvSpPr>
          <p:cNvPr id="18" name="Flowchart: Punched Tape 17"/>
          <p:cNvSpPr/>
          <p:nvPr/>
        </p:nvSpPr>
        <p:spPr>
          <a:xfrm rot="21274214">
            <a:off x="4861234" y="2899932"/>
            <a:ext cx="3381019" cy="1441897"/>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0" name="Rectangle 4"/>
          <p:cNvSpPr>
            <a:spLocks noChangeArrowheads="1"/>
          </p:cNvSpPr>
          <p:nvPr/>
        </p:nvSpPr>
        <p:spPr bwMode="auto">
          <a:xfrm rot="20615063">
            <a:off x="5235747" y="2897171"/>
            <a:ext cx="3104514"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sng" strike="noStrike" cap="none" normalizeH="0" baseline="0" dirty="0" smtClean="0">
                <a:ln>
                  <a:noFill/>
                </a:ln>
                <a:solidFill>
                  <a:srgbClr val="FFC000"/>
                </a:solidFill>
                <a:effectLst/>
                <a:latin typeface="Arial" pitchFamily="34" charset="0"/>
                <a:ea typeface="Times New Roman" pitchFamily="18" charset="0"/>
                <a:cs typeface="Arial" pitchFamily="34" charset="0"/>
              </a:rPr>
              <a:t>Structure of a Sentence:</a:t>
            </a:r>
            <a:br>
              <a:rPr kumimoji="0" lang="en-US" sz="1600" b="0" i="0" u="sng" strike="noStrike" cap="none" normalizeH="0" baseline="0" dirty="0" smtClean="0">
                <a:ln>
                  <a:noFill/>
                </a:ln>
                <a:solidFill>
                  <a:srgbClr val="FFC000"/>
                </a:solidFill>
                <a:effectLst/>
                <a:latin typeface="Arial" pitchFamily="34" charset="0"/>
                <a:ea typeface="Times New Roman" pitchFamily="18" charset="0"/>
                <a:cs typeface="Arial" pitchFamily="34" charset="0"/>
              </a:rPr>
            </a:br>
            <a:r>
              <a:rPr kumimoji="0" lang="en-US" sz="1600" b="0" i="0" u="sng" strike="noStrike" cap="none" normalizeH="0" baseline="0" dirty="0" smtClean="0">
                <a:ln>
                  <a:noFill/>
                </a:ln>
                <a:solidFill>
                  <a:srgbClr val="FFC000"/>
                </a:solidFill>
                <a:effectLst/>
                <a:latin typeface="Arial" pitchFamily="34" charset="0"/>
                <a:ea typeface="Times New Roman" pitchFamily="18" charset="0"/>
                <a:cs typeface="Arial" pitchFamily="34" charset="0"/>
              </a:rPr>
              <a:t>According to structure, sentences are of three types.</a:t>
            </a:r>
            <a:r>
              <a:rPr kumimoji="0" lang="en-US" sz="600" b="0" i="0" u="none" strike="noStrike" cap="none" normalizeH="0" baseline="0" dirty="0" smtClean="0">
                <a:ln>
                  <a:noFill/>
                </a:ln>
                <a:solidFill>
                  <a:srgbClr val="FFC000"/>
                </a:solidFill>
                <a:effectLst/>
                <a:latin typeface="Arial" pitchFamily="34" charset="0"/>
                <a:cs typeface="Arial" pitchFamily="34" charset="0"/>
              </a:rPr>
              <a:t> </a:t>
            </a:r>
            <a:endParaRPr kumimoji="0" lang="en-US" sz="1800" b="0" i="0" u="none" strike="noStrike" cap="none" normalizeH="0" baseline="0" dirty="0" smtClean="0">
              <a:ln>
                <a:noFill/>
              </a:ln>
              <a:solidFill>
                <a:srgbClr val="FFC000"/>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0"/>
                                        <p:tgtEl>
                                          <p:spTgt spid="3">
                                            <p:txEl>
                                              <p:pRg st="0" end="0"/>
                                            </p:txEl>
                                          </p:spTgt>
                                        </p:tgtEl>
                                      </p:cBhvr>
                                    </p:animEffect>
                                  </p:childTnLst>
                                </p:cTn>
                              </p:par>
                            </p:childTnLst>
                          </p:cTn>
                        </p:par>
                        <p:par>
                          <p:cTn id="8" fill="hold">
                            <p:stCondLst>
                              <p:cond delay="5000"/>
                            </p:stCondLst>
                            <p:childTnLst>
                              <p:par>
                                <p:cTn id="9" presetID="12" presetClass="entr" presetSubtype="4"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slide(fromBottom)">
                                      <p:cBhvr>
                                        <p:cTn id="11" dur="5000"/>
                                        <p:tgtEl>
                                          <p:spTgt spid="3">
                                            <p:txEl>
                                              <p:pRg st="1" end="1"/>
                                            </p:txEl>
                                          </p:spTgt>
                                        </p:tgtEl>
                                      </p:cBhvr>
                                    </p:animEffect>
                                  </p:childTnLst>
                                </p:cTn>
                              </p:par>
                            </p:childTnLst>
                          </p:cTn>
                        </p:par>
                        <p:par>
                          <p:cTn id="12" fill="hold">
                            <p:stCondLst>
                              <p:cond delay="10000"/>
                            </p:stCondLst>
                            <p:childTnLst>
                              <p:par>
                                <p:cTn id="13" presetID="12" presetClass="entr" presetSubtype="4"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slide(fromBottom)">
                                      <p:cBhvr>
                                        <p:cTn id="15" dur="500"/>
                                        <p:tgtEl>
                                          <p:spTgt spid="11"/>
                                        </p:tgtEl>
                                      </p:cBhvr>
                                    </p:animEffect>
                                  </p:childTnLst>
                                </p:cTn>
                              </p:par>
                            </p:childTnLst>
                          </p:cTn>
                        </p:par>
                        <p:par>
                          <p:cTn id="16" fill="hold">
                            <p:stCondLst>
                              <p:cond delay="10500"/>
                            </p:stCondLst>
                            <p:childTnLst>
                              <p:par>
                                <p:cTn id="17" presetID="12" presetClass="entr" presetSubtype="4" fill="hold" grpId="0" nodeType="afterEffect">
                                  <p:stCondLst>
                                    <p:cond delay="0"/>
                                  </p:stCondLst>
                                  <p:childTnLst>
                                    <p:set>
                                      <p:cBhvr>
                                        <p:cTn id="18" dur="1" fill="hold">
                                          <p:stCondLst>
                                            <p:cond delay="0"/>
                                          </p:stCondLst>
                                        </p:cTn>
                                        <p:tgtEl>
                                          <p:spTgt spid="9219"/>
                                        </p:tgtEl>
                                        <p:attrNameLst>
                                          <p:attrName>style.visibility</p:attrName>
                                        </p:attrNameLst>
                                      </p:cBhvr>
                                      <p:to>
                                        <p:strVal val="visible"/>
                                      </p:to>
                                    </p:set>
                                    <p:animEffect transition="in" filter="slide(fromBottom)">
                                      <p:cBhvr>
                                        <p:cTn id="19" dur="5000"/>
                                        <p:tgtEl>
                                          <p:spTgt spid="9219"/>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1" nodeType="clickEffect">
                                  <p:stCondLst>
                                    <p:cond delay="0"/>
                                  </p:stCondLst>
                                  <p:childTnLst>
                                    <p:set>
                                      <p:cBhvr>
                                        <p:cTn id="23" dur="1" fill="hold">
                                          <p:stCondLst>
                                            <p:cond delay="0"/>
                                          </p:stCondLst>
                                        </p:cTn>
                                        <p:tgtEl>
                                          <p:spTgt spid="9219"/>
                                        </p:tgtEl>
                                        <p:attrNameLst>
                                          <p:attrName>style.visibility</p:attrName>
                                        </p:attrNameLst>
                                      </p:cBhvr>
                                      <p:to>
                                        <p:strVal val="visible"/>
                                      </p:to>
                                    </p:set>
                                    <p:animEffect transition="in" filter="slide(fromBottom)">
                                      <p:cBhvr>
                                        <p:cTn id="24" dur="500"/>
                                        <p:tgtEl>
                                          <p:spTgt spid="9219"/>
                                        </p:tgtEl>
                                      </p:cBhvr>
                                    </p:animEffect>
                                  </p:childTnLst>
                                </p:cTn>
                              </p:par>
                            </p:childTnLst>
                          </p:cTn>
                        </p:par>
                        <p:par>
                          <p:cTn id="25" fill="hold">
                            <p:stCondLst>
                              <p:cond delay="500"/>
                            </p:stCondLst>
                            <p:childTnLst>
                              <p:par>
                                <p:cTn id="26" presetID="2" presetClass="entr" presetSubtype="4"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fill="hold"/>
                                        <p:tgtEl>
                                          <p:spTgt spid="18"/>
                                        </p:tgtEl>
                                        <p:attrNameLst>
                                          <p:attrName>ppt_x</p:attrName>
                                        </p:attrNameLst>
                                      </p:cBhvr>
                                      <p:tavLst>
                                        <p:tav tm="0">
                                          <p:val>
                                            <p:strVal val="#ppt_x"/>
                                          </p:val>
                                        </p:tav>
                                        <p:tav tm="100000">
                                          <p:val>
                                            <p:strVal val="#ppt_x"/>
                                          </p:val>
                                        </p:tav>
                                      </p:tavLst>
                                    </p:anim>
                                    <p:anim calcmode="lin" valueType="num">
                                      <p:cBhvr additive="base">
                                        <p:cTn id="29" dur="500" fill="hold"/>
                                        <p:tgtEl>
                                          <p:spTgt spid="18"/>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12" presetClass="entr" presetSubtype="4" fill="hold" grpId="0" nodeType="afterEffect">
                                  <p:stCondLst>
                                    <p:cond delay="0"/>
                                  </p:stCondLst>
                                  <p:childTnLst>
                                    <p:set>
                                      <p:cBhvr>
                                        <p:cTn id="32" dur="1" fill="hold">
                                          <p:stCondLst>
                                            <p:cond delay="0"/>
                                          </p:stCondLst>
                                        </p:cTn>
                                        <p:tgtEl>
                                          <p:spTgt spid="9220"/>
                                        </p:tgtEl>
                                        <p:attrNameLst>
                                          <p:attrName>style.visibility</p:attrName>
                                        </p:attrNameLst>
                                      </p:cBhvr>
                                      <p:to>
                                        <p:strVal val="visible"/>
                                      </p:to>
                                    </p:set>
                                    <p:animEffect transition="in" filter="slide(fromBottom)">
                                      <p:cBhvr>
                                        <p:cTn id="33" dur="5000"/>
                                        <p:tgtEl>
                                          <p:spTgt spid="9220"/>
                                        </p:tgtEl>
                                      </p:cBhvr>
                                    </p:animEffect>
                                  </p:childTnLst>
                                </p:cTn>
                              </p:par>
                            </p:childTnLst>
                          </p:cTn>
                        </p:par>
                        <p:par>
                          <p:cTn id="34" fill="hold">
                            <p:stCondLst>
                              <p:cond delay="6000"/>
                            </p:stCondLst>
                            <p:childTnLst>
                              <p:par>
                                <p:cTn id="35" presetID="2" presetClass="entr" presetSubtype="4"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1000" fill="hold"/>
                                        <p:tgtEl>
                                          <p:spTgt spid="7"/>
                                        </p:tgtEl>
                                        <p:attrNameLst>
                                          <p:attrName>ppt_x</p:attrName>
                                        </p:attrNameLst>
                                      </p:cBhvr>
                                      <p:tavLst>
                                        <p:tav tm="0">
                                          <p:val>
                                            <p:strVal val="#ppt_x"/>
                                          </p:val>
                                        </p:tav>
                                        <p:tav tm="100000">
                                          <p:val>
                                            <p:strVal val="#ppt_x"/>
                                          </p:val>
                                        </p:tav>
                                      </p:tavLst>
                                    </p:anim>
                                    <p:anim calcmode="lin" valueType="num">
                                      <p:cBhvr additive="base">
                                        <p:cTn id="38" dur="1000" fill="hold"/>
                                        <p:tgtEl>
                                          <p:spTgt spid="7"/>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12" presetClass="entr" presetSubtype="4" fill="hold" nodeType="afterEffect">
                                  <p:stCondLst>
                                    <p:cond delay="0"/>
                                  </p:stCondLst>
                                  <p:childTnLst>
                                    <p:set>
                                      <p:cBhvr>
                                        <p:cTn id="41" dur="1" fill="hold">
                                          <p:stCondLst>
                                            <p:cond delay="0"/>
                                          </p:stCondLst>
                                        </p:cTn>
                                        <p:tgtEl>
                                          <p:spTgt spid="9">
                                            <p:txEl>
                                              <p:pRg st="0" end="0"/>
                                            </p:txEl>
                                          </p:spTgt>
                                        </p:tgtEl>
                                        <p:attrNameLst>
                                          <p:attrName>style.visibility</p:attrName>
                                        </p:attrNameLst>
                                      </p:cBhvr>
                                      <p:to>
                                        <p:strVal val="visible"/>
                                      </p:to>
                                    </p:set>
                                    <p:animEffect transition="in" filter="slide(fromBottom)">
                                      <p:cBhvr>
                                        <p:cTn id="42" dur="5000"/>
                                        <p:tgtEl>
                                          <p:spTgt spid="9">
                                            <p:txEl>
                                              <p:pRg st="0" end="0"/>
                                            </p:txEl>
                                          </p:spTgt>
                                        </p:tgtEl>
                                      </p:cBhvr>
                                    </p:animEffect>
                                  </p:childTnLst>
                                </p:cTn>
                              </p:par>
                            </p:childTnLst>
                          </p:cTn>
                        </p:par>
                        <p:par>
                          <p:cTn id="43" fill="hold">
                            <p:stCondLst>
                              <p:cond delay="12000"/>
                            </p:stCondLst>
                            <p:childTnLst>
                              <p:par>
                                <p:cTn id="44" presetID="12" presetClass="entr" presetSubtype="4" fill="hold" nodeType="afterEffect">
                                  <p:stCondLst>
                                    <p:cond delay="0"/>
                                  </p:stCondLst>
                                  <p:childTnLst>
                                    <p:set>
                                      <p:cBhvr>
                                        <p:cTn id="45" dur="1" fill="hold">
                                          <p:stCondLst>
                                            <p:cond delay="0"/>
                                          </p:stCondLst>
                                        </p:cTn>
                                        <p:tgtEl>
                                          <p:spTgt spid="9">
                                            <p:txEl>
                                              <p:pRg st="1" end="1"/>
                                            </p:txEl>
                                          </p:spTgt>
                                        </p:tgtEl>
                                        <p:attrNameLst>
                                          <p:attrName>style.visibility</p:attrName>
                                        </p:attrNameLst>
                                      </p:cBhvr>
                                      <p:to>
                                        <p:strVal val="visible"/>
                                      </p:to>
                                    </p:set>
                                    <p:animEffect transition="in" filter="slide(fromBottom)">
                                      <p:cBhvr>
                                        <p:cTn id="46" dur="5000"/>
                                        <p:tgtEl>
                                          <p:spTgt spid="9">
                                            <p:txEl>
                                              <p:pRg st="1" end="1"/>
                                            </p:txEl>
                                          </p:spTgt>
                                        </p:tgtEl>
                                      </p:cBhvr>
                                    </p:animEffect>
                                  </p:childTnLst>
                                </p:cTn>
                              </p:par>
                            </p:childTnLst>
                          </p:cTn>
                        </p:par>
                        <p:par>
                          <p:cTn id="47" fill="hold">
                            <p:stCondLst>
                              <p:cond delay="17000"/>
                            </p:stCondLst>
                            <p:childTnLst>
                              <p:par>
                                <p:cTn id="48" presetID="12" presetClass="entr" presetSubtype="4" fill="hold" nodeType="afterEffect">
                                  <p:stCondLst>
                                    <p:cond delay="0"/>
                                  </p:stCondLst>
                                  <p:childTnLst>
                                    <p:set>
                                      <p:cBhvr>
                                        <p:cTn id="49" dur="1" fill="hold">
                                          <p:stCondLst>
                                            <p:cond delay="0"/>
                                          </p:stCondLst>
                                        </p:cTn>
                                        <p:tgtEl>
                                          <p:spTgt spid="9">
                                            <p:txEl>
                                              <p:pRg st="2" end="2"/>
                                            </p:txEl>
                                          </p:spTgt>
                                        </p:tgtEl>
                                        <p:attrNameLst>
                                          <p:attrName>style.visibility</p:attrName>
                                        </p:attrNameLst>
                                      </p:cBhvr>
                                      <p:to>
                                        <p:strVal val="visible"/>
                                      </p:to>
                                    </p:set>
                                    <p:animEffect transition="in" filter="slide(fromBottom)">
                                      <p:cBhvr>
                                        <p:cTn id="50" dur="5000"/>
                                        <p:tgtEl>
                                          <p:spTgt spid="9">
                                            <p:txEl>
                                              <p:pRg st="2" end="2"/>
                                            </p:txEl>
                                          </p:spTgt>
                                        </p:tgtEl>
                                      </p:cBhvr>
                                    </p:animEffect>
                                  </p:childTnLst>
                                </p:cTn>
                              </p:par>
                            </p:childTnLst>
                          </p:cTn>
                        </p:par>
                        <p:par>
                          <p:cTn id="51" fill="hold">
                            <p:stCondLst>
                              <p:cond delay="22000"/>
                            </p:stCondLst>
                            <p:childTnLst>
                              <p:par>
                                <p:cTn id="52" presetID="12" presetClass="entr" presetSubtype="4" fill="hold" nodeType="afterEffect">
                                  <p:stCondLst>
                                    <p:cond delay="0"/>
                                  </p:stCondLst>
                                  <p:childTnLst>
                                    <p:set>
                                      <p:cBhvr>
                                        <p:cTn id="53" dur="1" fill="hold">
                                          <p:stCondLst>
                                            <p:cond delay="0"/>
                                          </p:stCondLst>
                                        </p:cTn>
                                        <p:tgtEl>
                                          <p:spTgt spid="9">
                                            <p:txEl>
                                              <p:pRg st="3" end="3"/>
                                            </p:txEl>
                                          </p:spTgt>
                                        </p:tgtEl>
                                        <p:attrNameLst>
                                          <p:attrName>style.visibility</p:attrName>
                                        </p:attrNameLst>
                                      </p:cBhvr>
                                      <p:to>
                                        <p:strVal val="visible"/>
                                      </p:to>
                                    </p:set>
                                    <p:animEffect transition="in" filter="slide(fromBottom)">
                                      <p:cBhvr>
                                        <p:cTn id="54" dur="5000"/>
                                        <p:tgtEl>
                                          <p:spTgt spid="9">
                                            <p:txEl>
                                              <p:pRg st="3" end="3"/>
                                            </p:txEl>
                                          </p:spTgt>
                                        </p:tgtEl>
                                      </p:cBhvr>
                                    </p:animEffect>
                                  </p:childTnLst>
                                </p:cTn>
                              </p:par>
                            </p:childTnLst>
                          </p:cTn>
                        </p:par>
                        <p:par>
                          <p:cTn id="55" fill="hold">
                            <p:stCondLst>
                              <p:cond delay="27000"/>
                            </p:stCondLst>
                            <p:childTnLst>
                              <p:par>
                                <p:cTn id="56" presetID="12" presetClass="entr" presetSubtype="4" fill="hold" nodeType="afterEffect">
                                  <p:stCondLst>
                                    <p:cond delay="0"/>
                                  </p:stCondLst>
                                  <p:childTnLst>
                                    <p:set>
                                      <p:cBhvr>
                                        <p:cTn id="57" dur="1" fill="hold">
                                          <p:stCondLst>
                                            <p:cond delay="0"/>
                                          </p:stCondLst>
                                        </p:cTn>
                                        <p:tgtEl>
                                          <p:spTgt spid="9">
                                            <p:txEl>
                                              <p:pRg st="4" end="4"/>
                                            </p:txEl>
                                          </p:spTgt>
                                        </p:tgtEl>
                                        <p:attrNameLst>
                                          <p:attrName>style.visibility</p:attrName>
                                        </p:attrNameLst>
                                      </p:cBhvr>
                                      <p:to>
                                        <p:strVal val="visible"/>
                                      </p:to>
                                    </p:set>
                                    <p:animEffect transition="in" filter="slide(fromBottom)">
                                      <p:cBhvr>
                                        <p:cTn id="58" dur="5000"/>
                                        <p:tgtEl>
                                          <p:spTgt spid="9">
                                            <p:txEl>
                                              <p:pRg st="4" end="4"/>
                                            </p:txEl>
                                          </p:spTgt>
                                        </p:tgtEl>
                                      </p:cBhvr>
                                    </p:animEffect>
                                  </p:childTnLst>
                                </p:cTn>
                              </p:par>
                            </p:childTnLst>
                          </p:cTn>
                        </p:par>
                        <p:par>
                          <p:cTn id="59" fill="hold">
                            <p:stCondLst>
                              <p:cond delay="32000"/>
                            </p:stCondLst>
                            <p:childTnLst>
                              <p:par>
                                <p:cTn id="60" presetID="12" presetClass="entr" presetSubtype="4" fill="hold" nodeType="afterEffect">
                                  <p:stCondLst>
                                    <p:cond delay="0"/>
                                  </p:stCondLst>
                                  <p:childTnLst>
                                    <p:set>
                                      <p:cBhvr>
                                        <p:cTn id="61" dur="1" fill="hold">
                                          <p:stCondLst>
                                            <p:cond delay="0"/>
                                          </p:stCondLst>
                                        </p:cTn>
                                        <p:tgtEl>
                                          <p:spTgt spid="9">
                                            <p:txEl>
                                              <p:pRg st="5" end="5"/>
                                            </p:txEl>
                                          </p:spTgt>
                                        </p:tgtEl>
                                        <p:attrNameLst>
                                          <p:attrName>style.visibility</p:attrName>
                                        </p:attrNameLst>
                                      </p:cBhvr>
                                      <p:to>
                                        <p:strVal val="visible"/>
                                      </p:to>
                                    </p:set>
                                    <p:animEffect transition="in" filter="slide(fromBottom)">
                                      <p:cBhvr>
                                        <p:cTn id="62" dur="5000"/>
                                        <p:tgtEl>
                                          <p:spTgt spid="9">
                                            <p:txEl>
                                              <p:pRg st="5" end="5"/>
                                            </p:txEl>
                                          </p:spTgt>
                                        </p:tgtEl>
                                      </p:cBhvr>
                                    </p:animEffect>
                                  </p:childTnLst>
                                </p:cTn>
                              </p:par>
                            </p:childTnLst>
                          </p:cTn>
                        </p:par>
                        <p:par>
                          <p:cTn id="63" fill="hold">
                            <p:stCondLst>
                              <p:cond delay="37000"/>
                            </p:stCondLst>
                            <p:childTnLst>
                              <p:par>
                                <p:cTn id="64" presetID="2" presetClass="exit" presetSubtype="4" fill="hold" grpId="0" nodeType="afterEffect">
                                  <p:stCondLst>
                                    <p:cond delay="0"/>
                                  </p:stCondLst>
                                  <p:childTnLst>
                                    <p:anim calcmode="lin" valueType="num">
                                      <p:cBhvr additive="base">
                                        <p:cTn id="65" dur="1000"/>
                                        <p:tgtEl>
                                          <p:spTgt spid="4"/>
                                        </p:tgtEl>
                                        <p:attrNameLst>
                                          <p:attrName>ppt_x</p:attrName>
                                        </p:attrNameLst>
                                      </p:cBhvr>
                                      <p:tavLst>
                                        <p:tav tm="0">
                                          <p:val>
                                            <p:strVal val="ppt_x"/>
                                          </p:val>
                                        </p:tav>
                                        <p:tav tm="100000">
                                          <p:val>
                                            <p:strVal val="ppt_x"/>
                                          </p:val>
                                        </p:tav>
                                      </p:tavLst>
                                    </p:anim>
                                    <p:anim calcmode="lin" valueType="num">
                                      <p:cBhvr additive="base">
                                        <p:cTn id="66" dur="1000"/>
                                        <p:tgtEl>
                                          <p:spTgt spid="4"/>
                                        </p:tgtEl>
                                        <p:attrNameLst>
                                          <p:attrName>ppt_y</p:attrName>
                                        </p:attrNameLst>
                                      </p:cBhvr>
                                      <p:tavLst>
                                        <p:tav tm="0">
                                          <p:val>
                                            <p:strVal val="ppt_y"/>
                                          </p:val>
                                        </p:tav>
                                        <p:tav tm="100000">
                                          <p:val>
                                            <p:strVal val="1+ppt_h/2"/>
                                          </p:val>
                                        </p:tav>
                                      </p:tavLst>
                                    </p:anim>
                                    <p:set>
                                      <p:cBhvr>
                                        <p:cTn id="67" dur="1" fill="hold">
                                          <p:stCondLst>
                                            <p:cond delay="999"/>
                                          </p:stCondLst>
                                        </p:cTn>
                                        <p:tgtEl>
                                          <p:spTgt spid="4"/>
                                        </p:tgtEl>
                                        <p:attrNameLst>
                                          <p:attrName>style.visibility</p:attrName>
                                        </p:attrNameLst>
                                      </p:cBhvr>
                                      <p:to>
                                        <p:strVal val="hidden"/>
                                      </p:to>
                                    </p:set>
                                  </p:childTnLst>
                                </p:cTn>
                              </p:par>
                            </p:childTnLst>
                          </p:cTn>
                        </p:par>
                        <p:par>
                          <p:cTn id="68" fill="hold">
                            <p:stCondLst>
                              <p:cond delay="38000"/>
                            </p:stCondLst>
                            <p:childTnLst>
                              <p:par>
                                <p:cTn id="69" presetID="12" presetClass="entr" presetSubtype="4" fill="hold" nodeType="afterEffect">
                                  <p:stCondLst>
                                    <p:cond delay="0"/>
                                  </p:stCondLst>
                                  <p:childTnLst>
                                    <p:set>
                                      <p:cBhvr>
                                        <p:cTn id="70" dur="1" fill="hold">
                                          <p:stCondLst>
                                            <p:cond delay="0"/>
                                          </p:stCondLst>
                                        </p:cTn>
                                        <p:tgtEl>
                                          <p:spTgt spid="6">
                                            <p:txEl>
                                              <p:pRg st="0" end="0"/>
                                            </p:txEl>
                                          </p:spTgt>
                                        </p:tgtEl>
                                        <p:attrNameLst>
                                          <p:attrName>style.visibility</p:attrName>
                                        </p:attrNameLst>
                                      </p:cBhvr>
                                      <p:to>
                                        <p:strVal val="visible"/>
                                      </p:to>
                                    </p:set>
                                    <p:animEffect transition="in" filter="slide(fromBottom)">
                                      <p:cBhvr>
                                        <p:cTn id="71" dur="5000"/>
                                        <p:tgtEl>
                                          <p:spTgt spid="6">
                                            <p:txEl>
                                              <p:pRg st="0" end="0"/>
                                            </p:txEl>
                                          </p:spTgt>
                                        </p:tgtEl>
                                      </p:cBhvr>
                                    </p:animEffect>
                                  </p:childTnLst>
                                </p:cTn>
                              </p:par>
                            </p:childTnLst>
                          </p:cTn>
                        </p:par>
                        <p:par>
                          <p:cTn id="72" fill="hold">
                            <p:stCondLst>
                              <p:cond delay="43000"/>
                            </p:stCondLst>
                            <p:childTnLst>
                              <p:par>
                                <p:cTn id="73" presetID="12" presetClass="entr" presetSubtype="4" fill="hold" nodeType="afterEffect">
                                  <p:stCondLst>
                                    <p:cond delay="0"/>
                                  </p:stCondLst>
                                  <p:childTnLst>
                                    <p:set>
                                      <p:cBhvr>
                                        <p:cTn id="74" dur="1" fill="hold">
                                          <p:stCondLst>
                                            <p:cond delay="0"/>
                                          </p:stCondLst>
                                        </p:cTn>
                                        <p:tgtEl>
                                          <p:spTgt spid="6">
                                            <p:txEl>
                                              <p:pRg st="1" end="1"/>
                                            </p:txEl>
                                          </p:spTgt>
                                        </p:tgtEl>
                                        <p:attrNameLst>
                                          <p:attrName>style.visibility</p:attrName>
                                        </p:attrNameLst>
                                      </p:cBhvr>
                                      <p:to>
                                        <p:strVal val="visible"/>
                                      </p:to>
                                    </p:set>
                                    <p:animEffect transition="in" filter="slide(fromBottom)">
                                      <p:cBhvr>
                                        <p:cTn id="75" dur="5000"/>
                                        <p:tgtEl>
                                          <p:spTgt spid="6">
                                            <p:txEl>
                                              <p:pRg st="1" end="1"/>
                                            </p:txEl>
                                          </p:spTgt>
                                        </p:tgtEl>
                                      </p:cBhvr>
                                    </p:animEffect>
                                  </p:childTnLst>
                                </p:cTn>
                              </p:par>
                            </p:childTnLst>
                          </p:cTn>
                        </p:par>
                        <p:par>
                          <p:cTn id="76" fill="hold">
                            <p:stCondLst>
                              <p:cond delay="48000"/>
                            </p:stCondLst>
                            <p:childTnLst>
                              <p:par>
                                <p:cTn id="77" presetID="12" presetClass="entr" presetSubtype="4" fill="hold" nodeType="afterEffect">
                                  <p:stCondLst>
                                    <p:cond delay="0"/>
                                  </p:stCondLst>
                                  <p:childTnLst>
                                    <p:set>
                                      <p:cBhvr>
                                        <p:cTn id="78" dur="1" fill="hold">
                                          <p:stCondLst>
                                            <p:cond delay="0"/>
                                          </p:stCondLst>
                                        </p:cTn>
                                        <p:tgtEl>
                                          <p:spTgt spid="6">
                                            <p:txEl>
                                              <p:pRg st="2" end="2"/>
                                            </p:txEl>
                                          </p:spTgt>
                                        </p:tgtEl>
                                        <p:attrNameLst>
                                          <p:attrName>style.visibility</p:attrName>
                                        </p:attrNameLst>
                                      </p:cBhvr>
                                      <p:to>
                                        <p:strVal val="visible"/>
                                      </p:to>
                                    </p:set>
                                    <p:animEffect transition="in" filter="slide(fromBottom)">
                                      <p:cBhvr>
                                        <p:cTn id="79" dur="5000"/>
                                        <p:tgtEl>
                                          <p:spTgt spid="6">
                                            <p:txEl>
                                              <p:pRg st="2" end="2"/>
                                            </p:txEl>
                                          </p:spTgt>
                                        </p:tgtEl>
                                      </p:cBhvr>
                                    </p:animEffect>
                                  </p:childTnLst>
                                </p:cTn>
                              </p:par>
                            </p:childTnLst>
                          </p:cTn>
                        </p:par>
                        <p:par>
                          <p:cTn id="80" fill="hold">
                            <p:stCondLst>
                              <p:cond delay="53000"/>
                            </p:stCondLst>
                            <p:childTnLst>
                              <p:par>
                                <p:cTn id="81" presetID="2" presetClass="entr" presetSubtype="4" fill="hold" grpId="1"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ppt_x"/>
                                          </p:val>
                                        </p:tav>
                                        <p:tav tm="100000">
                                          <p:val>
                                            <p:strVal val="#ppt_x"/>
                                          </p:val>
                                        </p:tav>
                                      </p:tavLst>
                                    </p:anim>
                                    <p:anim calcmode="lin" valueType="num">
                                      <p:cBhvr additive="base">
                                        <p:cTn id="84" dur="500" fill="hold"/>
                                        <p:tgtEl>
                                          <p:spTgt spid="18"/>
                                        </p:tgtEl>
                                        <p:attrNameLst>
                                          <p:attrName>ppt_y</p:attrName>
                                        </p:attrNameLst>
                                      </p:cBhvr>
                                      <p:tavLst>
                                        <p:tav tm="0">
                                          <p:val>
                                            <p:strVal val="1+#ppt_h/2"/>
                                          </p:val>
                                        </p:tav>
                                        <p:tav tm="100000">
                                          <p:val>
                                            <p:strVal val="#ppt_y"/>
                                          </p:val>
                                        </p:tav>
                                      </p:tavLst>
                                    </p:anim>
                                  </p:childTnLst>
                                </p:cTn>
                              </p:par>
                            </p:childTnLst>
                          </p:cTn>
                        </p:par>
                        <p:par>
                          <p:cTn id="85" fill="hold">
                            <p:stCondLst>
                              <p:cond delay="53500"/>
                            </p:stCondLst>
                            <p:childTnLst>
                              <p:par>
                                <p:cTn id="86" presetID="12" presetClass="entr" presetSubtype="4" fill="hold" grpId="1" nodeType="afterEffect">
                                  <p:stCondLst>
                                    <p:cond delay="0"/>
                                  </p:stCondLst>
                                  <p:childTnLst>
                                    <p:set>
                                      <p:cBhvr>
                                        <p:cTn id="87" dur="1" fill="hold">
                                          <p:stCondLst>
                                            <p:cond delay="0"/>
                                          </p:stCondLst>
                                        </p:cTn>
                                        <p:tgtEl>
                                          <p:spTgt spid="9220"/>
                                        </p:tgtEl>
                                        <p:attrNameLst>
                                          <p:attrName>style.visibility</p:attrName>
                                        </p:attrNameLst>
                                      </p:cBhvr>
                                      <p:to>
                                        <p:strVal val="visible"/>
                                      </p:to>
                                    </p:set>
                                    <p:animEffect transition="in" filter="slide(fromBottom)">
                                      <p:cBhvr>
                                        <p:cTn id="88" dur="5000"/>
                                        <p:tgtEl>
                                          <p:spTgt spid="9220"/>
                                        </p:tgtEl>
                                      </p:cBhvr>
                                    </p:animEffect>
                                  </p:childTnLst>
                                </p:cTn>
                              </p:par>
                            </p:childTnLst>
                          </p:cTn>
                        </p:par>
                        <p:par>
                          <p:cTn id="89" fill="hold">
                            <p:stCondLst>
                              <p:cond delay="58500"/>
                            </p:stCondLst>
                            <p:childTnLst>
                              <p:par>
                                <p:cTn id="90" presetID="2" presetClass="entr" presetSubtype="4" fill="hold" grpId="1" nodeType="afterEffect">
                                  <p:stCondLst>
                                    <p:cond delay="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500" fill="hold"/>
                                        <p:tgtEl>
                                          <p:spTgt spid="4"/>
                                        </p:tgtEl>
                                        <p:attrNameLst>
                                          <p:attrName>ppt_x</p:attrName>
                                        </p:attrNameLst>
                                      </p:cBhvr>
                                      <p:tavLst>
                                        <p:tav tm="0">
                                          <p:val>
                                            <p:strVal val="#ppt_x"/>
                                          </p:val>
                                        </p:tav>
                                        <p:tav tm="100000">
                                          <p:val>
                                            <p:strVal val="#ppt_x"/>
                                          </p:val>
                                        </p:tav>
                                      </p:tavLst>
                                    </p:anim>
                                    <p:anim calcmode="lin" valueType="num">
                                      <p:cBhvr additive="base">
                                        <p:cTn id="93" dur="500" fill="hold"/>
                                        <p:tgtEl>
                                          <p:spTgt spid="4"/>
                                        </p:tgtEl>
                                        <p:attrNameLst>
                                          <p:attrName>ppt_y</p:attrName>
                                        </p:attrNameLst>
                                      </p:cBhvr>
                                      <p:tavLst>
                                        <p:tav tm="0">
                                          <p:val>
                                            <p:strVal val="1+#ppt_h/2"/>
                                          </p:val>
                                        </p:tav>
                                        <p:tav tm="100000">
                                          <p:val>
                                            <p:strVal val="#ppt_y"/>
                                          </p:val>
                                        </p:tav>
                                      </p:tavLst>
                                    </p:anim>
                                  </p:childTnLst>
                                </p:cTn>
                              </p:par>
                            </p:childTnLst>
                          </p:cTn>
                        </p:par>
                        <p:par>
                          <p:cTn id="94" fill="hold">
                            <p:stCondLst>
                              <p:cond delay="59000"/>
                            </p:stCondLst>
                            <p:childTnLst>
                              <p:par>
                                <p:cTn id="95" presetID="12" presetClass="entr" presetSubtype="4" fill="hold" grpId="0" nodeType="afterEffect">
                                  <p:stCondLst>
                                    <p:cond delay="0"/>
                                  </p:stCondLst>
                                  <p:childTnLst>
                                    <p:set>
                                      <p:cBhvr>
                                        <p:cTn id="96" dur="1" fill="hold">
                                          <p:stCondLst>
                                            <p:cond delay="0"/>
                                          </p:stCondLst>
                                        </p:cTn>
                                        <p:tgtEl>
                                          <p:spTgt spid="6">
                                            <p:txEl>
                                              <p:pRg st="0" end="0"/>
                                            </p:txEl>
                                          </p:spTgt>
                                        </p:tgtEl>
                                        <p:attrNameLst>
                                          <p:attrName>style.visibility</p:attrName>
                                        </p:attrNameLst>
                                      </p:cBhvr>
                                      <p:to>
                                        <p:strVal val="visible"/>
                                      </p:to>
                                    </p:set>
                                    <p:animEffect transition="in" filter="slide(fromBottom)">
                                      <p:cBhvr>
                                        <p:cTn id="97" dur="5000"/>
                                        <p:tgtEl>
                                          <p:spTgt spid="6">
                                            <p:txEl>
                                              <p:pRg st="0" end="0"/>
                                            </p:txEl>
                                          </p:spTgt>
                                        </p:tgtEl>
                                      </p:cBhvr>
                                    </p:animEffect>
                                  </p:childTnLst>
                                </p:cTn>
                              </p:par>
                            </p:childTnLst>
                          </p:cTn>
                        </p:par>
                        <p:par>
                          <p:cTn id="98" fill="hold">
                            <p:stCondLst>
                              <p:cond delay="64000"/>
                            </p:stCondLst>
                            <p:childTnLst>
                              <p:par>
                                <p:cTn id="99" presetID="12" presetClass="entr" presetSubtype="4" fill="hold" grpId="0" nodeType="afterEffect">
                                  <p:stCondLst>
                                    <p:cond delay="0"/>
                                  </p:stCondLst>
                                  <p:childTnLst>
                                    <p:set>
                                      <p:cBhvr>
                                        <p:cTn id="100" dur="1" fill="hold">
                                          <p:stCondLst>
                                            <p:cond delay="0"/>
                                          </p:stCondLst>
                                        </p:cTn>
                                        <p:tgtEl>
                                          <p:spTgt spid="6">
                                            <p:txEl>
                                              <p:pRg st="1" end="1"/>
                                            </p:txEl>
                                          </p:spTgt>
                                        </p:tgtEl>
                                        <p:attrNameLst>
                                          <p:attrName>style.visibility</p:attrName>
                                        </p:attrNameLst>
                                      </p:cBhvr>
                                      <p:to>
                                        <p:strVal val="visible"/>
                                      </p:to>
                                    </p:set>
                                    <p:animEffect transition="in" filter="slide(fromBottom)">
                                      <p:cBhvr>
                                        <p:cTn id="101" dur="5000"/>
                                        <p:tgtEl>
                                          <p:spTgt spid="6">
                                            <p:txEl>
                                              <p:pRg st="1" end="1"/>
                                            </p:txEl>
                                          </p:spTgt>
                                        </p:tgtEl>
                                      </p:cBhvr>
                                    </p:animEffect>
                                  </p:childTnLst>
                                </p:cTn>
                              </p:par>
                            </p:childTnLst>
                          </p:cTn>
                        </p:par>
                        <p:par>
                          <p:cTn id="102" fill="hold">
                            <p:stCondLst>
                              <p:cond delay="69000"/>
                            </p:stCondLst>
                            <p:childTnLst>
                              <p:par>
                                <p:cTn id="103" presetID="12" presetClass="entr" presetSubtype="4" fill="hold" grpId="0" nodeType="afterEffect">
                                  <p:stCondLst>
                                    <p:cond delay="0"/>
                                  </p:stCondLst>
                                  <p:childTnLst>
                                    <p:set>
                                      <p:cBhvr>
                                        <p:cTn id="104" dur="1" fill="hold">
                                          <p:stCondLst>
                                            <p:cond delay="0"/>
                                          </p:stCondLst>
                                        </p:cTn>
                                        <p:tgtEl>
                                          <p:spTgt spid="6">
                                            <p:txEl>
                                              <p:pRg st="2" end="2"/>
                                            </p:txEl>
                                          </p:spTgt>
                                        </p:tgtEl>
                                        <p:attrNameLst>
                                          <p:attrName>style.visibility</p:attrName>
                                        </p:attrNameLst>
                                      </p:cBhvr>
                                      <p:to>
                                        <p:strVal val="visible"/>
                                      </p:to>
                                    </p:set>
                                    <p:animEffect transition="in" filter="slide(fromBottom)">
                                      <p:cBhvr>
                                        <p:cTn id="105" dur="5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build="allAtOnce"/>
      <p:bldP spid="7" grpId="0" animBg="1"/>
      <p:bldP spid="11" grpId="0" animBg="1"/>
      <p:bldP spid="9219" grpId="0"/>
      <p:bldP spid="9219" grpId="1"/>
      <p:bldP spid="18" grpId="0" animBg="1"/>
      <p:bldP spid="18" grpId="1" animBg="1"/>
      <p:bldP spid="9220" grpId="0"/>
      <p:bldP spid="9220"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00" y="3429000"/>
            <a:ext cx="8839200" cy="3124200"/>
          </a:xfrm>
        </p:spPr>
        <p:style>
          <a:lnRef idx="2">
            <a:schemeClr val="accent3"/>
          </a:lnRef>
          <a:fillRef idx="1">
            <a:schemeClr val="lt1"/>
          </a:fillRef>
          <a:effectRef idx="0">
            <a:schemeClr val="accent3"/>
          </a:effectRef>
          <a:fontRef idx="minor">
            <a:schemeClr val="dk1"/>
          </a:fontRef>
        </p:style>
        <p:txBody>
          <a:bodyPr>
            <a:normAutofit fontScale="92500"/>
          </a:bodyPr>
          <a:lstStyle/>
          <a:p>
            <a:r>
              <a:rPr lang="en-US" sz="2000" b="1" i="1" u="sng" dirty="0" smtClean="0">
                <a:solidFill>
                  <a:srgbClr val="C00000"/>
                </a:solidFill>
                <a:latin typeface="Times New Roman" pitchFamily="18" charset="0"/>
                <a:cs typeface="Times New Roman" pitchFamily="18" charset="0"/>
              </a:rPr>
              <a:t>Assertive Sentence:</a:t>
            </a:r>
            <a:endParaRPr lang="en-US" sz="2000" b="1" i="1" dirty="0" smtClean="0">
              <a:solidFill>
                <a:srgbClr val="C00000"/>
              </a:solidFill>
              <a:latin typeface="Times New Roman" pitchFamily="18" charset="0"/>
              <a:cs typeface="Times New Roman" pitchFamily="18" charset="0"/>
            </a:endParaRPr>
          </a:p>
          <a:p>
            <a:r>
              <a:rPr lang="en-US" sz="1800" dirty="0" smtClean="0">
                <a:latin typeface="Times New Roman" pitchFamily="18" charset="0"/>
                <a:cs typeface="Times New Roman" pitchFamily="18" charset="0"/>
              </a:rPr>
              <a:t>An assertive sentence is a simple/general statement or assertion, either affirmative or negative. </a:t>
            </a:r>
          </a:p>
          <a:p>
            <a:r>
              <a:rPr lang="en-US" sz="1800" dirty="0" err="1" smtClean="0">
                <a:latin typeface="Times New Roman" pitchFamily="18" charset="0"/>
                <a:cs typeface="Times New Roman" pitchFamily="18" charset="0"/>
              </a:rPr>
              <a:t>কোনো</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সাধারণ</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বিবৃতি</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বা</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বক্তব্যকে</a:t>
            </a:r>
            <a:r>
              <a:rPr lang="en-US" sz="1800" dirty="0" smtClean="0">
                <a:latin typeface="Times New Roman" pitchFamily="18" charset="0"/>
                <a:cs typeface="Times New Roman" pitchFamily="18" charset="0"/>
              </a:rPr>
              <a:t> Assertive Sentence (</a:t>
            </a:r>
            <a:r>
              <a:rPr lang="en-US" sz="1800" dirty="0" err="1" smtClean="0">
                <a:latin typeface="Times New Roman" pitchFamily="18" charset="0"/>
                <a:cs typeface="Times New Roman" pitchFamily="18" charset="0"/>
              </a:rPr>
              <a:t>বিবৃতিমূলক</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বাক্য</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বলে</a:t>
            </a:r>
            <a:endParaRPr lang="en-US" sz="1800" dirty="0" smtClean="0">
              <a:latin typeface="Times New Roman" pitchFamily="18" charset="0"/>
              <a:cs typeface="Times New Roman" pitchFamily="18" charset="0"/>
            </a:endParaRPr>
          </a:p>
          <a:p>
            <a:r>
              <a:rPr lang="en-US" sz="1800" dirty="0" smtClean="0">
                <a:latin typeface="Times New Roman" pitchFamily="18" charset="0"/>
                <a:cs typeface="Times New Roman" pitchFamily="18" charset="0"/>
              </a:rPr>
              <a:t>Pattern:</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Subject + verb + object/complement/adverb/adjective</a:t>
            </a:r>
          </a:p>
          <a:p>
            <a:r>
              <a:rPr lang="en-US" sz="2000" dirty="0" smtClean="0">
                <a:latin typeface="Times New Roman" pitchFamily="18" charset="0"/>
                <a:cs typeface="Times New Roman" pitchFamily="18" charset="0"/>
              </a:rPr>
              <a:t>Example:</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-English is an International Language. (Affirmative)</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-We </a:t>
            </a:r>
            <a:r>
              <a:rPr lang="en-US" sz="2000" dirty="0" smtClean="0">
                <a:solidFill>
                  <a:srgbClr val="0000FF"/>
                </a:solidFill>
                <a:latin typeface="Times New Roman" pitchFamily="18" charset="0"/>
                <a:cs typeface="Times New Roman" pitchFamily="18" charset="0"/>
              </a:rPr>
              <a:t>do not </a:t>
            </a:r>
            <a:r>
              <a:rPr lang="en-US" sz="2000" dirty="0" smtClean="0">
                <a:latin typeface="Times New Roman" pitchFamily="18" charset="0"/>
                <a:cs typeface="Times New Roman" pitchFamily="18" charset="0"/>
              </a:rPr>
              <a:t>do bad things. (</a:t>
            </a:r>
            <a:r>
              <a:rPr lang="en-US" sz="2000" dirty="0" smtClean="0">
                <a:solidFill>
                  <a:srgbClr val="0000FF"/>
                </a:solidFill>
                <a:latin typeface="Times New Roman" pitchFamily="18" charset="0"/>
                <a:cs typeface="Times New Roman" pitchFamily="18" charset="0"/>
              </a:rPr>
              <a:t>Negative</a:t>
            </a:r>
            <a:r>
              <a:rPr lang="en-US" sz="2000" dirty="0" smtClean="0">
                <a:latin typeface="Times New Roman" pitchFamily="18" charset="0"/>
                <a:cs typeface="Times New Roman" pitchFamily="18" charset="0"/>
              </a:rPr>
              <a:t>)</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-Everybody </a:t>
            </a:r>
            <a:r>
              <a:rPr lang="en-US" sz="2000" dirty="0" smtClean="0">
                <a:solidFill>
                  <a:srgbClr val="00B050"/>
                </a:solidFill>
                <a:latin typeface="Times New Roman" pitchFamily="18" charset="0"/>
                <a:cs typeface="Times New Roman" pitchFamily="18" charset="0"/>
              </a:rPr>
              <a:t>should</a:t>
            </a:r>
            <a:r>
              <a:rPr lang="en-US" sz="2000" dirty="0" smtClean="0">
                <a:latin typeface="Times New Roman" pitchFamily="18" charset="0"/>
                <a:cs typeface="Times New Roman" pitchFamily="18" charset="0"/>
              </a:rPr>
              <a:t> know English</a:t>
            </a:r>
            <a:r>
              <a:rPr lang="en-US" sz="2000" dirty="0" smtClean="0">
                <a:solidFill>
                  <a:srgbClr val="00B050"/>
                </a:solidFill>
                <a:latin typeface="Times New Roman" pitchFamily="18" charset="0"/>
                <a:cs typeface="Times New Roman" pitchFamily="18" charset="0"/>
              </a:rPr>
              <a:t>. (Modal auxiliaries)  </a:t>
            </a: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pic>
        <p:nvPicPr>
          <p:cNvPr id="5" name="Picture 4" descr="b.jpg"/>
          <p:cNvPicPr>
            <a:picLocks noChangeAspect="1"/>
          </p:cNvPicPr>
          <p:nvPr/>
        </p:nvPicPr>
        <p:blipFill>
          <a:blip r:embed="rId2"/>
          <a:srcRect l="32000"/>
          <a:stretch>
            <a:fillRect/>
          </a:stretch>
        </p:blipFill>
        <p:spPr>
          <a:xfrm>
            <a:off x="0" y="838200"/>
            <a:ext cx="1828800" cy="2524125"/>
          </a:xfrm>
          <a:prstGeom prst="rect">
            <a:avLst/>
          </a:prstGeom>
        </p:spPr>
        <p:style>
          <a:lnRef idx="2">
            <a:schemeClr val="accent2"/>
          </a:lnRef>
          <a:fillRef idx="1">
            <a:schemeClr val="lt1"/>
          </a:fillRef>
          <a:effectRef idx="0">
            <a:schemeClr val="accent2"/>
          </a:effectRef>
          <a:fontRef idx="minor">
            <a:schemeClr val="dk1"/>
          </a:fontRef>
        </p:style>
      </p:pic>
      <p:pic>
        <p:nvPicPr>
          <p:cNvPr id="6" name="Picture 5" descr="bb.jpg"/>
          <p:cNvPicPr>
            <a:picLocks noChangeAspect="1"/>
          </p:cNvPicPr>
          <p:nvPr/>
        </p:nvPicPr>
        <p:blipFill>
          <a:blip r:embed="rId3"/>
          <a:srcRect l="10667" r="14667" b="11111"/>
          <a:stretch>
            <a:fillRect/>
          </a:stretch>
        </p:blipFill>
        <p:spPr>
          <a:xfrm>
            <a:off x="4191000" y="914400"/>
            <a:ext cx="1066800" cy="2514600"/>
          </a:xfrm>
          <a:prstGeom prst="rect">
            <a:avLst/>
          </a:prstGeom>
        </p:spPr>
        <p:style>
          <a:lnRef idx="2">
            <a:schemeClr val="accent3"/>
          </a:lnRef>
          <a:fillRef idx="1">
            <a:schemeClr val="lt1"/>
          </a:fillRef>
          <a:effectRef idx="0">
            <a:schemeClr val="accent3"/>
          </a:effectRef>
          <a:fontRef idx="minor">
            <a:schemeClr val="dk1"/>
          </a:fontRef>
        </p:style>
      </p:pic>
      <p:pic>
        <p:nvPicPr>
          <p:cNvPr id="7" name="Picture 6" descr="d.jpg"/>
          <p:cNvPicPr>
            <a:picLocks noChangeAspect="1"/>
          </p:cNvPicPr>
          <p:nvPr/>
        </p:nvPicPr>
        <p:blipFill>
          <a:blip r:embed="rId4"/>
          <a:stretch>
            <a:fillRect/>
          </a:stretch>
        </p:blipFill>
        <p:spPr>
          <a:xfrm>
            <a:off x="838200" y="990600"/>
            <a:ext cx="914400" cy="830338"/>
          </a:xfrm>
          <a:prstGeom prst="rect">
            <a:avLst/>
          </a:prstGeom>
        </p:spPr>
      </p:pic>
      <p:pic>
        <p:nvPicPr>
          <p:cNvPr id="8" name="Picture 7" descr="dd.jpg"/>
          <p:cNvPicPr>
            <a:picLocks noChangeAspect="1"/>
          </p:cNvPicPr>
          <p:nvPr/>
        </p:nvPicPr>
        <p:blipFill>
          <a:blip r:embed="rId5"/>
          <a:srcRect l="27402" r="26928"/>
          <a:stretch>
            <a:fillRect/>
          </a:stretch>
        </p:blipFill>
        <p:spPr>
          <a:xfrm>
            <a:off x="6553200" y="914400"/>
            <a:ext cx="1066800" cy="2514600"/>
          </a:xfrm>
          <a:prstGeom prst="rect">
            <a:avLst/>
          </a:prstGeom>
        </p:spPr>
        <p:style>
          <a:lnRef idx="2">
            <a:schemeClr val="accent3"/>
          </a:lnRef>
          <a:fillRef idx="1">
            <a:schemeClr val="lt1"/>
          </a:fillRef>
          <a:effectRef idx="0">
            <a:schemeClr val="accent3"/>
          </a:effectRef>
          <a:fontRef idx="minor">
            <a:schemeClr val="dk1"/>
          </a:fontRef>
        </p:style>
      </p:pic>
      <p:pic>
        <p:nvPicPr>
          <p:cNvPr id="10" name="Picture 9" descr="g.jpg"/>
          <p:cNvPicPr>
            <a:picLocks noChangeAspect="1"/>
          </p:cNvPicPr>
          <p:nvPr/>
        </p:nvPicPr>
        <p:blipFill>
          <a:blip r:embed="rId6" cstate="print"/>
          <a:stretch>
            <a:fillRect/>
          </a:stretch>
        </p:blipFill>
        <p:spPr>
          <a:xfrm>
            <a:off x="1219200" y="1752600"/>
            <a:ext cx="488166" cy="609600"/>
          </a:xfrm>
          <a:prstGeom prst="rect">
            <a:avLst/>
          </a:prstGeom>
        </p:spPr>
      </p:pic>
      <p:pic>
        <p:nvPicPr>
          <p:cNvPr id="11" name="Picture 10" descr="index.png"/>
          <p:cNvPicPr>
            <a:picLocks noChangeAspect="1"/>
          </p:cNvPicPr>
          <p:nvPr/>
        </p:nvPicPr>
        <p:blipFill>
          <a:blip r:embed="rId7"/>
          <a:stretch>
            <a:fillRect/>
          </a:stretch>
        </p:blipFill>
        <p:spPr>
          <a:xfrm>
            <a:off x="6629400" y="4572001"/>
            <a:ext cx="2276475" cy="1905000"/>
          </a:xfrm>
          <a:prstGeom prst="rect">
            <a:avLst/>
          </a:prstGeom>
        </p:spPr>
      </p:pic>
      <p:pic>
        <p:nvPicPr>
          <p:cNvPr id="12" name="Picture 11" descr="p.jpg"/>
          <p:cNvPicPr>
            <a:picLocks noChangeAspect="1"/>
          </p:cNvPicPr>
          <p:nvPr/>
        </p:nvPicPr>
        <p:blipFill>
          <a:blip r:embed="rId8"/>
          <a:srcRect b="6306"/>
          <a:stretch>
            <a:fillRect/>
          </a:stretch>
        </p:blipFill>
        <p:spPr>
          <a:xfrm>
            <a:off x="7696201" y="914400"/>
            <a:ext cx="1295400" cy="2438400"/>
          </a:xfrm>
          <a:prstGeom prst="rect">
            <a:avLst/>
          </a:prstGeom>
        </p:spPr>
        <p:style>
          <a:lnRef idx="2">
            <a:schemeClr val="accent6"/>
          </a:lnRef>
          <a:fillRef idx="1">
            <a:schemeClr val="lt1"/>
          </a:fillRef>
          <a:effectRef idx="0">
            <a:schemeClr val="accent6"/>
          </a:effectRef>
          <a:fontRef idx="minor">
            <a:schemeClr val="dk1"/>
          </a:fontRef>
        </p:style>
      </p:pic>
      <p:pic>
        <p:nvPicPr>
          <p:cNvPr id="13" name="Picture 12" descr="r.jpg"/>
          <p:cNvPicPr>
            <a:picLocks noChangeAspect="1"/>
          </p:cNvPicPr>
          <p:nvPr/>
        </p:nvPicPr>
        <p:blipFill>
          <a:blip r:embed="rId9"/>
          <a:srcRect l="6584" r="7819"/>
          <a:stretch>
            <a:fillRect/>
          </a:stretch>
        </p:blipFill>
        <p:spPr>
          <a:xfrm>
            <a:off x="2819400" y="914400"/>
            <a:ext cx="1219200" cy="2438400"/>
          </a:xfrm>
          <a:prstGeom prst="rect">
            <a:avLst/>
          </a:prstGeom>
        </p:spPr>
        <p:style>
          <a:lnRef idx="2">
            <a:schemeClr val="accent5"/>
          </a:lnRef>
          <a:fillRef idx="1">
            <a:schemeClr val="lt1"/>
          </a:fillRef>
          <a:effectRef idx="0">
            <a:schemeClr val="accent5"/>
          </a:effectRef>
          <a:fontRef idx="minor">
            <a:schemeClr val="dk1"/>
          </a:fontRef>
        </p:style>
      </p:pic>
      <p:pic>
        <p:nvPicPr>
          <p:cNvPr id="15" name="Picture 14" descr="rr.jpg"/>
          <p:cNvPicPr>
            <a:picLocks noChangeAspect="1"/>
          </p:cNvPicPr>
          <p:nvPr/>
        </p:nvPicPr>
        <p:blipFill>
          <a:blip r:embed="rId10"/>
          <a:srcRect l="9467" t="9467" r="592" b="10059"/>
          <a:stretch>
            <a:fillRect/>
          </a:stretch>
        </p:blipFill>
        <p:spPr>
          <a:xfrm>
            <a:off x="990600" y="2362200"/>
            <a:ext cx="726141" cy="649705"/>
          </a:xfrm>
          <a:prstGeom prst="ellipse">
            <a:avLst/>
          </a:prstGeom>
          <a:ln>
            <a:noFill/>
          </a:ln>
          <a:effectLst>
            <a:softEdge rad="112500"/>
          </a:effectLst>
        </p:spPr>
      </p:pic>
      <p:pic>
        <p:nvPicPr>
          <p:cNvPr id="16" name="Picture 15" descr="b.jpg"/>
          <p:cNvPicPr>
            <a:picLocks noChangeAspect="1"/>
          </p:cNvPicPr>
          <p:nvPr/>
        </p:nvPicPr>
        <p:blipFill>
          <a:blip r:embed="rId2"/>
          <a:srcRect l="32000"/>
          <a:stretch>
            <a:fillRect/>
          </a:stretch>
        </p:blipFill>
        <p:spPr>
          <a:xfrm>
            <a:off x="1905000" y="838200"/>
            <a:ext cx="914400" cy="2514600"/>
          </a:xfrm>
          <a:prstGeom prst="rect">
            <a:avLst/>
          </a:prstGeom>
        </p:spPr>
        <p:style>
          <a:lnRef idx="2">
            <a:schemeClr val="accent2"/>
          </a:lnRef>
          <a:fillRef idx="1">
            <a:schemeClr val="lt1"/>
          </a:fillRef>
          <a:effectRef idx="0">
            <a:schemeClr val="accent2"/>
          </a:effectRef>
          <a:fontRef idx="minor">
            <a:schemeClr val="dk1"/>
          </a:fontRef>
        </p:style>
      </p:pic>
      <p:pic>
        <p:nvPicPr>
          <p:cNvPr id="20" name="Picture 19" descr="s.jpg"/>
          <p:cNvPicPr>
            <a:picLocks noChangeAspect="1"/>
          </p:cNvPicPr>
          <p:nvPr/>
        </p:nvPicPr>
        <p:blipFill>
          <a:blip r:embed="rId11"/>
          <a:stretch>
            <a:fillRect/>
          </a:stretch>
        </p:blipFill>
        <p:spPr>
          <a:xfrm>
            <a:off x="5334000" y="914400"/>
            <a:ext cx="1152525" cy="2514600"/>
          </a:xfrm>
          <a:prstGeom prst="rect">
            <a:avLst/>
          </a:prstGeom>
        </p:spPr>
        <p:style>
          <a:lnRef idx="2">
            <a:schemeClr val="accent3"/>
          </a:lnRef>
          <a:fillRef idx="1">
            <a:schemeClr val="lt1"/>
          </a:fillRef>
          <a:effectRef idx="0">
            <a:schemeClr val="accent3"/>
          </a:effectRef>
          <a:fontRef idx="minor">
            <a:schemeClr val="dk1"/>
          </a:fontRef>
        </p:style>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0"/>
                                        <p:tgtEl>
                                          <p:spTgt spid="3">
                                            <p:txEl>
                                              <p:pRg st="0" end="0"/>
                                            </p:txEl>
                                          </p:spTgt>
                                        </p:tgtEl>
                                      </p:cBhvr>
                                    </p:animEffect>
                                  </p:childTnLst>
                                </p:cTn>
                              </p:par>
                            </p:childTnLst>
                          </p:cTn>
                        </p:par>
                        <p:par>
                          <p:cTn id="8" fill="hold">
                            <p:stCondLst>
                              <p:cond delay="5000"/>
                            </p:stCondLst>
                            <p:childTnLst>
                              <p:par>
                                <p:cTn id="9" presetID="12" presetClass="entr" presetSubtype="4"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slide(fromBottom)">
                                      <p:cBhvr>
                                        <p:cTn id="11" dur="5000"/>
                                        <p:tgtEl>
                                          <p:spTgt spid="3">
                                            <p:txEl>
                                              <p:pRg st="1" end="1"/>
                                            </p:txEl>
                                          </p:spTgt>
                                        </p:tgtEl>
                                      </p:cBhvr>
                                    </p:animEffect>
                                  </p:childTnLst>
                                </p:cTn>
                              </p:par>
                            </p:childTnLst>
                          </p:cTn>
                        </p:par>
                        <p:par>
                          <p:cTn id="12" fill="hold">
                            <p:stCondLst>
                              <p:cond delay="10000"/>
                            </p:stCondLst>
                            <p:childTnLst>
                              <p:par>
                                <p:cTn id="13" presetID="12" presetClass="entr" presetSubtype="4"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slide(fromBottom)">
                                      <p:cBhvr>
                                        <p:cTn id="15" dur="5000"/>
                                        <p:tgtEl>
                                          <p:spTgt spid="3">
                                            <p:txEl>
                                              <p:pRg st="2" end="2"/>
                                            </p:txEl>
                                          </p:spTgt>
                                        </p:tgtEl>
                                      </p:cBhvr>
                                    </p:animEffect>
                                  </p:childTnLst>
                                </p:cTn>
                              </p:par>
                            </p:childTnLst>
                          </p:cTn>
                        </p:par>
                        <p:par>
                          <p:cTn id="16" fill="hold">
                            <p:stCondLst>
                              <p:cond delay="15000"/>
                            </p:stCondLst>
                            <p:childTnLst>
                              <p:par>
                                <p:cTn id="17" presetID="12" presetClass="entr" presetSubtype="4"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slide(fromBottom)">
                                      <p:cBhvr>
                                        <p:cTn id="19" dur="5000"/>
                                        <p:tgtEl>
                                          <p:spTgt spid="3">
                                            <p:txEl>
                                              <p:pRg st="3" end="3"/>
                                            </p:txEl>
                                          </p:spTgt>
                                        </p:tgtEl>
                                      </p:cBhvr>
                                    </p:animEffect>
                                  </p:childTnLst>
                                </p:cTn>
                              </p:par>
                            </p:childTnLst>
                          </p:cTn>
                        </p:par>
                        <p:par>
                          <p:cTn id="20" fill="hold">
                            <p:stCondLst>
                              <p:cond delay="20000"/>
                            </p:stCondLst>
                            <p:childTnLst>
                              <p:par>
                                <p:cTn id="21" presetID="12" presetClass="entr" presetSubtype="4"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slide(fromBottom)">
                                      <p:cBhvr>
                                        <p:cTn id="23" dur="5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623</TotalTime>
  <Words>826</Words>
  <Application>Microsoft Office PowerPoint</Application>
  <PresentationFormat>On-screen Show (4:3)</PresentationFormat>
  <Paragraphs>190</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Structure of a Sentence: </vt:lpstr>
      <vt:lpstr>Slide 16</vt:lpstr>
      <vt:lpstr>Slide 17</vt:lpstr>
      <vt:lpstr>Class  work  </vt:lpstr>
      <vt:lpstr>Home work</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BD DARK DRAGON</dc:creator>
  <cp:lastModifiedBy>BD DARK DRAGON</cp:lastModifiedBy>
  <cp:revision>74</cp:revision>
  <dcterms:created xsi:type="dcterms:W3CDTF">2006-08-16T00:00:00Z</dcterms:created>
  <dcterms:modified xsi:type="dcterms:W3CDTF">2019-10-12T11:16:01Z</dcterms:modified>
</cp:coreProperties>
</file>