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sldIdLst>
    <p:sldId id="288" r:id="rId3"/>
    <p:sldId id="289" r:id="rId4"/>
    <p:sldId id="275" r:id="rId5"/>
    <p:sldId id="302" r:id="rId6"/>
    <p:sldId id="311" r:id="rId7"/>
    <p:sldId id="304" r:id="rId8"/>
    <p:sldId id="305" r:id="rId9"/>
    <p:sldId id="306" r:id="rId10"/>
    <p:sldId id="312" r:id="rId11"/>
    <p:sldId id="299" r:id="rId12"/>
    <p:sldId id="300" r:id="rId13"/>
    <p:sldId id="301" r:id="rId14"/>
    <p:sldId id="271" r:id="rId1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00"/>
    <a:srgbClr val="FF0066"/>
    <a:srgbClr val="D3E2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70" d="100"/>
          <a:sy n="70" d="100"/>
        </p:scale>
        <p:origin x="71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C1F3A5-6328-4FB2-B3AA-3E75E4A27087}" type="slidenum">
              <a:rPr lang="en-US" smtClean="0"/>
              <a:pPr/>
              <a:t>‹#›</a:t>
            </a:fld>
            <a:endParaRPr lang="en-US"/>
          </a:p>
        </p:txBody>
      </p:sp>
    </p:spTree>
    <p:extLst>
      <p:ext uri="{BB962C8B-B14F-4D97-AF65-F5344CB8AC3E}">
        <p14:creationId xmlns:p14="http://schemas.microsoft.com/office/powerpoint/2010/main" val="30968847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79D6A-A49E-401E-B625-4666FF2EA3F3}" type="slidenum">
              <a:rPr lang="en-US" smtClean="0"/>
              <a:pPr/>
              <a:t>‹#›</a:t>
            </a:fld>
            <a:endParaRPr lang="en-US"/>
          </a:p>
        </p:txBody>
      </p:sp>
    </p:spTree>
    <p:extLst>
      <p:ext uri="{BB962C8B-B14F-4D97-AF65-F5344CB8AC3E}">
        <p14:creationId xmlns:p14="http://schemas.microsoft.com/office/powerpoint/2010/main" val="2265418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6CE24-4802-4D54-95B4-BA344B65EA85}" type="slidenum">
              <a:rPr lang="en-US" smtClean="0"/>
              <a:pPr/>
              <a:t>‹#›</a:t>
            </a:fld>
            <a:endParaRPr lang="en-US"/>
          </a:p>
        </p:txBody>
      </p:sp>
    </p:spTree>
    <p:extLst>
      <p:ext uri="{BB962C8B-B14F-4D97-AF65-F5344CB8AC3E}">
        <p14:creationId xmlns:p14="http://schemas.microsoft.com/office/powerpoint/2010/main" val="5238383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10DBC1-E759-4966-8107-C4FA0C63EC49}" type="slidenum">
              <a:rPr lang="en-US" smtClean="0"/>
              <a:pPr/>
              <a:t>‹#›</a:t>
            </a:fld>
            <a:endParaRPr lang="en-US"/>
          </a:p>
        </p:txBody>
      </p:sp>
    </p:spTree>
    <p:extLst>
      <p:ext uri="{BB962C8B-B14F-4D97-AF65-F5344CB8AC3E}">
        <p14:creationId xmlns:p14="http://schemas.microsoft.com/office/powerpoint/2010/main" val="2230539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7E1477-A04E-4867-BCD2-FFC1258259CF}" type="slidenum">
              <a:rPr lang="en-US" smtClean="0"/>
              <a:pPr/>
              <a:t>‹#›</a:t>
            </a:fld>
            <a:endParaRPr lang="en-US"/>
          </a:p>
        </p:txBody>
      </p:sp>
    </p:spTree>
    <p:extLst>
      <p:ext uri="{BB962C8B-B14F-4D97-AF65-F5344CB8AC3E}">
        <p14:creationId xmlns:p14="http://schemas.microsoft.com/office/powerpoint/2010/main" val="30089452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A0436A-392B-4C7E-94FD-D88168581C31}" type="slidenum">
              <a:rPr lang="en-US" smtClean="0"/>
              <a:pPr/>
              <a:t>‹#›</a:t>
            </a:fld>
            <a:endParaRPr lang="en-US"/>
          </a:p>
        </p:txBody>
      </p:sp>
    </p:spTree>
    <p:extLst>
      <p:ext uri="{BB962C8B-B14F-4D97-AF65-F5344CB8AC3E}">
        <p14:creationId xmlns:p14="http://schemas.microsoft.com/office/powerpoint/2010/main" val="27170365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0F960D-7E0F-4A16-8181-649AAE80A3EC}" type="slidenum">
              <a:rPr lang="en-US" smtClean="0"/>
              <a:pPr/>
              <a:t>‹#›</a:t>
            </a:fld>
            <a:endParaRPr lang="en-US"/>
          </a:p>
        </p:txBody>
      </p:sp>
    </p:spTree>
    <p:extLst>
      <p:ext uri="{BB962C8B-B14F-4D97-AF65-F5344CB8AC3E}">
        <p14:creationId xmlns:p14="http://schemas.microsoft.com/office/powerpoint/2010/main" val="29277705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14007-DB48-4964-A027-83B2317A78A8}" type="slidenum">
              <a:rPr lang="en-US" smtClean="0"/>
              <a:pPr/>
              <a:t>‹#›</a:t>
            </a:fld>
            <a:endParaRPr lang="en-US"/>
          </a:p>
        </p:txBody>
      </p:sp>
    </p:spTree>
    <p:extLst>
      <p:ext uri="{BB962C8B-B14F-4D97-AF65-F5344CB8AC3E}">
        <p14:creationId xmlns:p14="http://schemas.microsoft.com/office/powerpoint/2010/main" val="30969847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F591E4-4E99-4491-AC09-2C216BD35079}" type="slidenum">
              <a:rPr lang="en-US" smtClean="0"/>
              <a:pPr/>
              <a:t>‹#›</a:t>
            </a:fld>
            <a:endParaRPr lang="en-US"/>
          </a:p>
        </p:txBody>
      </p:sp>
    </p:spTree>
    <p:extLst>
      <p:ext uri="{BB962C8B-B14F-4D97-AF65-F5344CB8AC3E}">
        <p14:creationId xmlns:p14="http://schemas.microsoft.com/office/powerpoint/2010/main" val="37652887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538D47-1DE6-4025-B5E8-37EAC36F8DD2}" type="slidenum">
              <a:rPr lang="en-US" smtClean="0"/>
              <a:pPr/>
              <a:t>‹#›</a:t>
            </a:fld>
            <a:endParaRPr lang="en-US"/>
          </a:p>
        </p:txBody>
      </p:sp>
    </p:spTree>
    <p:extLst>
      <p:ext uri="{BB962C8B-B14F-4D97-AF65-F5344CB8AC3E}">
        <p14:creationId xmlns:p14="http://schemas.microsoft.com/office/powerpoint/2010/main" val="14820149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8E6FC9-29BD-43D4-BEFA-BD4B84EAB2FB}" type="slidenum">
              <a:rPr lang="en-US" smtClean="0"/>
              <a:pPr/>
              <a:t>‹#›</a:t>
            </a:fld>
            <a:endParaRPr lang="en-US"/>
          </a:p>
        </p:txBody>
      </p:sp>
    </p:spTree>
    <p:extLst>
      <p:ext uri="{BB962C8B-B14F-4D97-AF65-F5344CB8AC3E}">
        <p14:creationId xmlns:p14="http://schemas.microsoft.com/office/powerpoint/2010/main" val="9788315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3" descr="C:\Users\INTER_WAVE\Pictures\e6f236a7584f183cce3a4feb95e0e4d1.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0736580" y="5334000"/>
            <a:ext cx="130302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INTER_WAVE\Pictures\e6f236a7584f183cce3a4feb95e0e4d1.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rot="10800000">
            <a:off x="144780" y="152399"/>
            <a:ext cx="1303020" cy="13716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828C93-AB5E-45D6-9584-70B4815E1094}" type="slidenum">
              <a:rPr lang="en-US" smtClean="0"/>
              <a:pPr/>
              <a:t>‹#›</a:t>
            </a:fld>
            <a:endParaRPr lang="en-US" dirty="0"/>
          </a:p>
        </p:txBody>
      </p:sp>
      <p:sp>
        <p:nvSpPr>
          <p:cNvPr id="7" name="Frame 6"/>
          <p:cNvSpPr/>
          <p:nvPr userDrawn="1"/>
        </p:nvSpPr>
        <p:spPr>
          <a:xfrm>
            <a:off x="0" y="0"/>
            <a:ext cx="12192000" cy="6858000"/>
          </a:xfrm>
          <a:prstGeom prst="frame">
            <a:avLst>
              <a:gd name="adj1" fmla="val 2130"/>
            </a:avLst>
          </a:prstGeom>
          <a:solidFill>
            <a:srgbClr val="FF0066"/>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7883097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2.wmf"/></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903513" y="1139604"/>
            <a:ext cx="10515600" cy="5181600"/>
          </a:xfrm>
        </p:spPr>
        <p:txBody>
          <a:bodyPr>
            <a:prstTxWarp prst="textWave1">
              <a:avLst/>
            </a:prstTxWarp>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0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তথ্য</a:t>
            </a:r>
            <a:r>
              <a:rPr lang="en-US" sz="80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ও </a:t>
            </a:r>
            <a:r>
              <a:rPr lang="en-US" sz="80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যোগাযোগ</a:t>
            </a:r>
            <a:r>
              <a:rPr lang="en-US" sz="80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80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প্রযুক্তি</a:t>
            </a:r>
            <a:r>
              <a:rPr lang="en-US" sz="80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80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ক্লাসে</a:t>
            </a:r>
            <a:r>
              <a:rPr lang="en-US" sz="80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80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সকলকে</a:t>
            </a:r>
            <a:r>
              <a:rPr lang="en-US" sz="80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80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স্বাগতম</a:t>
            </a:r>
            <a:r>
              <a:rPr lang="bn-IN" sz="80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a:t>
            </a:r>
            <a:endParaRPr lang="en-US" sz="80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endParaRPr>
          </a:p>
        </p:txBody>
      </p:sp>
      <p:pic>
        <p:nvPicPr>
          <p:cNvPr id="5" name="Picture 4"/>
          <p:cNvPicPr>
            <a:picLocks noChangeAspect="1"/>
          </p:cNvPicPr>
          <p:nvPr/>
        </p:nvPicPr>
        <p:blipFill>
          <a:blip r:embed="rId2"/>
          <a:stretch>
            <a:fillRect/>
          </a:stretch>
        </p:blipFill>
        <p:spPr>
          <a:xfrm>
            <a:off x="7542709" y="332358"/>
            <a:ext cx="2952751" cy="199072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91264">
            <a:off x="335108" y="4743749"/>
            <a:ext cx="3933991" cy="1315716"/>
          </a:xfrm>
          <a:prstGeom prst="rect">
            <a:avLst/>
          </a:prstGeom>
        </p:spPr>
      </p:pic>
    </p:spTree>
    <p:extLst>
      <p:ext uri="{BB962C8B-B14F-4D97-AF65-F5344CB8AC3E}">
        <p14:creationId xmlns:p14="http://schemas.microsoft.com/office/powerpoint/2010/main" val="2515436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r="81141" b="11606"/>
          <a:stretch/>
        </p:blipFill>
        <p:spPr>
          <a:xfrm rot="586305">
            <a:off x="6259318" y="1459245"/>
            <a:ext cx="799743" cy="5074275"/>
          </a:xfrm>
          <a:prstGeom prst="rect">
            <a:avLst/>
          </a:prstGeom>
        </p:spPr>
      </p:pic>
      <p:sp>
        <p:nvSpPr>
          <p:cNvPr id="7" name="Title 6"/>
          <p:cNvSpPr>
            <a:spLocks noGrp="1"/>
          </p:cNvSpPr>
          <p:nvPr>
            <p:ph type="title"/>
          </p:nvPr>
        </p:nvSpPr>
        <p:spPr>
          <a:xfrm>
            <a:off x="4360039" y="218661"/>
            <a:ext cx="3732212" cy="777763"/>
          </a:xfrm>
          <a:noFill/>
          <a:ln>
            <a:solidFill>
              <a:srgbClr val="FF0000"/>
            </a:solidFill>
          </a:ln>
        </p:spPr>
        <p:txBody>
          <a:bodyPr>
            <a:normAutofit fontScale="90000"/>
          </a:bodyPr>
          <a:lstStyle/>
          <a:p>
            <a:pPr algn="ctr"/>
            <a:r>
              <a:rPr lang="bn-IN" sz="6000" b="1" dirty="0">
                <a:ln/>
                <a:solidFill>
                  <a:srgbClr val="2D0EB2"/>
                </a:solidFill>
                <a:effectLst>
                  <a:glow rad="228600">
                    <a:schemeClr val="accent5">
                      <a:satMod val="175000"/>
                      <a:alpha val="40000"/>
                    </a:schemeClr>
                  </a:glow>
                </a:effectLst>
              </a:rPr>
              <a:t> </a:t>
            </a:r>
            <a:r>
              <a:rPr lang="bn-IN" sz="6000" dirty="0">
                <a:ln w="0"/>
                <a:solidFill>
                  <a:srgbClr val="2D0EB2"/>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পরিচিতি </a:t>
            </a:r>
            <a:endParaRPr lang="en-US" sz="6000" dirty="0">
              <a:solidFill>
                <a:srgbClr val="2D0EB2"/>
              </a:solidFill>
              <a:latin typeface="NikoshBAN" panose="02000000000000000000" pitchFamily="2" charset="0"/>
              <a:cs typeface="NikoshBAN" panose="02000000000000000000" pitchFamily="2" charset="0"/>
            </a:endParaRPr>
          </a:p>
        </p:txBody>
      </p:sp>
      <p:sp>
        <p:nvSpPr>
          <p:cNvPr id="8" name="Text Placeholder 7"/>
          <p:cNvSpPr>
            <a:spLocks noGrp="1"/>
          </p:cNvSpPr>
          <p:nvPr>
            <p:ph type="body" idx="1"/>
          </p:nvPr>
        </p:nvSpPr>
        <p:spPr>
          <a:xfrm>
            <a:off x="220353" y="1004479"/>
            <a:ext cx="5157787" cy="823912"/>
          </a:xfrm>
          <a:solidFill>
            <a:schemeClr val="bg1"/>
          </a:solidFill>
          <a:ln>
            <a:solidFill>
              <a:srgbClr val="FF33CC"/>
            </a:solidFill>
          </a:ln>
        </p:spPr>
        <p:txBody>
          <a:bodyPr>
            <a:normAutofit/>
          </a:bodyPr>
          <a:lstStyle/>
          <a:p>
            <a:pPr algn="ctr"/>
            <a:r>
              <a:rPr lang="bn-IN" sz="4400" dirty="0">
                <a:solidFill>
                  <a:srgbClr val="7030A0"/>
                </a:solidFill>
                <a:latin typeface="NikoshBAN" panose="02000000000000000000" pitchFamily="2" charset="0"/>
                <a:cs typeface="NikoshBAN" panose="02000000000000000000" pitchFamily="2" charset="0"/>
              </a:rPr>
              <a:t>শিক্ষক পরিচিতি</a:t>
            </a:r>
            <a:endParaRPr lang="en-US" sz="4400" dirty="0">
              <a:solidFill>
                <a:srgbClr val="7030A0"/>
              </a:solidFill>
              <a:latin typeface="NikoshBAN" panose="02000000000000000000" pitchFamily="2" charset="0"/>
              <a:cs typeface="NikoshBAN" panose="02000000000000000000" pitchFamily="2" charset="0"/>
            </a:endParaRPr>
          </a:p>
        </p:txBody>
      </p:sp>
      <p:sp>
        <p:nvSpPr>
          <p:cNvPr id="10" name="Text Placeholder 9"/>
          <p:cNvSpPr>
            <a:spLocks noGrp="1"/>
          </p:cNvSpPr>
          <p:nvPr>
            <p:ph type="body" sz="quarter" idx="3"/>
          </p:nvPr>
        </p:nvSpPr>
        <p:spPr>
          <a:xfrm>
            <a:off x="6788301" y="996423"/>
            <a:ext cx="5183188" cy="823912"/>
          </a:xfrm>
          <a:ln>
            <a:solidFill>
              <a:srgbClr val="FF33CC"/>
            </a:solidFill>
          </a:ln>
        </p:spPr>
        <p:txBody>
          <a:bodyPr>
            <a:normAutofit/>
          </a:bodyPr>
          <a:lstStyle/>
          <a:p>
            <a:pPr algn="ctr"/>
            <a:r>
              <a:rPr lang="bn-IN" sz="4400" dirty="0">
                <a:solidFill>
                  <a:srgbClr val="7030A0"/>
                </a:solidFill>
                <a:latin typeface="NikoshBAN" panose="02000000000000000000" pitchFamily="2" charset="0"/>
                <a:cs typeface="NikoshBAN" panose="02000000000000000000" pitchFamily="2" charset="0"/>
              </a:rPr>
              <a:t>পাঠ পরিচিতি</a:t>
            </a:r>
            <a:endParaRPr lang="en-US" sz="4400" dirty="0">
              <a:solidFill>
                <a:srgbClr val="7030A0"/>
              </a:solidFill>
              <a:latin typeface="NikoshBAN" panose="02000000000000000000" pitchFamily="2" charset="0"/>
              <a:cs typeface="NikoshBAN" panose="02000000000000000000" pitchFamily="2" charset="0"/>
            </a:endParaRPr>
          </a:p>
        </p:txBody>
      </p:sp>
      <p:sp>
        <p:nvSpPr>
          <p:cNvPr id="16" name="TextBox 15"/>
          <p:cNvSpPr txBox="1"/>
          <p:nvPr/>
        </p:nvSpPr>
        <p:spPr>
          <a:xfrm>
            <a:off x="250727" y="4545175"/>
            <a:ext cx="5781363" cy="1815882"/>
          </a:xfrm>
          <a:prstGeom prst="rect">
            <a:avLst/>
          </a:prstGeom>
          <a:noFill/>
        </p:spPr>
        <p:txBody>
          <a:bodyPr wrap="square" rtlCol="0">
            <a:spAutoFit/>
          </a:bodyPr>
          <a:lstStyle/>
          <a:p>
            <a:r>
              <a:rPr lang="bn-IN" sz="2800" dirty="0">
                <a:solidFill>
                  <a:srgbClr val="2D0EB2"/>
                </a:solidFill>
                <a:latin typeface="NikoshBAN" panose="02000000000000000000" pitchFamily="2" charset="0"/>
                <a:cs typeface="NikoshBAN" panose="02000000000000000000" pitchFamily="2" charset="0"/>
              </a:rPr>
              <a:t>মোঃ আশরাফুল ইসলাম</a:t>
            </a:r>
            <a:r>
              <a:rPr lang="en-US" sz="2800" dirty="0">
                <a:solidFill>
                  <a:srgbClr val="2D0EB2"/>
                </a:solidFill>
                <a:latin typeface="NikoshBAN" panose="02000000000000000000" pitchFamily="2" charset="0"/>
                <a:cs typeface="NikoshBAN" panose="02000000000000000000" pitchFamily="2" charset="0"/>
              </a:rPr>
              <a:t>, </a:t>
            </a:r>
            <a:r>
              <a:rPr lang="bn-IN" sz="2800" dirty="0">
                <a:solidFill>
                  <a:srgbClr val="2D0EB2"/>
                </a:solidFill>
                <a:latin typeface="NikoshBAN" panose="02000000000000000000" pitchFamily="2" charset="0"/>
                <a:cs typeface="NikoshBAN" panose="02000000000000000000" pitchFamily="2" charset="0"/>
              </a:rPr>
              <a:t>সহকারী শিক্ষক (</a:t>
            </a:r>
            <a:r>
              <a:rPr lang="en-US" sz="2000" dirty="0">
                <a:solidFill>
                  <a:srgbClr val="2D0EB2"/>
                </a:solidFill>
                <a:latin typeface="NikoshBAN" panose="02000000000000000000" pitchFamily="2" charset="0"/>
                <a:cs typeface="NikoshBAN" panose="02000000000000000000" pitchFamily="2" charset="0"/>
              </a:rPr>
              <a:t>ICT</a:t>
            </a:r>
            <a:r>
              <a:rPr lang="en-US" sz="2800" dirty="0">
                <a:solidFill>
                  <a:srgbClr val="2D0EB2"/>
                </a:solidFill>
                <a:latin typeface="NikoshBAN" panose="02000000000000000000" pitchFamily="2" charset="0"/>
                <a:cs typeface="NikoshBAN" panose="02000000000000000000" pitchFamily="2" charset="0"/>
              </a:rPr>
              <a:t>)</a:t>
            </a:r>
          </a:p>
          <a:p>
            <a:r>
              <a:rPr lang="bn-IN" sz="2800" dirty="0">
                <a:solidFill>
                  <a:srgbClr val="2D0EB2"/>
                </a:solidFill>
                <a:latin typeface="NikoshBAN" panose="02000000000000000000" pitchFamily="2" charset="0"/>
                <a:cs typeface="NikoshBAN" panose="02000000000000000000" pitchFamily="2" charset="0"/>
              </a:rPr>
              <a:t>পিলজংগ মাধ্যমিক বিদ্যালয়</a:t>
            </a:r>
            <a:r>
              <a:rPr lang="en-US" sz="2800" dirty="0">
                <a:solidFill>
                  <a:srgbClr val="2D0EB2"/>
                </a:solidFill>
                <a:latin typeface="NikoshBAN" panose="02000000000000000000" pitchFamily="2" charset="0"/>
                <a:cs typeface="NikoshBAN" panose="02000000000000000000" pitchFamily="2" charset="0"/>
              </a:rPr>
              <a:t>, </a:t>
            </a:r>
            <a:r>
              <a:rPr lang="bn-IN" sz="2800" dirty="0">
                <a:solidFill>
                  <a:srgbClr val="2D0EB2"/>
                </a:solidFill>
                <a:latin typeface="NikoshBAN" panose="02000000000000000000" pitchFamily="2" charset="0"/>
                <a:cs typeface="NikoshBAN" panose="02000000000000000000" pitchFamily="2" charset="0"/>
              </a:rPr>
              <a:t>ফকিরহাট, বাগেরহাট।</a:t>
            </a:r>
            <a:endParaRPr lang="en-US" sz="2800" dirty="0">
              <a:solidFill>
                <a:srgbClr val="2D0EB2"/>
              </a:solidFill>
              <a:latin typeface="NikoshBAN" panose="02000000000000000000" pitchFamily="2" charset="0"/>
              <a:cs typeface="NikoshBAN" panose="02000000000000000000" pitchFamily="2" charset="0"/>
            </a:endParaRPr>
          </a:p>
          <a:p>
            <a:r>
              <a:rPr lang="en-US" sz="2800" dirty="0" err="1">
                <a:solidFill>
                  <a:srgbClr val="2D0EB2"/>
                </a:solidFill>
                <a:latin typeface="NikoshBAN" panose="02000000000000000000" pitchFamily="2" charset="0"/>
                <a:cs typeface="NikoshBAN" panose="02000000000000000000" pitchFamily="2" charset="0"/>
              </a:rPr>
              <a:t>মোবাঃ</a:t>
            </a:r>
            <a:r>
              <a:rPr lang="en-US" sz="2800" dirty="0">
                <a:solidFill>
                  <a:srgbClr val="2D0EB2"/>
                </a:solidFill>
                <a:latin typeface="NikoshBAN" panose="02000000000000000000" pitchFamily="2" charset="0"/>
                <a:cs typeface="NikoshBAN" panose="02000000000000000000" pitchFamily="2" charset="0"/>
              </a:rPr>
              <a:t> ০১৮৩৫৬২৭২৭৮</a:t>
            </a:r>
          </a:p>
          <a:p>
            <a:r>
              <a:rPr lang="en-US" sz="2800" dirty="0">
                <a:solidFill>
                  <a:srgbClr val="2D0EB2"/>
                </a:solidFill>
                <a:latin typeface="Times New Roman" panose="02020603050405020304" pitchFamily="18" charset="0"/>
                <a:cs typeface="Times New Roman" panose="02020603050405020304" pitchFamily="18" charset="0"/>
              </a:rPr>
              <a:t>E-mail: ashrafulict2010@gmail.com</a:t>
            </a:r>
          </a:p>
        </p:txBody>
      </p:sp>
      <p:pic>
        <p:nvPicPr>
          <p:cNvPr id="3" name="Content Placeholder 2"/>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847454" y="1627213"/>
            <a:ext cx="2791825" cy="3111087"/>
          </a:xfrm>
          <a:prstGeom prst="ellipse">
            <a:avLst/>
          </a:prstGeom>
          <a:ln>
            <a:noFill/>
          </a:ln>
          <a:effectLst>
            <a:softEdge rad="112500"/>
          </a:effectLst>
        </p:spPr>
      </p:pic>
      <p:sp>
        <p:nvSpPr>
          <p:cNvPr id="12" name="Content Placeholder 10"/>
          <p:cNvSpPr>
            <a:spLocks noGrp="1"/>
          </p:cNvSpPr>
          <p:nvPr/>
        </p:nvSpPr>
        <p:spPr>
          <a:xfrm>
            <a:off x="8026401" y="5457269"/>
            <a:ext cx="2995433" cy="918131"/>
          </a:xfrm>
          <a:prstGeom prst="rect">
            <a:avLst/>
          </a:prstGeom>
        </p:spPr>
        <p:txBody>
          <a:bodyPr vert="horz" lIns="121920" tIns="60960" rIns="121920" bIns="60960" rtlCol="0">
            <a:noAutofit/>
          </a:bodyPr>
          <a:lstStyle>
            <a:lvl1pPr marL="257168" indent="-257168" algn="l" defTabSz="685783"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557199" indent="-214308"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2pPr>
            <a:lvl3pPr marL="857228" indent="-171446" algn="l" defTabSz="685783" rtl="0" eaLnBrk="1" latinLnBrk="0" hangingPunct="1">
              <a:spcBef>
                <a:spcPct val="20000"/>
              </a:spcBef>
              <a:buFont typeface="Arial" pitchFamily="34" charset="0"/>
              <a:buChar char="•"/>
              <a:defRPr sz="1350" kern="1200">
                <a:solidFill>
                  <a:schemeClr val="tx1"/>
                </a:solidFill>
                <a:latin typeface="+mn-lt"/>
                <a:ea typeface="+mn-ea"/>
                <a:cs typeface="+mn-cs"/>
              </a:defRPr>
            </a:lvl3pPr>
            <a:lvl4pPr marL="1200120" indent="-171446" algn="l" defTabSz="685783" rtl="0" eaLnBrk="1" latinLnBrk="0" hangingPunct="1">
              <a:spcBef>
                <a:spcPct val="20000"/>
              </a:spcBef>
              <a:buFont typeface="Arial" pitchFamily="34" charset="0"/>
              <a:buChar char="–"/>
              <a:defRPr sz="1200" kern="1200">
                <a:solidFill>
                  <a:schemeClr val="tx1"/>
                </a:solidFill>
                <a:latin typeface="+mn-lt"/>
                <a:ea typeface="+mn-ea"/>
                <a:cs typeface="+mn-cs"/>
              </a:defRPr>
            </a:lvl4pPr>
            <a:lvl5pPr marL="1543012" indent="-171446" algn="l" defTabSz="685783" rtl="0" eaLnBrk="1" latinLnBrk="0" hangingPunct="1">
              <a:spcBef>
                <a:spcPct val="20000"/>
              </a:spcBef>
              <a:buFont typeface="Arial" pitchFamily="34" charset="0"/>
              <a:buChar char="»"/>
              <a:defRPr sz="120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2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2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2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200" kern="1200">
                <a:solidFill>
                  <a:schemeClr val="tx1"/>
                </a:solidFill>
                <a:latin typeface="+mn-lt"/>
                <a:ea typeface="+mn-ea"/>
                <a:cs typeface="+mn-cs"/>
              </a:defRPr>
            </a:lvl9pPr>
          </a:lstStyle>
          <a:p>
            <a:pPr marL="0" indent="0" algn="ctr">
              <a:buNone/>
            </a:pPr>
            <a:r>
              <a:rPr lang="en-US" sz="2400" dirty="0" smtClean="0">
                <a:solidFill>
                  <a:srgbClr val="2D0EB2"/>
                </a:solidFill>
                <a:latin typeface="NikoshBAN" panose="02000000000000000000" pitchFamily="2" charset="0"/>
                <a:cs typeface="NikoshBAN" panose="02000000000000000000" pitchFamily="2" charset="0"/>
              </a:rPr>
              <a:t>8ম</a:t>
            </a:r>
            <a:r>
              <a:rPr lang="bn-IN" sz="2400" dirty="0" smtClean="0">
                <a:solidFill>
                  <a:srgbClr val="2D0EB2"/>
                </a:solidFill>
                <a:latin typeface="NikoshBAN" panose="02000000000000000000" pitchFamily="2" charset="0"/>
                <a:cs typeface="NikoshBAN" panose="02000000000000000000" pitchFamily="2" charset="0"/>
              </a:rPr>
              <a:t> </a:t>
            </a:r>
            <a:r>
              <a:rPr lang="bn-IN" sz="2400" dirty="0">
                <a:solidFill>
                  <a:srgbClr val="2D0EB2"/>
                </a:solidFill>
                <a:latin typeface="NikoshBAN" panose="02000000000000000000" pitchFamily="2" charset="0"/>
                <a:cs typeface="NikoshBAN" panose="02000000000000000000" pitchFamily="2" charset="0"/>
              </a:rPr>
              <a:t>শ্রেণি</a:t>
            </a:r>
            <a:r>
              <a:rPr lang="en-US" sz="2400" dirty="0">
                <a:solidFill>
                  <a:srgbClr val="2D0EB2"/>
                </a:solidFill>
                <a:latin typeface="NikoshBAN" panose="02000000000000000000" pitchFamily="2" charset="0"/>
                <a:cs typeface="NikoshBAN" panose="02000000000000000000" pitchFamily="2" charset="0"/>
              </a:rPr>
              <a:t>, </a:t>
            </a:r>
            <a:r>
              <a:rPr lang="en-US" sz="2400" dirty="0" err="1">
                <a:solidFill>
                  <a:srgbClr val="2D0EB2"/>
                </a:solidFill>
                <a:latin typeface="NikoshBAN" panose="02000000000000000000" pitchFamily="2" charset="0"/>
                <a:cs typeface="NikoshBAN" panose="02000000000000000000" pitchFamily="2" charset="0"/>
              </a:rPr>
              <a:t>দ্বিতীয়</a:t>
            </a:r>
            <a:r>
              <a:rPr lang="en-US" sz="2400" dirty="0">
                <a:solidFill>
                  <a:srgbClr val="2D0EB2"/>
                </a:solidFill>
                <a:latin typeface="NikoshBAN" panose="02000000000000000000" pitchFamily="2" charset="0"/>
                <a:cs typeface="NikoshBAN" panose="02000000000000000000" pitchFamily="2" charset="0"/>
              </a:rPr>
              <a:t> </a:t>
            </a:r>
            <a:r>
              <a:rPr lang="bn-IN" sz="2400" dirty="0">
                <a:solidFill>
                  <a:srgbClr val="2D0EB2"/>
                </a:solidFill>
                <a:latin typeface="NikoshBAN" panose="02000000000000000000" pitchFamily="2" charset="0"/>
                <a:cs typeface="NikoshBAN" panose="02000000000000000000" pitchFamily="2" charset="0"/>
              </a:rPr>
              <a:t>অধ্যায়</a:t>
            </a:r>
            <a:endParaRPr lang="en-US" sz="2400" dirty="0">
              <a:solidFill>
                <a:srgbClr val="2D0EB2"/>
              </a:solidFill>
              <a:latin typeface="NikoshBAN" panose="02000000000000000000" pitchFamily="2" charset="0"/>
              <a:cs typeface="NikoshBAN" panose="02000000000000000000" pitchFamily="2" charset="0"/>
            </a:endParaRPr>
          </a:p>
          <a:p>
            <a:pPr marL="0" indent="0" algn="ctr">
              <a:buNone/>
            </a:pPr>
            <a:r>
              <a:rPr lang="en-US" sz="2400" smtClean="0">
                <a:solidFill>
                  <a:srgbClr val="2D0EB2"/>
                </a:solidFill>
                <a:latin typeface="NikoshBAN" panose="02000000000000000000" pitchFamily="2" charset="0"/>
                <a:cs typeface="NikoshBAN" panose="02000000000000000000" pitchFamily="2" charset="0"/>
              </a:rPr>
              <a:t>পাঠ-12, </a:t>
            </a:r>
            <a:r>
              <a:rPr lang="en-US" sz="2400" dirty="0" err="1">
                <a:solidFill>
                  <a:srgbClr val="2D0EB2"/>
                </a:solidFill>
                <a:latin typeface="NikoshBAN" panose="02000000000000000000" pitchFamily="2" charset="0"/>
                <a:cs typeface="NikoshBAN" panose="02000000000000000000" pitchFamily="2" charset="0"/>
              </a:rPr>
              <a:t>সময়ঃ</a:t>
            </a:r>
            <a:r>
              <a:rPr lang="en-US" sz="2400" dirty="0">
                <a:solidFill>
                  <a:srgbClr val="2D0EB2"/>
                </a:solidFill>
                <a:latin typeface="NikoshBAN" panose="02000000000000000000" pitchFamily="2" charset="0"/>
                <a:cs typeface="NikoshBAN" panose="02000000000000000000" pitchFamily="2" charset="0"/>
              </a:rPr>
              <a:t> ৪৫মিঃ </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5951" y="2018814"/>
            <a:ext cx="2456332" cy="3239975"/>
          </a:xfrm>
          <a:prstGeom prst="rect">
            <a:avLst/>
          </a:prstGeom>
        </p:spPr>
      </p:pic>
    </p:spTree>
    <p:extLst>
      <p:ext uri="{BB962C8B-B14F-4D97-AF65-F5344CB8AC3E}">
        <p14:creationId xmlns:p14="http://schemas.microsoft.com/office/powerpoint/2010/main" val="41382072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457200"/>
            <a:ext cx="7772400" cy="1143000"/>
          </a:xfrm>
        </p:spPr>
        <p:txBody>
          <a:bodyPr/>
          <a:lstStyle/>
          <a:p>
            <a:r>
              <a:rPr lang="en-US" sz="6000" u="sng" dirty="0">
                <a:solidFill>
                  <a:schemeClr val="accent2">
                    <a:lumMod val="75000"/>
                  </a:schemeClr>
                </a:solidFill>
                <a:latin typeface="NikoshBAN" pitchFamily="2" charset="0"/>
                <a:cs typeface="NikoshBAN" pitchFamily="2" charset="0"/>
              </a:rPr>
              <a:t>এ </a:t>
            </a:r>
            <a:r>
              <a:rPr lang="en-US" sz="6000" u="sng" dirty="0" err="1">
                <a:solidFill>
                  <a:schemeClr val="accent2">
                    <a:lumMod val="75000"/>
                  </a:schemeClr>
                </a:solidFill>
                <a:latin typeface="NikoshBAN" pitchFamily="2" charset="0"/>
                <a:cs typeface="NikoshBAN" pitchFamily="2" charset="0"/>
              </a:rPr>
              <a:t>গুলো</a:t>
            </a:r>
            <a:r>
              <a:rPr lang="en-US" sz="6000" u="sng" dirty="0">
                <a:solidFill>
                  <a:schemeClr val="accent2">
                    <a:lumMod val="75000"/>
                  </a:schemeClr>
                </a:solidFill>
                <a:latin typeface="NikoshBAN" pitchFamily="2" charset="0"/>
                <a:cs typeface="NikoshBAN" pitchFamily="2" charset="0"/>
              </a:rPr>
              <a:t> </a:t>
            </a:r>
            <a:r>
              <a:rPr lang="en-US" sz="6000" u="sng" dirty="0" err="1">
                <a:solidFill>
                  <a:schemeClr val="accent2">
                    <a:lumMod val="75000"/>
                  </a:schemeClr>
                </a:solidFill>
                <a:latin typeface="NikoshBAN" pitchFamily="2" charset="0"/>
                <a:cs typeface="NikoshBAN" pitchFamily="2" charset="0"/>
              </a:rPr>
              <a:t>কিসের</a:t>
            </a:r>
            <a:r>
              <a:rPr lang="en-US" sz="6000" u="sng" dirty="0">
                <a:solidFill>
                  <a:schemeClr val="accent2">
                    <a:lumMod val="75000"/>
                  </a:schemeClr>
                </a:solidFill>
                <a:latin typeface="NikoshBAN" pitchFamily="2" charset="0"/>
                <a:cs typeface="NikoshBAN" pitchFamily="2" charset="0"/>
              </a:rPr>
              <a:t> </a:t>
            </a:r>
            <a:r>
              <a:rPr lang="en-US" sz="6000" u="sng" dirty="0" err="1">
                <a:solidFill>
                  <a:schemeClr val="accent2">
                    <a:lumMod val="75000"/>
                  </a:schemeClr>
                </a:solidFill>
                <a:latin typeface="NikoshBAN" pitchFamily="2" charset="0"/>
                <a:cs typeface="NikoshBAN" pitchFamily="2" charset="0"/>
              </a:rPr>
              <a:t>ছবি</a:t>
            </a:r>
            <a:endParaRPr lang="en-US" sz="6000" u="sng" dirty="0">
              <a:solidFill>
                <a:schemeClr val="accent2">
                  <a:lumMod val="75000"/>
                </a:schemeClr>
              </a:solidFill>
              <a:latin typeface="NikoshBAN" pitchFamily="2" charset="0"/>
              <a:cs typeface="NikoshBAN" pitchFamily="2" charset="0"/>
            </a:endParaRPr>
          </a:p>
        </p:txBody>
      </p:sp>
      <p:sp>
        <p:nvSpPr>
          <p:cNvPr id="8" name="AutoShape 2" descr="নেটওয়ার্ক সংশ্লিষ্ট যন্ত্রপাতি এর ছবির ফলাফল"/>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2"/>
          <a:stretch>
            <a:fillRect/>
          </a:stretch>
        </p:blipFill>
        <p:spPr>
          <a:xfrm>
            <a:off x="3276600" y="2133600"/>
            <a:ext cx="6019800" cy="3804968"/>
          </a:xfrm>
          <a:prstGeom prst="rect">
            <a:avLst/>
          </a:prstGeom>
        </p:spPr>
      </p:pic>
    </p:spTree>
    <p:extLst>
      <p:ext uri="{BB962C8B-B14F-4D97-AF65-F5344CB8AC3E}">
        <p14:creationId xmlns:p14="http://schemas.microsoft.com/office/powerpoint/2010/main" val="29820323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n-IN" sz="6600" u="sng" dirty="0">
                <a:solidFill>
                  <a:schemeClr val="accent6">
                    <a:lumMod val="75000"/>
                  </a:schemeClr>
                </a:solidFill>
                <a:latin typeface="NikoshBAN" pitchFamily="2" charset="0"/>
                <a:cs typeface="NikoshBAN" pitchFamily="2" charset="0"/>
              </a:rPr>
              <a:t>আজকের আলোচ্য পাঠ</a:t>
            </a:r>
            <a:endParaRPr lang="en-US" sz="6600" u="sng" dirty="0">
              <a:solidFill>
                <a:schemeClr val="accent6">
                  <a:lumMod val="75000"/>
                </a:schemeClr>
              </a:solidFill>
              <a:latin typeface="NikoshBAN" pitchFamily="2" charset="0"/>
              <a:cs typeface="NikoshBAN" pitchFamily="2" charset="0"/>
            </a:endParaRPr>
          </a:p>
        </p:txBody>
      </p:sp>
      <p:sp>
        <p:nvSpPr>
          <p:cNvPr id="3" name="Content Placeholder 2"/>
          <p:cNvSpPr>
            <a:spLocks noGrp="1"/>
          </p:cNvSpPr>
          <p:nvPr>
            <p:ph idx="1"/>
          </p:nvPr>
        </p:nvSpPr>
        <p:spPr>
          <a:xfrm>
            <a:off x="1320421" y="1981200"/>
            <a:ext cx="10058400" cy="3962400"/>
          </a:xfrm>
        </p:spPr>
        <p:txBody>
          <a:bodyPr>
            <a:prstTxWarp prst="textWave2">
              <a:avLst/>
            </a:prstTxWarp>
          </a:bodyPr>
          <a:lstStyle/>
          <a:p>
            <a:pPr marL="0" indent="0" algn="ctr">
              <a:buNone/>
            </a:pPr>
            <a:r>
              <a:rPr lang="en-US" sz="8000" b="1" dirty="0" err="1">
                <a:ln w="3175">
                  <a:solidFill>
                    <a:schemeClr val="tx1"/>
                  </a:solidFill>
                </a:ln>
                <a:blipFill dpi="0" rotWithShape="1">
                  <a:blip r:embed="rId2">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rPr>
              <a:t>নেটওয়ার্ক</a:t>
            </a:r>
            <a:r>
              <a:rPr lang="en-US" sz="8000" b="1" dirty="0">
                <a:ln w="3175">
                  <a:solidFill>
                    <a:schemeClr val="tx1"/>
                  </a:solidFill>
                </a:ln>
                <a:blipFill dpi="0" rotWithShape="1">
                  <a:blip r:embed="rId2">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rPr>
              <a:t> </a:t>
            </a:r>
            <a:r>
              <a:rPr lang="en-US" sz="8000" b="1" dirty="0" err="1">
                <a:ln w="3175">
                  <a:solidFill>
                    <a:schemeClr val="tx1"/>
                  </a:solidFill>
                </a:ln>
                <a:blipFill dpi="0" rotWithShape="1">
                  <a:blip r:embed="rId2">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rPr>
              <a:t>সংশ্লিষ্ট</a:t>
            </a:r>
            <a:r>
              <a:rPr lang="en-US" sz="8000" b="1" dirty="0">
                <a:ln w="3175">
                  <a:solidFill>
                    <a:schemeClr val="tx1"/>
                  </a:solidFill>
                </a:ln>
                <a:blipFill dpi="0" rotWithShape="1">
                  <a:blip r:embed="rId2">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rPr>
              <a:t> </a:t>
            </a:r>
            <a:r>
              <a:rPr lang="en-US" sz="8000" b="1" dirty="0" err="1">
                <a:ln w="3175">
                  <a:solidFill>
                    <a:schemeClr val="tx1"/>
                  </a:solidFill>
                </a:ln>
                <a:blipFill dpi="0" rotWithShape="1">
                  <a:blip r:embed="rId2">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rPr>
              <a:t>যন্ত্রপাতি</a:t>
            </a:r>
            <a:endParaRPr lang="en-US" sz="8000" b="1" dirty="0">
              <a:ln w="3175">
                <a:solidFill>
                  <a:schemeClr val="tx1"/>
                </a:solidFill>
              </a:ln>
              <a:blipFill dpi="0" rotWithShape="1">
                <a:blip r:embed="rId2">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endParaRPr>
          </a:p>
        </p:txBody>
      </p:sp>
    </p:spTree>
    <p:extLst>
      <p:ext uri="{BB962C8B-B14F-4D97-AF65-F5344CB8AC3E}">
        <p14:creationId xmlns:p14="http://schemas.microsoft.com/office/powerpoint/2010/main" val="808022669"/>
      </p:ext>
    </p:extLst>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stCondLst>
                                    <p:cond delay="1000"/>
                                  </p:stCondLst>
                                  <p:iterate type="lt">
                                    <p:tmPct val="10000"/>
                                  </p:iterate>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4894" y="416641"/>
            <a:ext cx="2188335" cy="1012915"/>
          </a:xfrm>
          <a:ln w="12700">
            <a:solidFill>
              <a:schemeClr val="tx1"/>
            </a:solidFill>
          </a:ln>
        </p:spPr>
        <p:txBody>
          <a:bodyPr>
            <a:normAutofit/>
          </a:bodyPr>
          <a:lstStyle/>
          <a:p>
            <a:pPr algn="ctr"/>
            <a:r>
              <a:rPr lang="en-US" sz="5400" dirty="0" err="1">
                <a:solidFill>
                  <a:srgbClr val="2D0EB2"/>
                </a:solidFill>
                <a:latin typeface="NikoshBAN" panose="02000000000000000000" pitchFamily="2" charset="0"/>
                <a:cs typeface="NikoshBAN" panose="02000000000000000000" pitchFamily="2" charset="0"/>
              </a:rPr>
              <a:t>শিখনফল</a:t>
            </a:r>
            <a:endParaRPr lang="en-US" sz="5400" dirty="0">
              <a:solidFill>
                <a:srgbClr val="2D0EB2"/>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p:txBody>
          <a:bodyPr>
            <a:normAutofit/>
          </a:bodyPr>
          <a:lstStyle/>
          <a:p>
            <a:pPr marL="0" indent="0">
              <a:buNone/>
            </a:pPr>
            <a:r>
              <a:rPr lang="en-US" sz="3733" dirty="0" err="1">
                <a:solidFill>
                  <a:srgbClr val="2D0EB2"/>
                </a:solidFill>
                <a:latin typeface="NikoshBAN" panose="02000000000000000000" pitchFamily="2" charset="0"/>
                <a:cs typeface="NikoshBAN" panose="02000000000000000000" pitchFamily="2" charset="0"/>
              </a:rPr>
              <a:t>এই</a:t>
            </a:r>
            <a:r>
              <a:rPr lang="en-US" sz="3733" dirty="0">
                <a:solidFill>
                  <a:srgbClr val="2D0EB2"/>
                </a:solidFill>
                <a:latin typeface="NikoshBAN" panose="02000000000000000000" pitchFamily="2" charset="0"/>
                <a:cs typeface="NikoshBAN" panose="02000000000000000000" pitchFamily="2" charset="0"/>
              </a:rPr>
              <a:t> </a:t>
            </a:r>
            <a:r>
              <a:rPr lang="en-US" sz="3733" dirty="0" err="1">
                <a:solidFill>
                  <a:srgbClr val="2D0EB2"/>
                </a:solidFill>
                <a:latin typeface="NikoshBAN" panose="02000000000000000000" pitchFamily="2" charset="0"/>
                <a:cs typeface="NikoshBAN" panose="02000000000000000000" pitchFamily="2" charset="0"/>
              </a:rPr>
              <a:t>পাঠ</a:t>
            </a:r>
            <a:r>
              <a:rPr lang="en-US" sz="3733" dirty="0">
                <a:solidFill>
                  <a:srgbClr val="2D0EB2"/>
                </a:solidFill>
                <a:latin typeface="NikoshBAN" panose="02000000000000000000" pitchFamily="2" charset="0"/>
                <a:cs typeface="NikoshBAN" panose="02000000000000000000" pitchFamily="2" charset="0"/>
              </a:rPr>
              <a:t> </a:t>
            </a:r>
            <a:r>
              <a:rPr lang="en-US" sz="3733" dirty="0" err="1">
                <a:solidFill>
                  <a:srgbClr val="2D0EB2"/>
                </a:solidFill>
                <a:latin typeface="NikoshBAN" panose="02000000000000000000" pitchFamily="2" charset="0"/>
                <a:cs typeface="NikoshBAN" panose="02000000000000000000" pitchFamily="2" charset="0"/>
              </a:rPr>
              <a:t>শেষে</a:t>
            </a:r>
            <a:r>
              <a:rPr lang="en-US" sz="3733" dirty="0">
                <a:solidFill>
                  <a:srgbClr val="2D0EB2"/>
                </a:solidFill>
                <a:latin typeface="NikoshBAN" panose="02000000000000000000" pitchFamily="2" charset="0"/>
                <a:cs typeface="NikoshBAN" panose="02000000000000000000" pitchFamily="2" charset="0"/>
              </a:rPr>
              <a:t> </a:t>
            </a:r>
            <a:r>
              <a:rPr lang="en-US" sz="3733" dirty="0" err="1">
                <a:solidFill>
                  <a:srgbClr val="2D0EB2"/>
                </a:solidFill>
                <a:latin typeface="NikoshBAN" panose="02000000000000000000" pitchFamily="2" charset="0"/>
                <a:cs typeface="NikoshBAN" panose="02000000000000000000" pitchFamily="2" charset="0"/>
              </a:rPr>
              <a:t>শিক্ষার্থীরা</a:t>
            </a:r>
            <a:r>
              <a:rPr lang="en-US" sz="3733" dirty="0">
                <a:solidFill>
                  <a:srgbClr val="2D0EB2"/>
                </a:solidFill>
                <a:latin typeface="NikoshBAN" panose="02000000000000000000" pitchFamily="2" charset="0"/>
                <a:cs typeface="NikoshBAN" panose="02000000000000000000" pitchFamily="2" charset="0"/>
              </a:rPr>
              <a:t>…</a:t>
            </a:r>
          </a:p>
          <a:p>
            <a:pPr marL="0" indent="0">
              <a:buNone/>
            </a:pPr>
            <a:r>
              <a:rPr lang="en-US" sz="3733" dirty="0">
                <a:solidFill>
                  <a:srgbClr val="2D0EB2"/>
                </a:solidFill>
                <a:latin typeface="NikoshBAN" panose="02000000000000000000" pitchFamily="2" charset="0"/>
                <a:cs typeface="NikoshBAN" panose="02000000000000000000" pitchFamily="2" charset="0"/>
              </a:rPr>
              <a:t>১।</a:t>
            </a:r>
            <a:r>
              <a:rPr lang="bn-IN" sz="3733" dirty="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নেটওয়ার্ক</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কী</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a:solidFill>
                  <a:srgbClr val="2D0EB2"/>
                </a:solidFill>
                <a:latin typeface="NikoshBAN" panose="02000000000000000000" pitchFamily="2" charset="0"/>
                <a:cs typeface="NikoshBAN" panose="02000000000000000000" pitchFamily="2" charset="0"/>
              </a:rPr>
              <a:t>তা</a:t>
            </a:r>
            <a:r>
              <a:rPr lang="en-US" sz="3733" dirty="0">
                <a:solidFill>
                  <a:srgbClr val="2D0EB2"/>
                </a:solidFill>
                <a:latin typeface="NikoshBAN" panose="02000000000000000000" pitchFamily="2" charset="0"/>
                <a:cs typeface="NikoshBAN" panose="02000000000000000000" pitchFamily="2" charset="0"/>
              </a:rPr>
              <a:t> </a:t>
            </a:r>
            <a:r>
              <a:rPr lang="en-US" sz="3733" dirty="0" err="1">
                <a:solidFill>
                  <a:srgbClr val="2D0EB2"/>
                </a:solidFill>
                <a:latin typeface="NikoshBAN" panose="02000000000000000000" pitchFamily="2" charset="0"/>
                <a:cs typeface="NikoshBAN" panose="02000000000000000000" pitchFamily="2" charset="0"/>
              </a:rPr>
              <a:t>বলতে</a:t>
            </a:r>
            <a:r>
              <a:rPr lang="en-US" sz="3733" dirty="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পারবে</a:t>
            </a:r>
            <a:r>
              <a:rPr lang="en-US" sz="3733" dirty="0">
                <a:solidFill>
                  <a:srgbClr val="2D0EB2"/>
                </a:solidFill>
                <a:latin typeface="NikoshBAN" panose="02000000000000000000" pitchFamily="2" charset="0"/>
                <a:cs typeface="NikoshBAN" panose="02000000000000000000" pitchFamily="2" charset="0"/>
              </a:rPr>
              <a:t>।</a:t>
            </a:r>
          </a:p>
          <a:p>
            <a:pPr marL="0" indent="0">
              <a:buNone/>
            </a:pPr>
            <a:r>
              <a:rPr lang="en-US" sz="3733" dirty="0">
                <a:solidFill>
                  <a:srgbClr val="2D0EB2"/>
                </a:solidFill>
                <a:latin typeface="NikoshBAN" panose="02000000000000000000" pitchFamily="2" charset="0"/>
                <a:cs typeface="NikoshBAN" panose="02000000000000000000" pitchFamily="2" charset="0"/>
              </a:rPr>
              <a:t>২। </a:t>
            </a:r>
            <a:r>
              <a:rPr lang="en-US" sz="3733" dirty="0" err="1">
                <a:solidFill>
                  <a:srgbClr val="2D0EB2"/>
                </a:solidFill>
                <a:latin typeface="NikoshBAN" panose="02000000000000000000" pitchFamily="2" charset="0"/>
                <a:cs typeface="NikoshBAN" panose="02000000000000000000" pitchFamily="2" charset="0"/>
              </a:rPr>
              <a:t>হাব</a:t>
            </a:r>
            <a:r>
              <a:rPr lang="en-US" sz="3733" dirty="0">
                <a:solidFill>
                  <a:srgbClr val="2D0EB2"/>
                </a:solidFill>
                <a:latin typeface="NikoshBAN" panose="02000000000000000000" pitchFamily="2" charset="0"/>
                <a:cs typeface="NikoshBAN" panose="02000000000000000000" pitchFamily="2" charset="0"/>
              </a:rPr>
              <a:t>, </a:t>
            </a:r>
            <a:r>
              <a:rPr lang="en-US" sz="3733" dirty="0" err="1">
                <a:solidFill>
                  <a:srgbClr val="2D0EB2"/>
                </a:solidFill>
                <a:latin typeface="NikoshBAN" panose="02000000000000000000" pitchFamily="2" charset="0"/>
                <a:cs typeface="NikoshBAN" panose="02000000000000000000" pitchFamily="2" charset="0"/>
              </a:rPr>
              <a:t>সুইচ</a:t>
            </a:r>
            <a:r>
              <a:rPr lang="en-US" sz="3733" dirty="0">
                <a:solidFill>
                  <a:srgbClr val="2D0EB2"/>
                </a:solidFill>
                <a:latin typeface="NikoshBAN" panose="02000000000000000000" pitchFamily="2" charset="0"/>
                <a:cs typeface="NikoshBAN" panose="02000000000000000000" pitchFamily="2" charset="0"/>
              </a:rPr>
              <a:t> ও </a:t>
            </a:r>
            <a:r>
              <a:rPr lang="en-US" sz="3733" dirty="0" err="1" smtClean="0">
                <a:solidFill>
                  <a:srgbClr val="2D0EB2"/>
                </a:solidFill>
                <a:latin typeface="NikoshBAN" panose="02000000000000000000" pitchFamily="2" charset="0"/>
                <a:cs typeface="NikoshBAN" panose="02000000000000000000" pitchFamily="2" charset="0"/>
              </a:rPr>
              <a:t>রাউটার</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এর</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a:solidFill>
                  <a:srgbClr val="2D0EB2"/>
                </a:solidFill>
                <a:latin typeface="NikoshBAN" panose="02000000000000000000" pitchFamily="2" charset="0"/>
                <a:cs typeface="NikoshBAN" panose="02000000000000000000" pitchFamily="2" charset="0"/>
              </a:rPr>
              <a:t>বর্ণনা</a:t>
            </a:r>
            <a:r>
              <a:rPr lang="en-US" sz="3733" dirty="0">
                <a:solidFill>
                  <a:srgbClr val="2D0EB2"/>
                </a:solidFill>
                <a:latin typeface="NikoshBAN" panose="02000000000000000000" pitchFamily="2" charset="0"/>
                <a:cs typeface="NikoshBAN" panose="02000000000000000000" pitchFamily="2" charset="0"/>
              </a:rPr>
              <a:t> </a:t>
            </a:r>
            <a:r>
              <a:rPr lang="en-US" sz="3733" dirty="0" err="1">
                <a:solidFill>
                  <a:srgbClr val="2D0EB2"/>
                </a:solidFill>
                <a:latin typeface="NikoshBAN" panose="02000000000000000000" pitchFamily="2" charset="0"/>
                <a:cs typeface="NikoshBAN" panose="02000000000000000000" pitchFamily="2" charset="0"/>
              </a:rPr>
              <a:t>দিতে</a:t>
            </a:r>
            <a:r>
              <a:rPr lang="en-US" sz="3733" dirty="0">
                <a:solidFill>
                  <a:srgbClr val="2D0EB2"/>
                </a:solidFill>
                <a:latin typeface="NikoshBAN" panose="02000000000000000000" pitchFamily="2" charset="0"/>
                <a:cs typeface="NikoshBAN" panose="02000000000000000000" pitchFamily="2" charset="0"/>
              </a:rPr>
              <a:t> </a:t>
            </a:r>
            <a:r>
              <a:rPr lang="en-US" sz="3733" dirty="0" err="1">
                <a:solidFill>
                  <a:srgbClr val="2D0EB2"/>
                </a:solidFill>
                <a:latin typeface="NikoshBAN" panose="02000000000000000000" pitchFamily="2" charset="0"/>
                <a:cs typeface="NikoshBAN" panose="02000000000000000000" pitchFamily="2" charset="0"/>
              </a:rPr>
              <a:t>পারবে</a:t>
            </a:r>
            <a:r>
              <a:rPr lang="bn-IN" sz="3733" dirty="0">
                <a:solidFill>
                  <a:srgbClr val="2D0EB2"/>
                </a:solidFill>
                <a:latin typeface="NikoshBAN" panose="02000000000000000000" pitchFamily="2" charset="0"/>
                <a:cs typeface="NikoshBAN" panose="02000000000000000000" pitchFamily="2" charset="0"/>
              </a:rPr>
              <a:t>।</a:t>
            </a:r>
            <a:r>
              <a:rPr lang="en-US" sz="3733" dirty="0">
                <a:solidFill>
                  <a:srgbClr val="2D0EB2"/>
                </a:solidFill>
                <a:latin typeface="NikoshBAN" panose="02000000000000000000" pitchFamily="2" charset="0"/>
                <a:cs typeface="NikoshBAN" panose="02000000000000000000" pitchFamily="2" charset="0"/>
              </a:rPr>
              <a:t> </a:t>
            </a:r>
          </a:p>
          <a:p>
            <a:pPr marL="0" indent="0">
              <a:buNone/>
            </a:pPr>
            <a:r>
              <a:rPr lang="en-US" sz="3733" dirty="0">
                <a:solidFill>
                  <a:srgbClr val="2D0EB2"/>
                </a:solidFill>
                <a:latin typeface="NikoshBAN" panose="02000000000000000000" pitchFamily="2" charset="0"/>
                <a:cs typeface="NikoshBAN" panose="02000000000000000000" pitchFamily="2" charset="0"/>
              </a:rPr>
              <a:t>৩। </a:t>
            </a:r>
            <a:r>
              <a:rPr lang="en-US" sz="3733" dirty="0" err="1" smtClean="0">
                <a:solidFill>
                  <a:srgbClr val="2D0EB2"/>
                </a:solidFill>
                <a:latin typeface="NikoshBAN" panose="02000000000000000000" pitchFamily="2" charset="0"/>
                <a:cs typeface="NikoshBAN" panose="02000000000000000000" pitchFamily="2" charset="0"/>
              </a:rPr>
              <a:t>হাব</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সুইচ</a:t>
            </a:r>
            <a:r>
              <a:rPr lang="en-US" sz="3733" dirty="0" smtClean="0">
                <a:solidFill>
                  <a:srgbClr val="2D0EB2"/>
                </a:solidFill>
                <a:latin typeface="NikoshBAN" panose="02000000000000000000" pitchFamily="2" charset="0"/>
                <a:cs typeface="NikoshBAN" panose="02000000000000000000" pitchFamily="2" charset="0"/>
              </a:rPr>
              <a:t> ও </a:t>
            </a:r>
            <a:r>
              <a:rPr lang="en-US" sz="3733" dirty="0" err="1" smtClean="0">
                <a:solidFill>
                  <a:srgbClr val="2D0EB2"/>
                </a:solidFill>
                <a:latin typeface="NikoshBAN" panose="02000000000000000000" pitchFamily="2" charset="0"/>
                <a:cs typeface="NikoshBAN" panose="02000000000000000000" pitchFamily="2" charset="0"/>
              </a:rPr>
              <a:t>রাউটার</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এর</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কার্যাবলি</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a:solidFill>
                  <a:srgbClr val="2D0EB2"/>
                </a:solidFill>
                <a:latin typeface="NikoshBAN" panose="02000000000000000000" pitchFamily="2" charset="0"/>
                <a:cs typeface="NikoshBAN" panose="02000000000000000000" pitchFamily="2" charset="0"/>
              </a:rPr>
              <a:t>ব্যাখ্যা</a:t>
            </a:r>
            <a:r>
              <a:rPr lang="en-US" sz="3733" dirty="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করতে</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পারবে</a:t>
            </a:r>
            <a:r>
              <a:rPr lang="en-US" sz="3733" dirty="0">
                <a:solidFill>
                  <a:srgbClr val="2D0EB2"/>
                </a:solidFill>
                <a:latin typeface="NikoshBAN" panose="02000000000000000000" pitchFamily="2" charset="0"/>
                <a:cs typeface="NikoshBAN" panose="02000000000000000000" pitchFamily="2" charset="0"/>
              </a:rPr>
              <a:t>।</a:t>
            </a:r>
          </a:p>
        </p:txBody>
      </p:sp>
    </p:spTree>
    <p:extLst>
      <p:ext uri="{BB962C8B-B14F-4D97-AF65-F5344CB8AC3E}">
        <p14:creationId xmlns:p14="http://schemas.microsoft.com/office/powerpoint/2010/main" val="36518798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t="36000" b="28000"/>
          <a:stretch/>
        </p:blipFill>
        <p:spPr>
          <a:xfrm>
            <a:off x="2819400" y="3540125"/>
            <a:ext cx="7620000" cy="2743200"/>
          </a:xfrm>
          <a:prstGeom prst="rect">
            <a:avLst/>
          </a:prstGeom>
        </p:spPr>
      </p:pic>
      <p:sp>
        <p:nvSpPr>
          <p:cNvPr id="2" name="Title 1"/>
          <p:cNvSpPr>
            <a:spLocks noGrp="1"/>
          </p:cNvSpPr>
          <p:nvPr>
            <p:ph type="title"/>
          </p:nvPr>
        </p:nvSpPr>
        <p:spPr/>
        <p:txBody>
          <a:bodyPr>
            <a:normAutofit fontScale="90000"/>
          </a:bodyPr>
          <a:lstStyle/>
          <a:p>
            <a:r>
              <a:rPr lang="bn-IN" dirty="0" smtClean="0">
                <a:latin typeface="NikoshBAN" panose="02000000000000000000" pitchFamily="2" charset="0"/>
                <a:cs typeface="NikoshBAN" panose="02000000000000000000" pitchFamily="2" charset="0"/>
              </a:rPr>
              <a:t/>
            </a:r>
            <a:br>
              <a:rPr lang="bn-IN" dirty="0" smtClean="0">
                <a:latin typeface="NikoshBAN" panose="02000000000000000000" pitchFamily="2" charset="0"/>
                <a:cs typeface="NikoshBAN" panose="02000000000000000000" pitchFamily="2" charset="0"/>
              </a:rPr>
            </a:br>
            <a:r>
              <a:rPr lang="en-US" dirty="0">
                <a:solidFill>
                  <a:srgbClr val="FF0000"/>
                </a:solidFill>
                <a:latin typeface="NikoshBAN" panose="02000000000000000000" pitchFamily="2" charset="0"/>
                <a:cs typeface="NikoshBAN" panose="02000000000000000000" pitchFamily="2" charset="0"/>
              </a:rPr>
              <a:t/>
            </a:r>
            <a:br>
              <a:rPr lang="en-US" dirty="0">
                <a:solidFill>
                  <a:srgbClr val="FF0000"/>
                </a:solidFill>
                <a:latin typeface="NikoshBAN" panose="02000000000000000000" pitchFamily="2" charset="0"/>
                <a:cs typeface="NikoshBAN" panose="02000000000000000000" pitchFamily="2" charset="0"/>
              </a:rPr>
            </a:br>
            <a:endParaRPr lang="en-US" u="sng" dirty="0">
              <a:solidFill>
                <a:srgbClr val="FF0000"/>
              </a:solidFill>
              <a:latin typeface="NikoshBAN" pitchFamily="2" charset="0"/>
              <a:cs typeface="NikoshBAN" pitchFamily="2" charset="0"/>
            </a:endParaRPr>
          </a:p>
        </p:txBody>
      </p:sp>
      <p:sp>
        <p:nvSpPr>
          <p:cNvPr id="3" name="Content Placeholder 2"/>
          <p:cNvSpPr>
            <a:spLocks noGrp="1"/>
          </p:cNvSpPr>
          <p:nvPr>
            <p:ph idx="1"/>
          </p:nvPr>
        </p:nvSpPr>
        <p:spPr>
          <a:xfrm>
            <a:off x="381000" y="533400"/>
            <a:ext cx="10972800" cy="5638800"/>
          </a:xfrm>
        </p:spPr>
        <p:txBody>
          <a:bodyPr/>
          <a:lstStyle/>
          <a:p>
            <a:pPr>
              <a:buFont typeface="Wingdings" panose="05000000000000000000" pitchFamily="2" charset="2"/>
              <a:buChar char="v"/>
            </a:pPr>
            <a:r>
              <a:rPr lang="bn-IN" sz="5400" b="1" u="sng" dirty="0">
                <a:solidFill>
                  <a:srgbClr val="0000CC"/>
                </a:solidFill>
                <a:latin typeface="NikoshBAN" panose="02000000000000000000" pitchFamily="2" charset="0"/>
                <a:cs typeface="NikoshBAN" panose="02000000000000000000" pitchFamily="2" charset="0"/>
              </a:rPr>
              <a:t>হাবঃ</a:t>
            </a:r>
            <a:r>
              <a:rPr lang="bn-IN" sz="4400" dirty="0">
                <a:solidFill>
                  <a:srgbClr val="000099"/>
                </a:solidFill>
                <a:latin typeface="NikoshBAN" panose="02000000000000000000" pitchFamily="2" charset="0"/>
                <a:cs typeface="NikoshBAN" panose="02000000000000000000" pitchFamily="2" charset="0"/>
              </a:rPr>
              <a:t> তারযুক্ত নেটওয়ার্কে </a:t>
            </a:r>
            <a:r>
              <a:rPr lang="en-US" sz="4400" dirty="0" err="1">
                <a:solidFill>
                  <a:srgbClr val="000099"/>
                </a:solidFill>
                <a:latin typeface="NikoshBAN" panose="02000000000000000000" pitchFamily="2" charset="0"/>
                <a:cs typeface="NikoshBAN" panose="02000000000000000000" pitchFamily="2" charset="0"/>
              </a:rPr>
              <a:t>থাকা</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অনেকগুলো</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আইসিটি</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যন্ত্র</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তথা</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কম্পিউটারকে</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একসাথে</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যুক্ত</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করতে</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হাব</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ব্যবহার</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করা</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হয়</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হাব</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নির্দিষ্ট</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ঠিকানা</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অনুযায়ী</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আইসিটি</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যন্ত্রে</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তথ্য</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পাঠাতে</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পারে</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না</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তারের</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সাথে</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যুক্ত</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সব</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আইসিটি</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যন্ত্র</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বা</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কম্পিউটারে</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তথ্য</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প্রেরণ</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করে</a:t>
            </a:r>
            <a:r>
              <a:rPr lang="en-US" sz="4400" dirty="0">
                <a:solidFill>
                  <a:srgbClr val="000099"/>
                </a:solidFill>
                <a:latin typeface="NikoshBAN" panose="02000000000000000000" pitchFamily="2" charset="0"/>
                <a:cs typeface="NikoshBAN" panose="02000000000000000000" pitchFamily="2" charset="0"/>
              </a:rPr>
              <a:t> </a:t>
            </a:r>
            <a:r>
              <a:rPr lang="en-US" sz="4400" dirty="0" err="1">
                <a:solidFill>
                  <a:srgbClr val="000099"/>
                </a:solidFill>
                <a:latin typeface="NikoshBAN" panose="02000000000000000000" pitchFamily="2" charset="0"/>
                <a:cs typeface="NikoshBAN" panose="02000000000000000000" pitchFamily="2" charset="0"/>
              </a:rPr>
              <a:t>দেয়</a:t>
            </a:r>
            <a:r>
              <a:rPr lang="en-US" sz="4400" dirty="0">
                <a:solidFill>
                  <a:srgbClr val="000099"/>
                </a:solidFill>
                <a:latin typeface="NikoshBAN" panose="02000000000000000000" pitchFamily="2" charset="0"/>
                <a:cs typeface="NikoshBAN" panose="02000000000000000000" pitchFamily="2" charset="0"/>
              </a:rPr>
              <a:t>।</a:t>
            </a:r>
          </a:p>
          <a:p>
            <a:pPr marL="0" indent="0" algn="ctr">
              <a:buNone/>
            </a:pPr>
            <a:endParaRPr lang="en-US" dirty="0">
              <a:solidFill>
                <a:srgbClr val="C00000"/>
              </a:solidFill>
              <a:latin typeface="NikoshBAN" pitchFamily="2" charset="0"/>
              <a:cs typeface="NikoshBAN" pitchFamily="2" charset="0"/>
            </a:endParaRPr>
          </a:p>
        </p:txBody>
      </p:sp>
    </p:spTree>
    <p:extLst>
      <p:ext uri="{BB962C8B-B14F-4D97-AF65-F5344CB8AC3E}">
        <p14:creationId xmlns:p14="http://schemas.microsoft.com/office/powerpoint/2010/main" val="3701927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11582400" cy="3581400"/>
          </a:xfrm>
        </p:spPr>
        <p:txBody>
          <a:bodyPr>
            <a:normAutofit/>
          </a:bodyPr>
          <a:lstStyle/>
          <a:p>
            <a:pPr algn="ctr">
              <a:buFont typeface="Wingdings" panose="05000000000000000000" pitchFamily="2" charset="2"/>
              <a:buChar char="v"/>
            </a:pPr>
            <a:r>
              <a:rPr lang="bn-IN" sz="4000" b="1" u="sng" dirty="0">
                <a:solidFill>
                  <a:srgbClr val="0000CC"/>
                </a:solidFill>
                <a:latin typeface="NikoshBAN" panose="02000000000000000000" pitchFamily="2" charset="0"/>
                <a:cs typeface="NikoshBAN" panose="02000000000000000000" pitchFamily="2" charset="0"/>
              </a:rPr>
              <a:t>সুইচঃ</a:t>
            </a:r>
            <a:r>
              <a:rPr lang="bn-IN" sz="4000" dirty="0">
                <a:latin typeface="NikoshBAN" panose="02000000000000000000" pitchFamily="2" charset="0"/>
                <a:cs typeface="NikoshBAN" panose="02000000000000000000" pitchFamily="2" charset="0"/>
              </a:rPr>
              <a:t> </a:t>
            </a:r>
            <a:r>
              <a:rPr lang="bn-IN" sz="4000" dirty="0">
                <a:solidFill>
                  <a:srgbClr val="000099"/>
                </a:solidFill>
                <a:latin typeface="NikoshBAN" panose="02000000000000000000" pitchFamily="2" charset="0"/>
                <a:cs typeface="NikoshBAN" panose="02000000000000000000" pitchFamily="2" charset="0"/>
              </a:rPr>
              <a:t>এটিও হাবের মত ক্ষুদ্র আইসিটি যন্ত্র। তবে হাবের সাথে এর প্রধান পার্থক্য হলো সুইচ তারের সাথে যুক্ত প্রত্যেকটি আইসিটি যন্ত্রকে সনাক্ত করে তথ্য পাঠাতে পারে কিন্তু হাব তা পারে না। সুইচ তার সাথে সংযুক্ত প্রত্যেকটি আইসিটি যন্ত্রের একটি করে ঠিকানা বরাদ্দ করে এবং ঐ ঠিকানা অনুযায়ী তথের আদান প্রদান করে। এ বরাদ্দকৃত ঠিকানাকে তথ্য ও যোগাযোগ প্রযুক্তির ভাষায় </a:t>
            </a:r>
            <a:r>
              <a:rPr lang="en-US" sz="4000" dirty="0">
                <a:solidFill>
                  <a:srgbClr val="000099"/>
                </a:solidFill>
                <a:latin typeface="NikoshBAN" panose="02000000000000000000" pitchFamily="2" charset="0"/>
                <a:cs typeface="NikoshBAN" panose="02000000000000000000" pitchFamily="2" charset="0"/>
              </a:rPr>
              <a:t>MAC address</a:t>
            </a:r>
            <a:r>
              <a:rPr lang="bn-IN" sz="4000" dirty="0">
                <a:solidFill>
                  <a:srgbClr val="000099"/>
                </a:solidFill>
                <a:latin typeface="NikoshBAN" panose="02000000000000000000" pitchFamily="2" charset="0"/>
                <a:cs typeface="NikoshBAN" panose="02000000000000000000" pitchFamily="2" charset="0"/>
              </a:rPr>
              <a:t> নামে ডাকা হয়।</a:t>
            </a:r>
            <a:endParaRPr lang="en-US" sz="4000" dirty="0">
              <a:solidFill>
                <a:srgbClr val="000099"/>
              </a:solidFill>
              <a:latin typeface="NikoshBAN" panose="02000000000000000000" pitchFamily="2" charset="0"/>
              <a:cs typeface="NikoshBAN" panose="02000000000000000000" pitchFamily="2" charset="0"/>
            </a:endParaRPr>
          </a:p>
          <a:p>
            <a:pPr marL="0" indent="0" algn="ctr">
              <a:buNone/>
            </a:pPr>
            <a:endParaRPr lang="en-US" sz="4000" dirty="0">
              <a:solidFill>
                <a:srgbClr val="000099"/>
              </a:solidFill>
              <a:latin typeface="NikoshBAN" panose="02000000000000000000" pitchFamily="2" charset="0"/>
              <a:cs typeface="NikoshBAN" panose="02000000000000000000" pitchFamily="2" charset="0"/>
            </a:endParaRPr>
          </a:p>
        </p:txBody>
      </p:sp>
      <p:pic>
        <p:nvPicPr>
          <p:cNvPr id="2" name="Picture 1"/>
          <p:cNvPicPr>
            <a:picLocks noChangeAspect="1"/>
          </p:cNvPicPr>
          <p:nvPr/>
        </p:nvPicPr>
        <p:blipFill rotWithShape="1">
          <a:blip r:embed="rId2"/>
          <a:srcRect t="34800" b="34800"/>
          <a:stretch/>
        </p:blipFill>
        <p:spPr>
          <a:xfrm>
            <a:off x="1333500" y="3733800"/>
            <a:ext cx="9525000" cy="2895600"/>
          </a:xfrm>
          <a:prstGeom prst="rect">
            <a:avLst/>
          </a:prstGeom>
        </p:spPr>
      </p:pic>
    </p:spTree>
    <p:extLst>
      <p:ext uri="{BB962C8B-B14F-4D97-AF65-F5344CB8AC3E}">
        <p14:creationId xmlns:p14="http://schemas.microsoft.com/office/powerpoint/2010/main" val="26434492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11811000" cy="2438400"/>
          </a:xfrm>
        </p:spPr>
        <p:txBody>
          <a:bodyPr>
            <a:normAutofit/>
          </a:bodyPr>
          <a:lstStyle/>
          <a:p>
            <a:pPr algn="ctr">
              <a:buFont typeface="Wingdings" panose="05000000000000000000" pitchFamily="2" charset="2"/>
              <a:buChar char="v"/>
            </a:pPr>
            <a:r>
              <a:rPr lang="bn-IN" sz="6000" u="sng" dirty="0">
                <a:solidFill>
                  <a:srgbClr val="0000CC"/>
                </a:solidFill>
                <a:latin typeface="NikoshBAN" panose="02000000000000000000" pitchFamily="2" charset="0"/>
                <a:cs typeface="NikoshBAN" panose="02000000000000000000" pitchFamily="2" charset="0"/>
              </a:rPr>
              <a:t>রাউটারঃ</a:t>
            </a:r>
            <a:r>
              <a:rPr lang="bn-IN" sz="6000" dirty="0">
                <a:latin typeface="NikoshBAN" panose="02000000000000000000" pitchFamily="2" charset="0"/>
                <a:cs typeface="NikoshBAN" panose="02000000000000000000" pitchFamily="2" charset="0"/>
              </a:rPr>
              <a:t> </a:t>
            </a:r>
            <a:r>
              <a:rPr lang="en-US" sz="4800" dirty="0">
                <a:solidFill>
                  <a:srgbClr val="000099"/>
                </a:solidFill>
                <a:latin typeface="NikoshBAN" panose="02000000000000000000" pitchFamily="2" charset="0"/>
                <a:cs typeface="NikoshBAN" panose="02000000000000000000" pitchFamily="2" charset="0"/>
              </a:rPr>
              <a:t>Route </a:t>
            </a:r>
            <a:r>
              <a:rPr lang="en-US" sz="4800" dirty="0" err="1">
                <a:solidFill>
                  <a:srgbClr val="000099"/>
                </a:solidFill>
                <a:latin typeface="NikoshBAN" panose="02000000000000000000" pitchFamily="2" charset="0"/>
                <a:cs typeface="NikoshBAN" panose="02000000000000000000" pitchFamily="2" charset="0"/>
              </a:rPr>
              <a:t>থেকে</a:t>
            </a:r>
            <a:r>
              <a:rPr lang="en-US" sz="4800" dirty="0">
                <a:solidFill>
                  <a:srgbClr val="000099"/>
                </a:solidFill>
                <a:latin typeface="NikoshBAN" panose="02000000000000000000" pitchFamily="2" charset="0"/>
                <a:cs typeface="NikoshBAN" panose="02000000000000000000" pitchFamily="2" charset="0"/>
              </a:rPr>
              <a:t> Router </a:t>
            </a:r>
            <a:r>
              <a:rPr lang="en-US" sz="4800" dirty="0" err="1">
                <a:solidFill>
                  <a:srgbClr val="000099"/>
                </a:solidFill>
                <a:latin typeface="NikoshBAN" panose="02000000000000000000" pitchFamily="2" charset="0"/>
                <a:cs typeface="NikoshBAN" panose="02000000000000000000" pitchFamily="2" charset="0"/>
              </a:rPr>
              <a:t>শব্দ</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এসেছে</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দুটি</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নেটওয়ার্ককে</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সংযুক্ত</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করার</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জন্য</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রাউটার</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ব্যবহৃত</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হয়</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রাউটার</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এর</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প্রধান</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কাজ</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ডাটা</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বা</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উপাত্তকে</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পথ</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নির্দেশনা</a:t>
            </a:r>
            <a:r>
              <a:rPr lang="en-US" sz="4800" dirty="0">
                <a:solidFill>
                  <a:srgbClr val="000099"/>
                </a:solidFill>
                <a:latin typeface="NikoshBAN" panose="02000000000000000000" pitchFamily="2" charset="0"/>
                <a:cs typeface="NikoshBAN" panose="02000000000000000000" pitchFamily="2" charset="0"/>
              </a:rPr>
              <a:t> </a:t>
            </a:r>
            <a:r>
              <a:rPr lang="en-US" sz="4800" dirty="0" err="1">
                <a:solidFill>
                  <a:srgbClr val="000099"/>
                </a:solidFill>
                <a:latin typeface="NikoshBAN" panose="02000000000000000000" pitchFamily="2" charset="0"/>
                <a:cs typeface="NikoshBAN" panose="02000000000000000000" pitchFamily="2" charset="0"/>
              </a:rPr>
              <a:t>দেওয়া</a:t>
            </a:r>
            <a:r>
              <a:rPr lang="en-US" sz="4800" dirty="0">
                <a:solidFill>
                  <a:srgbClr val="000099"/>
                </a:solidFill>
                <a:latin typeface="NikoshBAN" panose="02000000000000000000" pitchFamily="2" charset="0"/>
                <a:cs typeface="NikoshBAN" panose="02000000000000000000" pitchFamily="2" charset="0"/>
              </a:rPr>
              <a:t>।</a:t>
            </a:r>
          </a:p>
        </p:txBody>
      </p:sp>
      <p:pic>
        <p:nvPicPr>
          <p:cNvPr id="2" name="Picture 1"/>
          <p:cNvPicPr>
            <a:picLocks noChangeAspect="1"/>
          </p:cNvPicPr>
          <p:nvPr/>
        </p:nvPicPr>
        <p:blipFill>
          <a:blip r:embed="rId2"/>
          <a:stretch>
            <a:fillRect/>
          </a:stretch>
        </p:blipFill>
        <p:spPr>
          <a:xfrm>
            <a:off x="4267200" y="3352800"/>
            <a:ext cx="4752975" cy="3108798"/>
          </a:xfrm>
          <a:prstGeom prst="rect">
            <a:avLst/>
          </a:prstGeom>
        </p:spPr>
      </p:pic>
    </p:spTree>
    <p:extLst>
      <p:ext uri="{BB962C8B-B14F-4D97-AF65-F5344CB8AC3E}">
        <p14:creationId xmlns:p14="http://schemas.microsoft.com/office/powerpoint/2010/main" val="7052869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000CC"/>
                </a:solidFill>
                <a:latin typeface="NikoshBAN" panose="02000000000000000000" pitchFamily="2" charset="0"/>
                <a:cs typeface="NikoshBAN" panose="02000000000000000000" pitchFamily="2" charset="0"/>
              </a:rPr>
              <a:t> </a:t>
            </a:r>
            <a:r>
              <a:rPr lang="en-US" dirty="0" err="1" smtClean="0">
                <a:solidFill>
                  <a:srgbClr val="0000CC"/>
                </a:solidFill>
                <a:latin typeface="NikoshBAN" panose="02000000000000000000" pitchFamily="2" charset="0"/>
                <a:cs typeface="NikoshBAN" panose="02000000000000000000" pitchFamily="2" charset="0"/>
              </a:rPr>
              <a:t>নেটওয়ার্ক</a:t>
            </a:r>
            <a:r>
              <a:rPr lang="en-US" dirty="0" smtClean="0">
                <a:solidFill>
                  <a:srgbClr val="0000CC"/>
                </a:solidFill>
                <a:latin typeface="NikoshBAN" panose="02000000000000000000" pitchFamily="2" charset="0"/>
                <a:cs typeface="NikoshBAN" panose="02000000000000000000" pitchFamily="2" charset="0"/>
              </a:rPr>
              <a:t> </a:t>
            </a:r>
            <a:r>
              <a:rPr lang="en-US" dirty="0" err="1" smtClean="0">
                <a:solidFill>
                  <a:srgbClr val="0000CC"/>
                </a:solidFill>
                <a:latin typeface="NikoshBAN" panose="02000000000000000000" pitchFamily="2" charset="0"/>
                <a:cs typeface="NikoshBAN" panose="02000000000000000000" pitchFamily="2" charset="0"/>
              </a:rPr>
              <a:t>সংশ্লিষ্ট</a:t>
            </a:r>
            <a:r>
              <a:rPr lang="en-US" dirty="0" smtClean="0">
                <a:solidFill>
                  <a:srgbClr val="0000CC"/>
                </a:solidFill>
                <a:latin typeface="NikoshBAN" panose="02000000000000000000" pitchFamily="2" charset="0"/>
                <a:cs typeface="NikoshBAN" panose="02000000000000000000" pitchFamily="2" charset="0"/>
              </a:rPr>
              <a:t> </a:t>
            </a:r>
            <a:r>
              <a:rPr lang="en-US" dirty="0" err="1" smtClean="0">
                <a:solidFill>
                  <a:srgbClr val="0000CC"/>
                </a:solidFill>
                <a:latin typeface="NikoshBAN" panose="02000000000000000000" pitchFamily="2" charset="0"/>
                <a:cs typeface="NikoshBAN" panose="02000000000000000000" pitchFamily="2" charset="0"/>
              </a:rPr>
              <a:t>যন্ত্রপাতির</a:t>
            </a:r>
            <a:r>
              <a:rPr lang="en-US" dirty="0" smtClean="0">
                <a:solidFill>
                  <a:srgbClr val="0000CC"/>
                </a:solidFill>
                <a:latin typeface="NikoshBAN" panose="02000000000000000000" pitchFamily="2" charset="0"/>
                <a:cs typeface="NikoshBAN" panose="02000000000000000000" pitchFamily="2" charset="0"/>
              </a:rPr>
              <a:t> </a:t>
            </a:r>
            <a:r>
              <a:rPr lang="en-US" dirty="0" err="1" smtClean="0">
                <a:solidFill>
                  <a:srgbClr val="0000CC"/>
                </a:solidFill>
                <a:latin typeface="NikoshBAN" panose="02000000000000000000" pitchFamily="2" charset="0"/>
                <a:cs typeface="NikoshBAN" panose="02000000000000000000" pitchFamily="2" charset="0"/>
              </a:rPr>
              <a:t>একটি</a:t>
            </a:r>
            <a:r>
              <a:rPr lang="en-US" dirty="0" smtClean="0">
                <a:solidFill>
                  <a:srgbClr val="0000CC"/>
                </a:solidFill>
                <a:latin typeface="NikoshBAN" panose="02000000000000000000" pitchFamily="2" charset="0"/>
                <a:cs typeface="NikoshBAN" panose="02000000000000000000" pitchFamily="2" charset="0"/>
              </a:rPr>
              <a:t> </a:t>
            </a:r>
            <a:r>
              <a:rPr lang="en-US" dirty="0" err="1" smtClean="0">
                <a:solidFill>
                  <a:srgbClr val="0000CC"/>
                </a:solidFill>
                <a:latin typeface="NikoshBAN" panose="02000000000000000000" pitchFamily="2" charset="0"/>
                <a:cs typeface="NikoshBAN" panose="02000000000000000000" pitchFamily="2" charset="0"/>
              </a:rPr>
              <a:t>ভিডিও</a:t>
            </a:r>
            <a:r>
              <a:rPr lang="en-US" dirty="0" smtClean="0">
                <a:solidFill>
                  <a:srgbClr val="0000CC"/>
                </a:solidFill>
                <a:latin typeface="NikoshBAN" panose="02000000000000000000" pitchFamily="2" charset="0"/>
                <a:cs typeface="NikoshBAN" panose="02000000000000000000" pitchFamily="2" charset="0"/>
              </a:rPr>
              <a:t> </a:t>
            </a:r>
            <a:r>
              <a:rPr lang="en-US" dirty="0" err="1" smtClean="0">
                <a:solidFill>
                  <a:srgbClr val="0000CC"/>
                </a:solidFill>
                <a:latin typeface="NikoshBAN" panose="02000000000000000000" pitchFamily="2" charset="0"/>
                <a:cs typeface="NikoshBAN" panose="02000000000000000000" pitchFamily="2" charset="0"/>
              </a:rPr>
              <a:t>দেখি</a:t>
            </a:r>
            <a:r>
              <a:rPr lang="en-US" dirty="0" smtClean="0">
                <a:solidFill>
                  <a:srgbClr val="0000CC"/>
                </a:solidFill>
                <a:latin typeface="NikoshBAN" panose="02000000000000000000" pitchFamily="2" charset="0"/>
                <a:cs typeface="NikoshBAN" panose="02000000000000000000" pitchFamily="2" charset="0"/>
              </a:rPr>
              <a:t>! </a:t>
            </a:r>
            <a:endParaRPr lang="en-US" dirty="0">
              <a:solidFill>
                <a:srgbClr val="0000CC"/>
              </a:solidFill>
              <a:latin typeface="NikoshBAN" panose="02000000000000000000" pitchFamily="2" charset="0"/>
              <a:cs typeface="NikoshBAN" panose="02000000000000000000" pitchFamily="2" charset="0"/>
            </a:endParaRPr>
          </a:p>
        </p:txBody>
      </p:sp>
      <p:graphicFrame>
        <p:nvGraphicFramePr>
          <p:cNvPr id="4" name="Content Placeholder 3">
            <a:hlinkClick r:id="" action="ppaction://ole?verb=0"/>
          </p:cNvPr>
          <p:cNvGraphicFramePr>
            <a:graphicFrameLocks noGrp="1" noChangeAspect="1"/>
          </p:cNvGraphicFramePr>
          <p:nvPr>
            <p:ph idx="1"/>
            <p:extLst>
              <p:ext uri="{D42A27DB-BD31-4B8C-83A1-F6EECF244321}">
                <p14:modId xmlns:p14="http://schemas.microsoft.com/office/powerpoint/2010/main" val="2131532773"/>
              </p:ext>
            </p:extLst>
          </p:nvPr>
        </p:nvGraphicFramePr>
        <p:xfrm>
          <a:off x="5167488" y="2743200"/>
          <a:ext cx="1857023" cy="1566863"/>
        </p:xfrm>
        <a:graphic>
          <a:graphicData uri="http://schemas.openxmlformats.org/presentationml/2006/ole">
            <mc:AlternateContent xmlns:mc="http://schemas.openxmlformats.org/markup-compatibility/2006">
              <mc:Choice xmlns:v="urn:schemas-microsoft-com:vml" Requires="v">
                <p:oleObj spid="_x0000_s1029" name="Packager Shell Object" showAsIcon="1" r:id="rId3" imgW="914400" imgH="771480" progId="Package">
                  <p:embed/>
                </p:oleObj>
              </mc:Choice>
              <mc:Fallback>
                <p:oleObj name="Packager Shell Object" showAsIcon="1" r:id="rId3" imgW="914400" imgH="771480" progId="Package">
                  <p:embed/>
                  <p:pic>
                    <p:nvPicPr>
                      <p:cNvPr id="0" name=""/>
                      <p:cNvPicPr/>
                      <p:nvPr/>
                    </p:nvPicPr>
                    <p:blipFill>
                      <a:blip r:embed="rId4"/>
                      <a:stretch>
                        <a:fillRect/>
                      </a:stretch>
                    </p:blipFill>
                    <p:spPr>
                      <a:xfrm>
                        <a:off x="5167488" y="2743200"/>
                        <a:ext cx="1857023" cy="1566863"/>
                      </a:xfrm>
                      <a:prstGeom prst="rect">
                        <a:avLst/>
                      </a:prstGeom>
                    </p:spPr>
                  </p:pic>
                </p:oleObj>
              </mc:Fallback>
            </mc:AlternateContent>
          </a:graphicData>
        </a:graphic>
      </p:graphicFrame>
    </p:spTree>
    <p:extLst>
      <p:ext uri="{BB962C8B-B14F-4D97-AF65-F5344CB8AC3E}">
        <p14:creationId xmlns:p14="http://schemas.microsoft.com/office/powerpoint/2010/main" val="7019522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4121" y="455279"/>
            <a:ext cx="2922431" cy="1325563"/>
          </a:xfrm>
        </p:spPr>
        <p:txBody>
          <a:bodyPr>
            <a:normAutofit/>
          </a:bodyPr>
          <a:lstStyle/>
          <a:p>
            <a:pPr algn="ctr"/>
            <a:r>
              <a:rPr lang="en-US" sz="6000" u="sng" dirty="0" err="1">
                <a:solidFill>
                  <a:srgbClr val="7030A0"/>
                </a:solidFill>
                <a:latin typeface="NikoshBAN" panose="02000000000000000000" pitchFamily="2" charset="0"/>
                <a:cs typeface="NikoshBAN" panose="02000000000000000000" pitchFamily="2" charset="0"/>
              </a:rPr>
              <a:t>দলীয়</a:t>
            </a:r>
            <a:r>
              <a:rPr lang="bn-IN" sz="6000" u="sng" dirty="0">
                <a:solidFill>
                  <a:srgbClr val="7030A0"/>
                </a:solidFill>
                <a:latin typeface="NikoshBAN" panose="02000000000000000000" pitchFamily="2" charset="0"/>
                <a:cs typeface="NikoshBAN" panose="02000000000000000000" pitchFamily="2" charset="0"/>
              </a:rPr>
              <a:t> কাজ</a:t>
            </a:r>
            <a:endParaRPr lang="en-US" sz="6000" u="sng" dirty="0">
              <a:solidFill>
                <a:srgbClr val="7030A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708339" y="2740459"/>
            <a:ext cx="11153104" cy="1602941"/>
          </a:xfrm>
        </p:spPr>
        <p:txBody>
          <a:bodyPr>
            <a:normAutofit/>
          </a:bodyPr>
          <a:lstStyle/>
          <a:p>
            <a:pPr marL="0" indent="0" algn="ctr">
              <a:buNone/>
            </a:pPr>
            <a:r>
              <a:rPr lang="bn-IN" sz="4800" dirty="0">
                <a:solidFill>
                  <a:srgbClr val="0000CC"/>
                </a:solidFill>
                <a:latin typeface="NikoshBAN" panose="02000000000000000000" pitchFamily="2" charset="0"/>
                <a:cs typeface="NikoshBAN" panose="02000000000000000000" pitchFamily="2" charset="0"/>
              </a:rPr>
              <a:t>হাব ও সুইচ এর মধ্য কোনটি বেশি সুবিধা জনক এবং কেন? ব্যাখ্যা দাও।</a:t>
            </a:r>
            <a:endParaRPr lang="en-US" sz="4800" dirty="0">
              <a:solidFill>
                <a:srgbClr val="0000CC"/>
              </a:solidFill>
              <a:latin typeface="NikoshBAN" panose="02000000000000000000" pitchFamily="2" charset="0"/>
              <a:cs typeface="NikoshBAN" panose="02000000000000000000" pitchFamily="2" charset="0"/>
            </a:endParaRPr>
          </a:p>
        </p:txBody>
      </p:sp>
      <p:sp>
        <p:nvSpPr>
          <p:cNvPr id="4" name="Title 1"/>
          <p:cNvSpPr txBox="1">
            <a:spLocks/>
          </p:cNvSpPr>
          <p:nvPr/>
        </p:nvSpPr>
        <p:spPr>
          <a:xfrm>
            <a:off x="8973065" y="790833"/>
            <a:ext cx="2064132" cy="6544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err="1">
                <a:latin typeface="NikoshBAN" panose="02000000000000000000" pitchFamily="2" charset="0"/>
                <a:cs typeface="NikoshBAN" panose="02000000000000000000" pitchFamily="2" charset="0"/>
              </a:rPr>
              <a:t>সময়ঃ</a:t>
            </a:r>
            <a:r>
              <a:rPr lang="en-US" sz="3200" dirty="0">
                <a:latin typeface="NikoshBAN" panose="02000000000000000000" pitchFamily="2" charset="0"/>
                <a:cs typeface="NikoshBAN" panose="02000000000000000000" pitchFamily="2" charset="0"/>
              </a:rPr>
              <a:t> ১৫মিঃ</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7223" y="597651"/>
            <a:ext cx="2609851" cy="2142808"/>
          </a:xfrm>
          <a:prstGeom prst="ellipse">
            <a:avLst/>
          </a:prstGeom>
          <a:ln>
            <a:noFill/>
          </a:ln>
          <a:effectLst>
            <a:softEdge rad="112500"/>
          </a:effectLst>
        </p:spPr>
      </p:pic>
    </p:spTree>
    <p:extLst>
      <p:ext uri="{BB962C8B-B14F-4D97-AF65-F5344CB8AC3E}">
        <p14:creationId xmlns:p14="http://schemas.microsoft.com/office/powerpoint/2010/main" val="22481327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7558" y="394155"/>
            <a:ext cx="2296887" cy="1325563"/>
          </a:xfrm>
          <a:ln w="12700">
            <a:solidFill>
              <a:schemeClr val="tx1"/>
            </a:solidFill>
          </a:ln>
        </p:spPr>
        <p:txBody>
          <a:bodyPr>
            <a:normAutofit/>
          </a:bodyPr>
          <a:lstStyle/>
          <a:p>
            <a:pPr algn="ctr"/>
            <a:r>
              <a:rPr lang="bn-IN" sz="6000" dirty="0">
                <a:solidFill>
                  <a:srgbClr val="7030A0"/>
                </a:solidFill>
                <a:latin typeface="NikoshBAN" panose="02000000000000000000" pitchFamily="2" charset="0"/>
                <a:cs typeface="NikoshBAN" panose="02000000000000000000" pitchFamily="2" charset="0"/>
              </a:rPr>
              <a:t>মূল্যায়ন</a:t>
            </a:r>
            <a:endParaRPr lang="en-US" sz="6000" dirty="0">
              <a:solidFill>
                <a:srgbClr val="7030A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609600" y="2057400"/>
            <a:ext cx="10972800" cy="4190999"/>
          </a:xfrm>
        </p:spPr>
        <p:txBody>
          <a:bodyPr>
            <a:noAutofit/>
          </a:bodyPr>
          <a:lstStyle/>
          <a:p>
            <a:pPr>
              <a:buFont typeface="Wingdings" panose="05000000000000000000" pitchFamily="2" charset="2"/>
              <a:buChar char="ü"/>
            </a:pPr>
            <a:r>
              <a:rPr lang="bn-IN" sz="4000" dirty="0" smtClean="0">
                <a:solidFill>
                  <a:srgbClr val="0000CC"/>
                </a:solidFill>
                <a:latin typeface="NikoshBAN" panose="02000000000000000000" pitchFamily="2" charset="0"/>
                <a:cs typeface="NikoshBAN" panose="02000000000000000000" pitchFamily="2" charset="0"/>
              </a:rPr>
              <a:t> </a:t>
            </a:r>
            <a:r>
              <a:rPr lang="bn-IN" sz="4000" dirty="0">
                <a:solidFill>
                  <a:srgbClr val="0000CC"/>
                </a:solidFill>
                <a:latin typeface="NikoshBAN" panose="02000000000000000000" pitchFamily="2" charset="0"/>
                <a:cs typeface="NikoshBAN" panose="02000000000000000000" pitchFamily="2" charset="0"/>
              </a:rPr>
              <a:t>হাব কাকে বলে?</a:t>
            </a:r>
            <a:endParaRPr lang="en-US" sz="4000" dirty="0">
              <a:solidFill>
                <a:srgbClr val="0000CC"/>
              </a:solidFill>
              <a:latin typeface="NikoshBAN" panose="02000000000000000000" pitchFamily="2" charset="0"/>
              <a:cs typeface="NikoshBAN" panose="02000000000000000000" pitchFamily="2" charset="0"/>
            </a:endParaRPr>
          </a:p>
          <a:p>
            <a:pPr>
              <a:buFont typeface="Wingdings" panose="05000000000000000000" pitchFamily="2" charset="2"/>
              <a:buChar char="ü"/>
            </a:pPr>
            <a:r>
              <a:rPr lang="bn-IN" sz="4000" dirty="0">
                <a:solidFill>
                  <a:srgbClr val="0000CC"/>
                </a:solidFill>
                <a:latin typeface="NikoshBAN" panose="02000000000000000000" pitchFamily="2" charset="0"/>
                <a:cs typeface="NikoshBAN" panose="02000000000000000000" pitchFamily="2" charset="0"/>
              </a:rPr>
              <a:t>সুইচ কাকে বলে?</a:t>
            </a:r>
            <a:endParaRPr lang="en-US" sz="4000" dirty="0">
              <a:solidFill>
                <a:srgbClr val="0000CC"/>
              </a:solidFill>
              <a:latin typeface="NikoshBAN" panose="02000000000000000000" pitchFamily="2" charset="0"/>
              <a:cs typeface="NikoshBAN" panose="02000000000000000000" pitchFamily="2" charset="0"/>
            </a:endParaRPr>
          </a:p>
          <a:p>
            <a:pPr>
              <a:buFont typeface="Wingdings" panose="05000000000000000000" pitchFamily="2" charset="2"/>
              <a:buChar char="ü"/>
            </a:pPr>
            <a:r>
              <a:rPr lang="bn-IN" sz="4000" dirty="0">
                <a:solidFill>
                  <a:srgbClr val="0000CC"/>
                </a:solidFill>
                <a:latin typeface="NikoshBAN" panose="02000000000000000000" pitchFamily="2" charset="0"/>
                <a:cs typeface="NikoshBAN" panose="02000000000000000000" pitchFamily="2" charset="0"/>
              </a:rPr>
              <a:t>রাউটার কী কাজে ব্যবহৃহ হয়?</a:t>
            </a:r>
            <a:endParaRPr lang="en-US" sz="4000" dirty="0">
              <a:solidFill>
                <a:srgbClr val="0000CC"/>
              </a:solidFill>
              <a:latin typeface="NikoshBAN" panose="02000000000000000000" pitchFamily="2" charset="0"/>
              <a:cs typeface="NikoshBAN" panose="02000000000000000000" pitchFamily="2" charset="0"/>
            </a:endParaRPr>
          </a:p>
          <a:p>
            <a:pPr>
              <a:buFont typeface="Wingdings" panose="05000000000000000000" pitchFamily="2" charset="2"/>
              <a:buChar char="ü"/>
            </a:pPr>
            <a:r>
              <a:rPr lang="bn-IN" sz="4000" dirty="0">
                <a:solidFill>
                  <a:srgbClr val="0000CC"/>
                </a:solidFill>
                <a:latin typeface="NikoshBAN" panose="02000000000000000000" pitchFamily="2" charset="0"/>
                <a:cs typeface="NikoshBAN" panose="02000000000000000000" pitchFamily="2" charset="0"/>
              </a:rPr>
              <a:t>রাউটার কোন শব্দ থেকে এসেছে?</a:t>
            </a:r>
            <a:endParaRPr lang="en-US" sz="4000" dirty="0">
              <a:solidFill>
                <a:srgbClr val="0000CC"/>
              </a:solidFill>
              <a:latin typeface="NikoshBAN" panose="02000000000000000000" pitchFamily="2" charset="0"/>
              <a:cs typeface="NikoshBAN" panose="02000000000000000000" pitchFamily="2" charset="0"/>
            </a:endParaRPr>
          </a:p>
          <a:p>
            <a:pPr>
              <a:buFont typeface="Wingdings" panose="05000000000000000000" pitchFamily="2" charset="2"/>
              <a:buChar char="ü"/>
            </a:pPr>
            <a:r>
              <a:rPr lang="en-US" sz="4000" dirty="0">
                <a:solidFill>
                  <a:srgbClr val="0000CC"/>
                </a:solidFill>
                <a:latin typeface="NikoshBAN" panose="02000000000000000000" pitchFamily="2" charset="0"/>
                <a:cs typeface="NikoshBAN" panose="02000000000000000000" pitchFamily="2" charset="0"/>
              </a:rPr>
              <a:t>MAC address </a:t>
            </a:r>
            <a:r>
              <a:rPr lang="bn-IN" sz="4000" dirty="0">
                <a:solidFill>
                  <a:srgbClr val="0000CC"/>
                </a:solidFill>
                <a:latin typeface="NikoshBAN" panose="02000000000000000000" pitchFamily="2" charset="0"/>
                <a:cs typeface="NikoshBAN" panose="02000000000000000000" pitchFamily="2" charset="0"/>
              </a:rPr>
              <a:t>কাকে বলে?</a:t>
            </a:r>
            <a:endParaRPr lang="en-US" sz="4000" dirty="0">
              <a:solidFill>
                <a:srgbClr val="0000CC"/>
              </a:solidFill>
              <a:latin typeface="NikoshBAN" pitchFamily="2" charset="0"/>
              <a:cs typeface="NikoshBAN" pitchFamily="2" charset="0"/>
            </a:endParaRPr>
          </a:p>
          <a:p>
            <a:pPr>
              <a:buFont typeface="Wingdings" panose="05000000000000000000" pitchFamily="2" charset="2"/>
              <a:buChar char="ü"/>
            </a:pPr>
            <a:endParaRPr lang="bn-IN" sz="4000" dirty="0">
              <a:solidFill>
                <a:srgbClr val="0000CC"/>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299152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3"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additive="base">
                                        <p:cTn id="16"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3"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additive="base">
                                        <p:cTn id="22"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3"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additive="base">
                                        <p:cTn id="28"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9"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3"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additive="base">
                                        <p:cTn id="34"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35"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3"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additive="base">
                                        <p:cTn id="40"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41"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bn-IN" sz="6000" u="sng" dirty="0">
                <a:solidFill>
                  <a:srgbClr val="7030A0"/>
                </a:solidFill>
                <a:latin typeface="NikoshBAN" panose="02000000000000000000" pitchFamily="2" charset="0"/>
                <a:cs typeface="NikoshBAN" panose="02000000000000000000" pitchFamily="2" charset="0"/>
              </a:rPr>
              <a:t>বাড়ির কাজ</a:t>
            </a:r>
            <a:endParaRPr lang="en-US" sz="6000" u="sng" dirty="0">
              <a:solidFill>
                <a:srgbClr val="7030A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838200" y="3810000"/>
            <a:ext cx="10972801" cy="1955799"/>
          </a:xfrm>
        </p:spPr>
        <p:txBody>
          <a:bodyPr>
            <a:noAutofit/>
          </a:bodyPr>
          <a:lstStyle/>
          <a:p>
            <a:pPr marL="0" indent="0" algn="ctr">
              <a:buClr>
                <a:schemeClr val="accent2">
                  <a:lumMod val="75000"/>
                </a:schemeClr>
              </a:buClr>
              <a:buNone/>
            </a:pPr>
            <a:r>
              <a:rPr lang="bn-IN" sz="5400" dirty="0">
                <a:solidFill>
                  <a:srgbClr val="0000CC"/>
                </a:solidFill>
                <a:latin typeface="NikoshBAN" panose="02000000000000000000" pitchFamily="2" charset="0"/>
                <a:cs typeface="NikoshBAN" panose="02000000000000000000" pitchFamily="2" charset="0"/>
              </a:rPr>
              <a:t>রাউটার কীভাবে কাজ করে তার বর্ণনা </a:t>
            </a:r>
            <a:r>
              <a:rPr lang="en-US" sz="5400" dirty="0" err="1" smtClean="0">
                <a:solidFill>
                  <a:srgbClr val="0000CC"/>
                </a:solidFill>
                <a:latin typeface="NikoshBAN" panose="02000000000000000000" pitchFamily="2" charset="0"/>
                <a:cs typeface="NikoshBAN" panose="02000000000000000000" pitchFamily="2" charset="0"/>
              </a:rPr>
              <a:t>লিখে</a:t>
            </a:r>
            <a:r>
              <a:rPr lang="en-US" sz="5400" dirty="0" smtClean="0">
                <a:solidFill>
                  <a:srgbClr val="0000CC"/>
                </a:solidFill>
                <a:latin typeface="NikoshBAN" panose="02000000000000000000" pitchFamily="2" charset="0"/>
                <a:cs typeface="NikoshBAN" panose="02000000000000000000" pitchFamily="2" charset="0"/>
              </a:rPr>
              <a:t> </a:t>
            </a:r>
            <a:r>
              <a:rPr lang="en-US" sz="5400" dirty="0" err="1" smtClean="0">
                <a:solidFill>
                  <a:srgbClr val="0000CC"/>
                </a:solidFill>
                <a:latin typeface="NikoshBAN" panose="02000000000000000000" pitchFamily="2" charset="0"/>
                <a:cs typeface="NikoshBAN" panose="02000000000000000000" pitchFamily="2" charset="0"/>
              </a:rPr>
              <a:t>আনবে</a:t>
            </a:r>
            <a:r>
              <a:rPr lang="bn-IN" sz="5400" dirty="0" smtClean="0">
                <a:solidFill>
                  <a:srgbClr val="0000CC"/>
                </a:solidFill>
                <a:latin typeface="NikoshBAN" panose="02000000000000000000" pitchFamily="2" charset="0"/>
                <a:cs typeface="NikoshBAN" panose="02000000000000000000" pitchFamily="2" charset="0"/>
              </a:rPr>
              <a:t>।</a:t>
            </a:r>
            <a:endParaRPr lang="en-US" sz="5400" b="1" dirty="0">
              <a:solidFill>
                <a:srgbClr val="0000CC"/>
              </a:solidFill>
              <a:latin typeface="NikoshBAN" pitchFamily="2" charset="0"/>
              <a:cs typeface="NikoshBAN"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36097"/>
            <a:ext cx="3137931" cy="3137931"/>
          </a:xfrm>
          <a:prstGeom prst="rect">
            <a:avLst/>
          </a:prstGeom>
        </p:spPr>
      </p:pic>
    </p:spTree>
    <p:extLst>
      <p:ext uri="{BB962C8B-B14F-4D97-AF65-F5344CB8AC3E}">
        <p14:creationId xmlns:p14="http://schemas.microsoft.com/office/powerpoint/2010/main" val="23036279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p:cTn id="16"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990600"/>
            <a:ext cx="7543799" cy="4843741"/>
          </a:xfrm>
          <a:prstGeom prst="rect">
            <a:avLst/>
          </a:prstGeom>
        </p:spPr>
      </p:pic>
    </p:spTree>
    <p:extLst>
      <p:ext uri="{BB962C8B-B14F-4D97-AF65-F5344CB8AC3E}">
        <p14:creationId xmlns:p14="http://schemas.microsoft.com/office/powerpoint/2010/main" val="11198856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7C9168D-6B24-4B7A-A0E8-E1D28A8F069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308</TotalTime>
  <Words>295</Words>
  <Application>Microsoft Office PowerPoint</Application>
  <PresentationFormat>Widescreen</PresentationFormat>
  <Paragraphs>34</Paragraphs>
  <Slides>13</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3" baseType="lpstr">
      <vt:lpstr>Arial</vt:lpstr>
      <vt:lpstr>Calibri</vt:lpstr>
      <vt:lpstr>Calibri Light</vt:lpstr>
      <vt:lpstr>NikoshBAN</vt:lpstr>
      <vt:lpstr>Times New Roman</vt:lpstr>
      <vt:lpstr>Verdana</vt:lpstr>
      <vt:lpstr>Vrinda</vt:lpstr>
      <vt:lpstr>Wingdings</vt:lpstr>
      <vt:lpstr>Office Theme</vt:lpstr>
      <vt:lpstr>Package</vt:lpstr>
      <vt:lpstr>তথ্য ও যোগাযোগ প্রযুক্তি ক্লাসে সকলকে স্বাগতম।</vt:lpstr>
      <vt:lpstr> পরিচিতি </vt:lpstr>
      <vt:lpstr>এ গুলো কিসের ছবি</vt:lpstr>
      <vt:lpstr>আজকের আলোচ্য পাঠ</vt:lpstr>
      <vt:lpstr>শিখনফল</vt:lpstr>
      <vt:lpstr>  </vt:lpstr>
      <vt:lpstr>PowerPoint Presentation</vt:lpstr>
      <vt:lpstr>PowerPoint Presentation</vt:lpstr>
      <vt:lpstr> নেটওয়ার্ক সংশ্লিষ্ট যন্ত্রপাতির একটি ভিডিও দেখি! </vt:lpstr>
      <vt:lpstr>দলীয় কাজ</vt:lpstr>
      <vt:lpstr>মূল্যায়ন</vt:lpstr>
      <vt:lpstr>বাড়ির কাজ</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Piljanga S.School</dc:creator>
  <cp:lastModifiedBy>Md. Ashraful Islam</cp:lastModifiedBy>
  <cp:revision>117</cp:revision>
  <cp:lastPrinted>1601-01-01T00:00:00Z</cp:lastPrinted>
  <dcterms:created xsi:type="dcterms:W3CDTF">2015-04-12T03:31:02Z</dcterms:created>
  <dcterms:modified xsi:type="dcterms:W3CDTF">2019-10-16T16:50:05Z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TC010900221033</vt:lpwstr>
  </property>
</Properties>
</file>