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6" r:id="rId3"/>
    <p:sldId id="287" r:id="rId4"/>
    <p:sldId id="260" r:id="rId5"/>
    <p:sldId id="277" r:id="rId6"/>
    <p:sldId id="289" r:id="rId7"/>
    <p:sldId id="288" r:id="rId8"/>
    <p:sldId id="278" r:id="rId9"/>
    <p:sldId id="279" r:id="rId10"/>
    <p:sldId id="280" r:id="rId11"/>
    <p:sldId id="290" r:id="rId12"/>
  </p:sldIdLst>
  <p:sldSz cx="6858000" cy="51435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FF00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3" autoAdjust="0"/>
    <p:restoredTop sz="94660"/>
  </p:normalViewPr>
  <p:slideViewPr>
    <p:cSldViewPr>
      <p:cViewPr varScale="1">
        <p:scale>
          <a:sx n="93" d="100"/>
          <a:sy n="93" d="100"/>
        </p:scale>
        <p:origin x="1368" y="78"/>
      </p:cViewPr>
      <p:guideLst>
        <p:guide orient="horz" pos="16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4"/>
            <a:ext cx="5829300" cy="1102519"/>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028700" y="2914650"/>
            <a:ext cx="4800600" cy="131445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EF4C3B-F984-4BFA-8677-9C3095226F4F}" type="datetimeFigureOut">
              <a:rPr lang="en-US" smtClean="0"/>
              <a:t>25-Sep-19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2866546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F4C3B-F984-4BFA-8677-9C3095226F4F}" type="datetimeFigureOut">
              <a:rPr lang="en-US" smtClean="0"/>
              <a:t>25-Sep-19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11904304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6"/>
            <a:ext cx="58293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2180035"/>
            <a:ext cx="5829300" cy="1125140"/>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EF4C3B-F984-4BFA-8677-9C3095226F4F}" type="datetimeFigureOut">
              <a:rPr lang="en-US" smtClean="0"/>
              <a:t>25-Sep-19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18464976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EF4C3B-F984-4BFA-8677-9C3095226F4F}" type="datetimeFigureOut">
              <a:rPr lang="en-US" smtClean="0"/>
              <a:t>25-Sep-19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27363600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1151335"/>
            <a:ext cx="3030141"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42902" y="1631156"/>
            <a:ext cx="303014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2" y="1151335"/>
            <a:ext cx="3031331"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83772" y="1631156"/>
            <a:ext cx="303133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EF4C3B-F984-4BFA-8677-9C3095226F4F}" type="datetimeFigureOut">
              <a:rPr lang="en-US" smtClean="0"/>
              <a:t>25-Sep-19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20438823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EF4C3B-F984-4BFA-8677-9C3095226F4F}" type="datetimeFigureOut">
              <a:rPr lang="en-US" smtClean="0"/>
              <a:t>25-Sep-19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26626067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F4C3B-F984-4BFA-8677-9C3095226F4F}" type="datetimeFigureOut">
              <a:rPr lang="en-US" smtClean="0"/>
              <a:t>25-Sep-19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18510143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3" y="204787"/>
            <a:ext cx="2256235"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2681289" y="204793"/>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3" y="1076328"/>
            <a:ext cx="2256235"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EF4C3B-F984-4BFA-8677-9C3095226F4F}" type="datetimeFigureOut">
              <a:rPr lang="en-US" smtClean="0"/>
              <a:t>25-Sep-19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38523967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0"/>
            <a:ext cx="4114800" cy="425054"/>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344216" y="459581"/>
            <a:ext cx="41148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4025508"/>
            <a:ext cx="41148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EF4C3B-F984-4BFA-8677-9C3095226F4F}" type="datetimeFigureOut">
              <a:rPr lang="en-US" smtClean="0"/>
              <a:t>25-Sep-19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13053522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F4C3B-F984-4BFA-8677-9C3095226F4F}" type="datetimeFigureOut">
              <a:rPr lang="en-US" smtClean="0"/>
              <a:t>25-Sep-19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7943952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5979"/>
            <a:ext cx="154305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5979"/>
            <a:ext cx="451485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F4C3B-F984-4BFA-8677-9C3095226F4F}" type="datetimeFigureOut">
              <a:rPr lang="en-US" smtClean="0"/>
              <a:t>25-Sep-19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36553074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1200151"/>
            <a:ext cx="61722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342900" y="4767263"/>
            <a:ext cx="16002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0EF4C3B-F984-4BFA-8677-9C3095226F4F}" type="datetimeFigureOut">
              <a:rPr lang="en-US" smtClean="0"/>
              <a:t>25-Sep-19</a:t>
            </a:fld>
            <a:endParaRPr lang="en-US"/>
          </a:p>
        </p:txBody>
      </p:sp>
      <p:sp>
        <p:nvSpPr>
          <p:cNvPr id="5" name="Footer Placeholder 4"/>
          <p:cNvSpPr>
            <a:spLocks noGrp="1"/>
          </p:cNvSpPr>
          <p:nvPr>
            <p:ph type="ftr" sz="quarter" idx="3"/>
          </p:nvPr>
        </p:nvSpPr>
        <p:spPr>
          <a:xfrm>
            <a:off x="2343150" y="4767263"/>
            <a:ext cx="21717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4767263"/>
            <a:ext cx="16002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EA54EFA-A51F-436C-A95E-DC47D86F268F}" type="slidenum">
              <a:rPr lang="en-US" smtClean="0"/>
              <a:t>‹#›</a:t>
            </a:fld>
            <a:endParaRPr lang="en-US"/>
          </a:p>
        </p:txBody>
      </p:sp>
      <p:sp>
        <p:nvSpPr>
          <p:cNvPr id="7" name="Frame 6"/>
          <p:cNvSpPr/>
          <p:nvPr userDrawn="1"/>
        </p:nvSpPr>
        <p:spPr>
          <a:xfrm>
            <a:off x="0" y="0"/>
            <a:ext cx="6858000" cy="5143500"/>
          </a:xfrm>
          <a:prstGeom prst="frame">
            <a:avLst>
              <a:gd name="adj1" fmla="val 2130"/>
            </a:avLst>
          </a:prstGeom>
          <a:solidFill>
            <a:srgbClr val="FF0066"/>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8" name="Picture 3" descr="C:\Users\INTER_WAVE\Pictures\e6f236a7584f183cce3a4feb95e0e4d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772152" y="3638550"/>
            <a:ext cx="977265" cy="1371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INTER_WAVE\Pictures\e6f236a7584f183cce3a4feb95e0e4d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rot="10800000">
            <a:off x="108587" y="133350"/>
            <a:ext cx="977265"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2893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txStyles>
    <p:titleStyle>
      <a:lvl1pPr algn="ctr" defTabSz="685783" rtl="0" eaLnBrk="1" latinLnBrk="0" hangingPunct="1">
        <a:spcBef>
          <a:spcPct val="0"/>
        </a:spcBef>
        <a:buNone/>
        <a:defRPr sz="3300" kern="1200">
          <a:solidFill>
            <a:schemeClr val="tx1"/>
          </a:solidFill>
          <a:latin typeface="+mj-lt"/>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772902">
            <a:off x="322852" y="3506518"/>
            <a:ext cx="2014538" cy="1076921"/>
          </a:xfrm>
          <a:prstGeom prst="rect">
            <a:avLst/>
          </a:prstGeom>
        </p:spPr>
      </p:pic>
      <p:sp>
        <p:nvSpPr>
          <p:cNvPr id="9" name="Title 8"/>
          <p:cNvSpPr>
            <a:spLocks noGrp="1"/>
          </p:cNvSpPr>
          <p:nvPr>
            <p:ph type="title"/>
          </p:nvPr>
        </p:nvSpPr>
        <p:spPr>
          <a:xfrm>
            <a:off x="508228" y="1283965"/>
            <a:ext cx="5915025" cy="2914650"/>
          </a:xfrm>
        </p:spPr>
        <p:txBody>
          <a:bodyPr>
            <a:prstTxWarp prst="textWave1">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তথ্য</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ও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যোগাযোগ</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প্রযুক্তি</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ক্লাসে</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সকলকে</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স্বাগতম</a:t>
            </a:r>
            <a:r>
              <a:rPr lang="bn-IN"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a:t>
            </a:r>
            <a:endPar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3"/>
          <a:stretch>
            <a:fillRect/>
          </a:stretch>
        </p:blipFill>
        <p:spPr>
          <a:xfrm>
            <a:off x="4282678" y="438150"/>
            <a:ext cx="1660922" cy="1119783"/>
          </a:xfrm>
          <a:prstGeom prst="rect">
            <a:avLst/>
          </a:prstGeom>
        </p:spPr>
      </p:pic>
    </p:spTree>
    <p:extLst>
      <p:ext uri="{BB962C8B-B14F-4D97-AF65-F5344CB8AC3E}">
        <p14:creationId xmlns:p14="http://schemas.microsoft.com/office/powerpoint/2010/main" val="119350553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r="81141" b="11606"/>
          <a:stretch/>
        </p:blipFill>
        <p:spPr>
          <a:xfrm rot="586305">
            <a:off x="3578388" y="1681199"/>
            <a:ext cx="449855" cy="2854280"/>
          </a:xfrm>
          <a:prstGeom prst="rect">
            <a:avLst/>
          </a:prstGeom>
        </p:spPr>
      </p:pic>
      <p:sp>
        <p:nvSpPr>
          <p:cNvPr id="7" name="Title 6"/>
          <p:cNvSpPr>
            <a:spLocks noGrp="1"/>
          </p:cNvSpPr>
          <p:nvPr>
            <p:ph type="title"/>
          </p:nvPr>
        </p:nvSpPr>
        <p:spPr>
          <a:xfrm>
            <a:off x="2452525" y="765934"/>
            <a:ext cx="2099369" cy="437492"/>
          </a:xfrm>
          <a:noFill/>
          <a:ln>
            <a:solidFill>
              <a:srgbClr val="FF0000"/>
            </a:solidFill>
          </a:ln>
        </p:spPr>
        <p:txBody>
          <a:bodyPr>
            <a:normAutofit fontScale="90000"/>
          </a:bodyPr>
          <a:lstStyle/>
          <a:p>
            <a:pPr algn="ctr"/>
            <a:r>
              <a:rPr lang="bn-IN" sz="3375" b="1" dirty="0">
                <a:ln/>
                <a:solidFill>
                  <a:srgbClr val="2D0EB2"/>
                </a:solidFill>
                <a:effectLst>
                  <a:glow rad="228600">
                    <a:schemeClr val="accent5">
                      <a:satMod val="175000"/>
                      <a:alpha val="40000"/>
                    </a:schemeClr>
                  </a:glow>
                </a:effectLst>
              </a:rPr>
              <a:t> </a:t>
            </a:r>
            <a:r>
              <a:rPr lang="bn-IN" sz="3375" dirty="0">
                <a:ln w="0"/>
                <a:solidFill>
                  <a:srgbClr val="2D0EB2"/>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পরিচিতি </a:t>
            </a:r>
            <a:endParaRPr lang="en-US" sz="3375" dirty="0">
              <a:solidFill>
                <a:srgbClr val="2D0EB2"/>
              </a:solidFill>
              <a:latin typeface="NikoshBAN" panose="02000000000000000000" pitchFamily="2" charset="0"/>
              <a:cs typeface="NikoshBAN" panose="02000000000000000000" pitchFamily="2" charset="0"/>
            </a:endParaRPr>
          </a:p>
        </p:txBody>
      </p:sp>
      <p:sp>
        <p:nvSpPr>
          <p:cNvPr id="8" name="Text Placeholder 7"/>
          <p:cNvSpPr>
            <a:spLocks noGrp="1"/>
          </p:cNvSpPr>
          <p:nvPr>
            <p:ph type="body" idx="1"/>
          </p:nvPr>
        </p:nvSpPr>
        <p:spPr>
          <a:xfrm>
            <a:off x="123952" y="1207960"/>
            <a:ext cx="2901255" cy="463451"/>
          </a:xfrm>
          <a:solidFill>
            <a:schemeClr val="bg1"/>
          </a:solidFill>
          <a:ln>
            <a:solidFill>
              <a:srgbClr val="FF33CC"/>
            </a:solidFill>
          </a:ln>
        </p:spPr>
        <p:txBody>
          <a:bodyPr>
            <a:normAutofit lnSpcReduction="10000"/>
          </a:bodyPr>
          <a:lstStyle/>
          <a:p>
            <a:pPr algn="ctr"/>
            <a:r>
              <a:rPr lang="bn-IN" sz="2475" dirty="0">
                <a:solidFill>
                  <a:srgbClr val="7030A0"/>
                </a:solidFill>
                <a:latin typeface="NikoshBAN" panose="02000000000000000000" pitchFamily="2" charset="0"/>
                <a:cs typeface="NikoshBAN" panose="02000000000000000000" pitchFamily="2" charset="0"/>
              </a:rPr>
              <a:t>শিক্ষক পরিচিতি</a:t>
            </a:r>
            <a:endParaRPr lang="en-US" sz="2475" dirty="0">
              <a:solidFill>
                <a:srgbClr val="7030A0"/>
              </a:solidFill>
              <a:latin typeface="NikoshBAN" panose="02000000000000000000" pitchFamily="2" charset="0"/>
              <a:cs typeface="NikoshBAN" panose="02000000000000000000" pitchFamily="2" charset="0"/>
            </a:endParaRPr>
          </a:p>
        </p:txBody>
      </p:sp>
      <p:sp>
        <p:nvSpPr>
          <p:cNvPr id="10" name="Text Placeholder 9"/>
          <p:cNvSpPr>
            <a:spLocks noGrp="1"/>
          </p:cNvSpPr>
          <p:nvPr>
            <p:ph type="body" sz="quarter" idx="3"/>
          </p:nvPr>
        </p:nvSpPr>
        <p:spPr>
          <a:xfrm>
            <a:off x="3818422" y="1203428"/>
            <a:ext cx="2915543" cy="463451"/>
          </a:xfrm>
          <a:ln>
            <a:solidFill>
              <a:srgbClr val="FF33CC"/>
            </a:solidFill>
          </a:ln>
        </p:spPr>
        <p:txBody>
          <a:bodyPr>
            <a:normAutofit lnSpcReduction="10000"/>
          </a:bodyPr>
          <a:lstStyle/>
          <a:p>
            <a:pPr algn="ctr"/>
            <a:r>
              <a:rPr lang="bn-IN" sz="2475" dirty="0">
                <a:solidFill>
                  <a:srgbClr val="7030A0"/>
                </a:solidFill>
                <a:latin typeface="NikoshBAN" panose="02000000000000000000" pitchFamily="2" charset="0"/>
                <a:cs typeface="NikoshBAN" panose="02000000000000000000" pitchFamily="2" charset="0"/>
              </a:rPr>
              <a:t>পাঠ পরিচিতি</a:t>
            </a:r>
            <a:endParaRPr lang="en-US" sz="2475" dirty="0">
              <a:solidFill>
                <a:srgbClr val="7030A0"/>
              </a:solidFill>
              <a:latin typeface="NikoshBAN" panose="02000000000000000000" pitchFamily="2" charset="0"/>
              <a:cs typeface="NikoshBAN" panose="02000000000000000000" pitchFamily="2" charset="0"/>
            </a:endParaRPr>
          </a:p>
        </p:txBody>
      </p:sp>
      <p:sp>
        <p:nvSpPr>
          <p:cNvPr id="16" name="TextBox 15"/>
          <p:cNvSpPr txBox="1"/>
          <p:nvPr/>
        </p:nvSpPr>
        <p:spPr>
          <a:xfrm>
            <a:off x="141037" y="3199602"/>
            <a:ext cx="3252017" cy="1304203"/>
          </a:xfrm>
          <a:prstGeom prst="rect">
            <a:avLst/>
          </a:prstGeom>
          <a:noFill/>
        </p:spPr>
        <p:txBody>
          <a:bodyPr wrap="square" rtlCol="0">
            <a:spAutoFit/>
          </a:bodyPr>
          <a:lstStyle/>
          <a:p>
            <a:r>
              <a:rPr lang="bn-IN" sz="1575" dirty="0">
                <a:solidFill>
                  <a:srgbClr val="2D0EB2"/>
                </a:solidFill>
                <a:latin typeface="NikoshBAN" panose="02000000000000000000" pitchFamily="2" charset="0"/>
                <a:cs typeface="NikoshBAN" panose="02000000000000000000" pitchFamily="2" charset="0"/>
              </a:rPr>
              <a:t>মোঃ আশরাফুল ইসলাম</a:t>
            </a:r>
            <a:r>
              <a:rPr lang="en-US" sz="1575" dirty="0">
                <a:solidFill>
                  <a:srgbClr val="2D0EB2"/>
                </a:solidFill>
                <a:latin typeface="NikoshBAN" panose="02000000000000000000" pitchFamily="2" charset="0"/>
                <a:cs typeface="NikoshBAN" panose="02000000000000000000" pitchFamily="2" charset="0"/>
              </a:rPr>
              <a:t>, </a:t>
            </a:r>
            <a:r>
              <a:rPr lang="bn-IN" sz="1575" dirty="0">
                <a:solidFill>
                  <a:srgbClr val="2D0EB2"/>
                </a:solidFill>
                <a:latin typeface="NikoshBAN" panose="02000000000000000000" pitchFamily="2" charset="0"/>
                <a:cs typeface="NikoshBAN" panose="02000000000000000000" pitchFamily="2" charset="0"/>
              </a:rPr>
              <a:t>সহকারী শিক্ষক (</a:t>
            </a:r>
            <a:r>
              <a:rPr lang="en-US" sz="1125" dirty="0">
                <a:solidFill>
                  <a:srgbClr val="2D0EB2"/>
                </a:solidFill>
                <a:latin typeface="NikoshBAN" panose="02000000000000000000" pitchFamily="2" charset="0"/>
                <a:cs typeface="NikoshBAN" panose="02000000000000000000" pitchFamily="2" charset="0"/>
              </a:rPr>
              <a:t>ICT</a:t>
            </a:r>
            <a:r>
              <a:rPr lang="en-US" sz="1575" dirty="0">
                <a:solidFill>
                  <a:srgbClr val="2D0EB2"/>
                </a:solidFill>
                <a:latin typeface="NikoshBAN" panose="02000000000000000000" pitchFamily="2" charset="0"/>
                <a:cs typeface="NikoshBAN" panose="02000000000000000000" pitchFamily="2" charset="0"/>
              </a:rPr>
              <a:t>)</a:t>
            </a:r>
          </a:p>
          <a:p>
            <a:r>
              <a:rPr lang="bn-IN" sz="1575" dirty="0">
                <a:solidFill>
                  <a:srgbClr val="2D0EB2"/>
                </a:solidFill>
                <a:latin typeface="NikoshBAN" panose="02000000000000000000" pitchFamily="2" charset="0"/>
                <a:cs typeface="NikoshBAN" panose="02000000000000000000" pitchFamily="2" charset="0"/>
              </a:rPr>
              <a:t>পিলজংগ মাধ্যমিক বিদ্যালয়</a:t>
            </a:r>
            <a:r>
              <a:rPr lang="en-US" sz="1575" dirty="0">
                <a:solidFill>
                  <a:srgbClr val="2D0EB2"/>
                </a:solidFill>
                <a:latin typeface="NikoshBAN" panose="02000000000000000000" pitchFamily="2" charset="0"/>
                <a:cs typeface="NikoshBAN" panose="02000000000000000000" pitchFamily="2" charset="0"/>
              </a:rPr>
              <a:t>, </a:t>
            </a:r>
            <a:r>
              <a:rPr lang="bn-IN" sz="1575" dirty="0">
                <a:solidFill>
                  <a:srgbClr val="2D0EB2"/>
                </a:solidFill>
                <a:latin typeface="NikoshBAN" panose="02000000000000000000" pitchFamily="2" charset="0"/>
                <a:cs typeface="NikoshBAN" panose="02000000000000000000" pitchFamily="2" charset="0"/>
              </a:rPr>
              <a:t>ফকিরহাট, বাগেরহাট।</a:t>
            </a:r>
            <a:endParaRPr lang="en-US" sz="1575" dirty="0">
              <a:solidFill>
                <a:srgbClr val="2D0EB2"/>
              </a:solidFill>
              <a:latin typeface="NikoshBAN" panose="02000000000000000000" pitchFamily="2" charset="0"/>
              <a:cs typeface="NikoshBAN" panose="02000000000000000000" pitchFamily="2" charset="0"/>
            </a:endParaRPr>
          </a:p>
          <a:p>
            <a:r>
              <a:rPr lang="en-US" sz="1575" dirty="0" err="1">
                <a:solidFill>
                  <a:srgbClr val="2D0EB2"/>
                </a:solidFill>
                <a:latin typeface="NikoshBAN" panose="02000000000000000000" pitchFamily="2" charset="0"/>
                <a:cs typeface="NikoshBAN" panose="02000000000000000000" pitchFamily="2" charset="0"/>
              </a:rPr>
              <a:t>মোবাঃ</a:t>
            </a:r>
            <a:r>
              <a:rPr lang="en-US" sz="1575" dirty="0">
                <a:solidFill>
                  <a:srgbClr val="2D0EB2"/>
                </a:solidFill>
                <a:latin typeface="NikoshBAN" panose="02000000000000000000" pitchFamily="2" charset="0"/>
                <a:cs typeface="NikoshBAN" panose="02000000000000000000" pitchFamily="2" charset="0"/>
              </a:rPr>
              <a:t> ০১৮৩৫৬২৭২৭৮</a:t>
            </a:r>
          </a:p>
          <a:p>
            <a:r>
              <a:rPr lang="en-US" sz="1575" dirty="0">
                <a:solidFill>
                  <a:srgbClr val="2D0EB2"/>
                </a:solidFill>
                <a:latin typeface="Times New Roman" panose="02020603050405020304" pitchFamily="18" charset="0"/>
                <a:cs typeface="Times New Roman" panose="02020603050405020304" pitchFamily="18" charset="0"/>
              </a:rPr>
              <a:t>E-mail: ashrafulict2010@gmail.com</a:t>
            </a:r>
          </a:p>
        </p:txBody>
      </p:sp>
      <p:pic>
        <p:nvPicPr>
          <p:cNvPr id="3" name="Content Placeholder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76694" y="1558246"/>
            <a:ext cx="1570402" cy="1749986"/>
          </a:xfrm>
          <a:prstGeom prst="ellipse">
            <a:avLst/>
          </a:prstGeom>
          <a:ln>
            <a:noFill/>
          </a:ln>
          <a:effectLst>
            <a:softEdge rad="112500"/>
          </a:effectLst>
        </p:spPr>
      </p:pic>
      <p:pic>
        <p:nvPicPr>
          <p:cNvPr id="2" name="Picture 1"/>
          <p:cNvPicPr>
            <a:picLocks noChangeAspect="1"/>
          </p:cNvPicPr>
          <p:nvPr/>
        </p:nvPicPr>
        <p:blipFill>
          <a:blip r:embed="rId4"/>
          <a:stretch>
            <a:fillRect/>
          </a:stretch>
        </p:blipFill>
        <p:spPr>
          <a:xfrm>
            <a:off x="4556493" y="1740697"/>
            <a:ext cx="1526158" cy="1982390"/>
          </a:xfrm>
          <a:prstGeom prst="rect">
            <a:avLst/>
          </a:prstGeom>
        </p:spPr>
      </p:pic>
      <p:sp>
        <p:nvSpPr>
          <p:cNvPr id="12" name="Content Placeholder 10"/>
          <p:cNvSpPr>
            <a:spLocks noGrp="1"/>
          </p:cNvSpPr>
          <p:nvPr/>
        </p:nvSpPr>
        <p:spPr>
          <a:xfrm>
            <a:off x="4152905" y="3796905"/>
            <a:ext cx="2246575" cy="688598"/>
          </a:xfrm>
          <a:prstGeom prst="rect">
            <a:avLst/>
          </a:prstGeom>
        </p:spPr>
        <p:txBody>
          <a:bodyPr vert="horz" lIns="91440" tIns="45720" rIns="91440" bIns="4572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smtClean="0">
                <a:solidFill>
                  <a:srgbClr val="2D0EB2"/>
                </a:solidFill>
                <a:latin typeface="NikoshBAN" panose="02000000000000000000" pitchFamily="2" charset="0"/>
                <a:cs typeface="NikoshBAN" panose="02000000000000000000" pitchFamily="2" charset="0"/>
              </a:rPr>
              <a:t>৭ম</a:t>
            </a:r>
            <a:r>
              <a:rPr lang="bn-IN" dirty="0" smtClean="0">
                <a:solidFill>
                  <a:srgbClr val="2D0EB2"/>
                </a:solidFill>
                <a:latin typeface="NikoshBAN" panose="02000000000000000000" pitchFamily="2" charset="0"/>
                <a:cs typeface="NikoshBAN" panose="02000000000000000000" pitchFamily="2" charset="0"/>
              </a:rPr>
              <a:t> </a:t>
            </a:r>
            <a:r>
              <a:rPr lang="bn-IN" dirty="0">
                <a:solidFill>
                  <a:srgbClr val="2D0EB2"/>
                </a:solidFill>
                <a:latin typeface="NikoshBAN" panose="02000000000000000000" pitchFamily="2" charset="0"/>
                <a:cs typeface="NikoshBAN" panose="02000000000000000000" pitchFamily="2" charset="0"/>
              </a:rPr>
              <a:t>শ্রেণি</a:t>
            </a:r>
            <a:r>
              <a:rPr lang="en-US" dirty="0" smtClean="0">
                <a:solidFill>
                  <a:srgbClr val="2D0EB2"/>
                </a:solidFill>
                <a:latin typeface="NikoshBAN" panose="02000000000000000000" pitchFamily="2" charset="0"/>
                <a:cs typeface="NikoshBAN" panose="02000000000000000000" pitchFamily="2" charset="0"/>
              </a:rPr>
              <a:t>, </a:t>
            </a:r>
            <a:r>
              <a:rPr lang="en-US" dirty="0" err="1" smtClean="0">
                <a:solidFill>
                  <a:srgbClr val="2D0EB2"/>
                </a:solidFill>
                <a:latin typeface="NikoshBAN" panose="02000000000000000000" pitchFamily="2" charset="0"/>
                <a:cs typeface="NikoshBAN" panose="02000000000000000000" pitchFamily="2" charset="0"/>
              </a:rPr>
              <a:t>দ্বিতীয়</a:t>
            </a:r>
            <a:r>
              <a:rPr lang="en-US" dirty="0" smtClean="0">
                <a:solidFill>
                  <a:srgbClr val="2D0EB2"/>
                </a:solidFill>
                <a:latin typeface="NikoshBAN" panose="02000000000000000000" pitchFamily="2" charset="0"/>
                <a:cs typeface="NikoshBAN" panose="02000000000000000000" pitchFamily="2" charset="0"/>
              </a:rPr>
              <a:t> </a:t>
            </a:r>
            <a:r>
              <a:rPr lang="bn-IN" dirty="0" smtClean="0">
                <a:solidFill>
                  <a:srgbClr val="2D0EB2"/>
                </a:solidFill>
                <a:latin typeface="NikoshBAN" panose="02000000000000000000" pitchFamily="2" charset="0"/>
                <a:cs typeface="NikoshBAN" panose="02000000000000000000" pitchFamily="2" charset="0"/>
              </a:rPr>
              <a:t>অধ্যায়</a:t>
            </a:r>
            <a:endParaRPr lang="en-US" dirty="0" smtClean="0">
              <a:solidFill>
                <a:srgbClr val="2D0EB2"/>
              </a:solidFill>
              <a:latin typeface="NikoshBAN" panose="02000000000000000000" pitchFamily="2" charset="0"/>
              <a:cs typeface="NikoshBAN" panose="02000000000000000000" pitchFamily="2" charset="0"/>
            </a:endParaRPr>
          </a:p>
          <a:p>
            <a:pPr marL="0" indent="0" algn="ctr">
              <a:buNone/>
            </a:pPr>
            <a:r>
              <a:rPr lang="en-US" smtClean="0">
                <a:solidFill>
                  <a:srgbClr val="2D0EB2"/>
                </a:solidFill>
                <a:latin typeface="NikoshBAN" panose="02000000000000000000" pitchFamily="2" charset="0"/>
                <a:cs typeface="NikoshBAN" panose="02000000000000000000" pitchFamily="2" charset="0"/>
              </a:rPr>
              <a:t>পাঠ-15, </a:t>
            </a:r>
            <a:r>
              <a:rPr lang="en-US" dirty="0" err="1" smtClean="0">
                <a:solidFill>
                  <a:srgbClr val="2D0EB2"/>
                </a:solidFill>
                <a:latin typeface="NikoshBAN" panose="02000000000000000000" pitchFamily="2" charset="0"/>
                <a:cs typeface="NikoshBAN" panose="02000000000000000000" pitchFamily="2" charset="0"/>
              </a:rPr>
              <a:t>সময়ঃ</a:t>
            </a:r>
            <a:r>
              <a:rPr lang="en-US" dirty="0" smtClean="0">
                <a:solidFill>
                  <a:srgbClr val="2D0EB2"/>
                </a:solidFill>
                <a:latin typeface="NikoshBAN" panose="02000000000000000000" pitchFamily="2" charset="0"/>
                <a:cs typeface="NikoshBAN" panose="02000000000000000000" pitchFamily="2" charset="0"/>
              </a:rPr>
              <a:t> </a:t>
            </a:r>
            <a:r>
              <a:rPr lang="en-US" dirty="0">
                <a:solidFill>
                  <a:srgbClr val="2D0EB2"/>
                </a:solidFill>
                <a:latin typeface="NikoshBAN" panose="02000000000000000000" pitchFamily="2" charset="0"/>
                <a:cs typeface="NikoshBAN" panose="02000000000000000000" pitchFamily="2" charset="0"/>
              </a:rPr>
              <a:t>৪৫মিঃ </a:t>
            </a:r>
          </a:p>
        </p:txBody>
      </p:sp>
    </p:spTree>
    <p:extLst>
      <p:ext uri="{BB962C8B-B14F-4D97-AF65-F5344CB8AC3E}">
        <p14:creationId xmlns:p14="http://schemas.microsoft.com/office/powerpoint/2010/main" val="10218681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3375" y="180974"/>
            <a:ext cx="3133725" cy="3133725"/>
          </a:xfrm>
          <a:prstGeom prst="rect">
            <a:avLst/>
          </a:prstGeom>
        </p:spPr>
      </p:pic>
      <p:pic>
        <p:nvPicPr>
          <p:cNvPr id="4" name="Picture 3"/>
          <p:cNvPicPr>
            <a:picLocks noChangeAspect="1"/>
          </p:cNvPicPr>
          <p:nvPr/>
        </p:nvPicPr>
        <p:blipFill>
          <a:blip r:embed="rId3"/>
          <a:stretch>
            <a:fillRect/>
          </a:stretch>
        </p:blipFill>
        <p:spPr>
          <a:xfrm>
            <a:off x="3718082" y="696768"/>
            <a:ext cx="2488885" cy="2009775"/>
          </a:xfrm>
          <a:prstGeom prst="rect">
            <a:avLst/>
          </a:prstGeom>
        </p:spPr>
      </p:pic>
      <p:pic>
        <p:nvPicPr>
          <p:cNvPr id="5" name="Picture 4"/>
          <p:cNvPicPr>
            <a:picLocks noChangeAspect="1"/>
          </p:cNvPicPr>
          <p:nvPr/>
        </p:nvPicPr>
        <p:blipFill>
          <a:blip r:embed="rId4"/>
          <a:stretch>
            <a:fillRect/>
          </a:stretch>
        </p:blipFill>
        <p:spPr>
          <a:xfrm>
            <a:off x="4195049" y="2952750"/>
            <a:ext cx="2413000" cy="1809750"/>
          </a:xfrm>
          <a:prstGeom prst="rect">
            <a:avLst/>
          </a:prstGeom>
        </p:spPr>
      </p:pic>
      <p:pic>
        <p:nvPicPr>
          <p:cNvPr id="7" name="Picture 6"/>
          <p:cNvPicPr>
            <a:picLocks noChangeAspect="1"/>
          </p:cNvPicPr>
          <p:nvPr/>
        </p:nvPicPr>
        <p:blipFill>
          <a:blip r:embed="rId5"/>
          <a:stretch>
            <a:fillRect/>
          </a:stretch>
        </p:blipFill>
        <p:spPr>
          <a:xfrm>
            <a:off x="483393" y="2977365"/>
            <a:ext cx="2833688" cy="2050023"/>
          </a:xfrm>
          <a:prstGeom prst="rect">
            <a:avLst/>
          </a:prstGeom>
        </p:spPr>
      </p:pic>
      <p:sp>
        <p:nvSpPr>
          <p:cNvPr id="8" name="TextBox 7"/>
          <p:cNvSpPr txBox="1"/>
          <p:nvPr/>
        </p:nvSpPr>
        <p:spPr>
          <a:xfrm>
            <a:off x="1828800" y="292234"/>
            <a:ext cx="3276600" cy="584775"/>
          </a:xfrm>
          <a:prstGeom prst="rect">
            <a:avLst/>
          </a:prstGeom>
          <a:noFill/>
        </p:spPr>
        <p:txBody>
          <a:bodyPr wrap="square" rtlCol="0">
            <a:spAutoFit/>
          </a:bodyPr>
          <a:lstStyle/>
          <a:p>
            <a:pPr algn="ctr"/>
            <a:r>
              <a:rPr lang="en-US" sz="3200" dirty="0" smtClean="0">
                <a:solidFill>
                  <a:srgbClr val="000099"/>
                </a:solidFill>
                <a:latin typeface="NikoshBAN" panose="02000000000000000000" pitchFamily="2" charset="0"/>
                <a:cs typeface="NikoshBAN" panose="02000000000000000000" pitchFamily="2" charset="0"/>
              </a:rPr>
              <a:t>এ </a:t>
            </a:r>
            <a:r>
              <a:rPr lang="en-US" sz="3200" dirty="0" err="1" smtClean="0">
                <a:solidFill>
                  <a:srgbClr val="000099"/>
                </a:solidFill>
                <a:latin typeface="NikoshBAN" panose="02000000000000000000" pitchFamily="2" charset="0"/>
                <a:cs typeface="NikoshBAN" panose="02000000000000000000" pitchFamily="2" charset="0"/>
              </a:rPr>
              <a:t>গুলো</a:t>
            </a:r>
            <a:r>
              <a:rPr lang="en-US" sz="3200" dirty="0" smtClean="0">
                <a:solidFill>
                  <a:srgbClr val="000099"/>
                </a:solidFill>
                <a:latin typeface="NikoshBAN" panose="02000000000000000000" pitchFamily="2" charset="0"/>
                <a:cs typeface="NikoshBAN" panose="02000000000000000000" pitchFamily="2" charset="0"/>
              </a:rPr>
              <a:t> </a:t>
            </a:r>
            <a:r>
              <a:rPr lang="en-US" sz="3200" dirty="0" err="1" smtClean="0">
                <a:solidFill>
                  <a:srgbClr val="000099"/>
                </a:solidFill>
                <a:latin typeface="NikoshBAN" panose="02000000000000000000" pitchFamily="2" charset="0"/>
                <a:cs typeface="NikoshBAN" panose="02000000000000000000" pitchFamily="2" charset="0"/>
              </a:rPr>
              <a:t>কিসের</a:t>
            </a:r>
            <a:r>
              <a:rPr lang="en-US" sz="3200" dirty="0" smtClean="0">
                <a:solidFill>
                  <a:srgbClr val="000099"/>
                </a:solidFill>
                <a:latin typeface="NikoshBAN" panose="02000000000000000000" pitchFamily="2" charset="0"/>
                <a:cs typeface="NikoshBAN" panose="02000000000000000000" pitchFamily="2" charset="0"/>
              </a:rPr>
              <a:t> </a:t>
            </a:r>
            <a:r>
              <a:rPr lang="en-US" sz="3200" dirty="0" err="1" smtClean="0">
                <a:solidFill>
                  <a:srgbClr val="000099"/>
                </a:solidFill>
                <a:latin typeface="NikoshBAN" panose="02000000000000000000" pitchFamily="2" charset="0"/>
                <a:cs typeface="NikoshBAN" panose="02000000000000000000" pitchFamily="2" charset="0"/>
              </a:rPr>
              <a:t>ছবি</a:t>
            </a:r>
            <a:r>
              <a:rPr lang="en-US" sz="3200" dirty="0" smtClean="0">
                <a:solidFill>
                  <a:srgbClr val="000099"/>
                </a:solidFill>
                <a:latin typeface="NikoshBAN" panose="02000000000000000000" pitchFamily="2" charset="0"/>
                <a:cs typeface="NikoshBAN" panose="02000000000000000000" pitchFamily="2" charset="0"/>
              </a:rPr>
              <a:t>?</a:t>
            </a:r>
            <a:endParaRPr lang="en-US" sz="3200" dirty="0">
              <a:solidFill>
                <a:srgbClr val="000099"/>
              </a:solidFill>
              <a:latin typeface="NikoshBAN" panose="02000000000000000000" pitchFamily="2" charset="0"/>
              <a:cs typeface="NikoshBAN" panose="02000000000000000000" pitchFamily="2" charset="0"/>
            </a:endParaRPr>
          </a:p>
        </p:txBody>
      </p:sp>
      <p:sp>
        <p:nvSpPr>
          <p:cNvPr id="9" name="TextBox 8"/>
          <p:cNvSpPr txBox="1"/>
          <p:nvPr/>
        </p:nvSpPr>
        <p:spPr>
          <a:xfrm>
            <a:off x="1988192" y="2460337"/>
            <a:ext cx="3276600" cy="584775"/>
          </a:xfrm>
          <a:prstGeom prst="rect">
            <a:avLst/>
          </a:prstGeom>
          <a:noFill/>
        </p:spPr>
        <p:txBody>
          <a:bodyPr wrap="square" rtlCol="0">
            <a:spAutoFit/>
          </a:bodyPr>
          <a:lstStyle/>
          <a:p>
            <a:pPr algn="ctr"/>
            <a:r>
              <a:rPr lang="en-US" sz="3200" dirty="0" smtClean="0">
                <a:solidFill>
                  <a:srgbClr val="000099"/>
                </a:solidFill>
                <a:latin typeface="NikoshBAN" panose="02000000000000000000" pitchFamily="2" charset="0"/>
                <a:cs typeface="NikoshBAN" panose="02000000000000000000" pitchFamily="2" charset="0"/>
              </a:rPr>
              <a:t>এ </a:t>
            </a:r>
            <a:r>
              <a:rPr lang="en-US" sz="3200" dirty="0" err="1" smtClean="0">
                <a:solidFill>
                  <a:srgbClr val="000099"/>
                </a:solidFill>
                <a:latin typeface="NikoshBAN" panose="02000000000000000000" pitchFamily="2" charset="0"/>
                <a:cs typeface="NikoshBAN" panose="02000000000000000000" pitchFamily="2" charset="0"/>
              </a:rPr>
              <a:t>গুলো</a:t>
            </a:r>
            <a:r>
              <a:rPr lang="en-US" sz="3200" dirty="0" smtClean="0">
                <a:solidFill>
                  <a:srgbClr val="000099"/>
                </a:solidFill>
                <a:latin typeface="NikoshBAN" panose="02000000000000000000" pitchFamily="2" charset="0"/>
                <a:cs typeface="NikoshBAN" panose="02000000000000000000" pitchFamily="2" charset="0"/>
              </a:rPr>
              <a:t> </a:t>
            </a:r>
            <a:r>
              <a:rPr lang="en-US" sz="3200" dirty="0" err="1" smtClean="0">
                <a:solidFill>
                  <a:srgbClr val="000099"/>
                </a:solidFill>
                <a:latin typeface="NikoshBAN" panose="02000000000000000000" pitchFamily="2" charset="0"/>
                <a:cs typeface="NikoshBAN" panose="02000000000000000000" pitchFamily="2" charset="0"/>
              </a:rPr>
              <a:t>দিয়ে</a:t>
            </a:r>
            <a:r>
              <a:rPr lang="en-US" sz="3200" dirty="0" smtClean="0">
                <a:solidFill>
                  <a:srgbClr val="000099"/>
                </a:solidFill>
                <a:latin typeface="NikoshBAN" panose="02000000000000000000" pitchFamily="2" charset="0"/>
                <a:cs typeface="NikoshBAN" panose="02000000000000000000" pitchFamily="2" charset="0"/>
              </a:rPr>
              <a:t> </a:t>
            </a:r>
            <a:r>
              <a:rPr lang="en-US" sz="3200" dirty="0" err="1" smtClean="0">
                <a:solidFill>
                  <a:srgbClr val="000099"/>
                </a:solidFill>
                <a:latin typeface="NikoshBAN" panose="02000000000000000000" pitchFamily="2" charset="0"/>
                <a:cs typeface="NikoshBAN" panose="02000000000000000000" pitchFamily="2" charset="0"/>
              </a:rPr>
              <a:t>কি</a:t>
            </a:r>
            <a:r>
              <a:rPr lang="en-US" sz="3200" dirty="0" smtClean="0">
                <a:solidFill>
                  <a:srgbClr val="000099"/>
                </a:solidFill>
                <a:latin typeface="NikoshBAN" panose="02000000000000000000" pitchFamily="2" charset="0"/>
                <a:cs typeface="NikoshBAN" panose="02000000000000000000" pitchFamily="2" charset="0"/>
              </a:rPr>
              <a:t> </a:t>
            </a:r>
            <a:r>
              <a:rPr lang="en-US" sz="3200" dirty="0" err="1" smtClean="0">
                <a:solidFill>
                  <a:srgbClr val="000099"/>
                </a:solidFill>
                <a:latin typeface="NikoshBAN" panose="02000000000000000000" pitchFamily="2" charset="0"/>
                <a:cs typeface="NikoshBAN" panose="02000000000000000000" pitchFamily="2" charset="0"/>
              </a:rPr>
              <a:t>হয়</a:t>
            </a:r>
            <a:r>
              <a:rPr lang="en-US" sz="3200" dirty="0" smtClean="0">
                <a:solidFill>
                  <a:srgbClr val="000099"/>
                </a:solidFill>
                <a:latin typeface="NikoshBAN" panose="02000000000000000000" pitchFamily="2" charset="0"/>
                <a:cs typeface="NikoshBAN" panose="02000000000000000000" pitchFamily="2" charset="0"/>
              </a:rPr>
              <a:t>?</a:t>
            </a:r>
            <a:endParaRPr lang="en-US" sz="3200" dirty="0">
              <a:solidFill>
                <a:srgbClr val="000099"/>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76355195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7350" y="666750"/>
            <a:ext cx="3771900" cy="707886"/>
          </a:xfrm>
          <a:prstGeom prst="rect">
            <a:avLst/>
          </a:prstGeom>
          <a:noFill/>
        </p:spPr>
        <p:txBody>
          <a:bodyPr wrap="square" rtlCol="0">
            <a:spAutoFit/>
          </a:bodyPr>
          <a:lstStyle/>
          <a:p>
            <a:pPr algn="ctr"/>
            <a:r>
              <a:rPr lang="bn-IN" sz="4000" u="sng" dirty="0">
                <a:solidFill>
                  <a:srgbClr val="000099"/>
                </a:solidFill>
                <a:latin typeface="NikoshBAN" pitchFamily="2" charset="0"/>
                <a:cs typeface="NikoshBAN" pitchFamily="2" charset="0"/>
              </a:rPr>
              <a:t>আজকের আলোচ্য পাঠ</a:t>
            </a:r>
            <a:endParaRPr lang="en-US" sz="4000" b="1" dirty="0">
              <a:solidFill>
                <a:srgbClr val="000099"/>
              </a:solidFill>
              <a:latin typeface="NikoshBAN" pitchFamily="2" charset="0"/>
              <a:cs typeface="NikoshBAN" pitchFamily="2" charset="0"/>
            </a:endParaRPr>
          </a:p>
        </p:txBody>
      </p:sp>
      <p:sp>
        <p:nvSpPr>
          <p:cNvPr id="3" name="TextBox 2"/>
          <p:cNvSpPr txBox="1"/>
          <p:nvPr/>
        </p:nvSpPr>
        <p:spPr>
          <a:xfrm>
            <a:off x="457200" y="1374636"/>
            <a:ext cx="6172200" cy="3235881"/>
          </a:xfrm>
          <a:prstGeom prst="rect">
            <a:avLst/>
          </a:prstGeom>
          <a:noFill/>
        </p:spPr>
        <p:txBody>
          <a:bodyPr wrap="square" rtlCol="0">
            <a:prstTxWarp prst="textWave2">
              <a:avLst/>
            </a:prstTxWarp>
            <a:spAutoFit/>
          </a:bodyPr>
          <a:lstStyle/>
          <a:p>
            <a:pPr algn="ctr"/>
            <a:r>
              <a:rPr lang="en-US" sz="8000" b="1" dirty="0" err="1" smtClean="0">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ইনপুট</a:t>
            </a:r>
            <a:r>
              <a:rPr lang="en-US" sz="8000" b="1" dirty="0" smtClean="0">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  ও </a:t>
            </a:r>
            <a:r>
              <a:rPr lang="en-US" sz="8000" b="1" dirty="0" err="1" smtClean="0">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আউটপুট</a:t>
            </a:r>
            <a:r>
              <a:rPr lang="en-US" sz="8000" b="1" dirty="0" smtClean="0">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 </a:t>
            </a:r>
            <a:r>
              <a:rPr lang="en-US" sz="8000" b="1" dirty="0" err="1">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ডিভাইস</a:t>
            </a:r>
            <a:endParaRPr lang="en-US" sz="8000" b="1" dirty="0">
              <a:blipFill dpi="0" rotWithShape="1">
                <a:blip r:embed="rId2">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endParaRPr>
          </a:p>
        </p:txBody>
      </p:sp>
    </p:spTree>
    <p:extLst>
      <p:ext uri="{BB962C8B-B14F-4D97-AF65-F5344CB8AC3E}">
        <p14:creationId xmlns:p14="http://schemas.microsoft.com/office/powerpoint/2010/main" val="41336390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438150"/>
            <a:ext cx="1230938" cy="569765"/>
          </a:xfrm>
          <a:ln w="12700">
            <a:solidFill>
              <a:schemeClr val="tx1"/>
            </a:solidFill>
          </a:ln>
        </p:spPr>
        <p:txBody>
          <a:bodyPr>
            <a:normAutofit fontScale="90000"/>
          </a:bodyPr>
          <a:lstStyle/>
          <a:p>
            <a:pPr algn="ctr"/>
            <a:r>
              <a:rPr lang="en-US" sz="3038" dirty="0" err="1">
                <a:solidFill>
                  <a:srgbClr val="2D0EB2"/>
                </a:solidFill>
                <a:latin typeface="NikoshBAN" panose="02000000000000000000" pitchFamily="2" charset="0"/>
                <a:cs typeface="NikoshBAN" panose="02000000000000000000" pitchFamily="2" charset="0"/>
              </a:rPr>
              <a:t>শিখনফল</a:t>
            </a:r>
            <a:endParaRPr lang="en-US" sz="3038" dirty="0">
              <a:solidFill>
                <a:srgbClr val="2D0EB2"/>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p:txBody>
          <a:bodyPr>
            <a:normAutofit/>
          </a:bodyPr>
          <a:lstStyle/>
          <a:p>
            <a:pPr marL="0" indent="0">
              <a:buNone/>
            </a:pPr>
            <a:r>
              <a:rPr lang="en-US" sz="2800" dirty="0" err="1">
                <a:solidFill>
                  <a:srgbClr val="000099"/>
                </a:solidFill>
                <a:latin typeface="NikoshBAN" panose="02000000000000000000" pitchFamily="2" charset="0"/>
                <a:cs typeface="NikoshBAN" panose="02000000000000000000" pitchFamily="2" charset="0"/>
              </a:rPr>
              <a:t>এই</a:t>
            </a:r>
            <a:r>
              <a:rPr lang="en-US" sz="2800" dirty="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পাঠ</a:t>
            </a:r>
            <a:r>
              <a:rPr lang="en-US" sz="2800" dirty="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শেষে</a:t>
            </a:r>
            <a:r>
              <a:rPr lang="en-US" sz="2800" dirty="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শিক্ষার্থীরা</a:t>
            </a:r>
            <a:r>
              <a:rPr lang="en-US" sz="2800" dirty="0">
                <a:solidFill>
                  <a:srgbClr val="000099"/>
                </a:solidFill>
                <a:latin typeface="NikoshBAN" panose="02000000000000000000" pitchFamily="2" charset="0"/>
                <a:cs typeface="NikoshBAN" panose="02000000000000000000" pitchFamily="2" charset="0"/>
              </a:rPr>
              <a:t>…</a:t>
            </a:r>
          </a:p>
          <a:p>
            <a:pPr marL="0" indent="0">
              <a:buNone/>
            </a:pPr>
            <a:r>
              <a:rPr lang="en-US" sz="2800" dirty="0">
                <a:solidFill>
                  <a:srgbClr val="000099"/>
                </a:solidFill>
                <a:latin typeface="NikoshBAN" panose="02000000000000000000" pitchFamily="2" charset="0"/>
                <a:cs typeface="NikoshBAN" panose="02000000000000000000" pitchFamily="2" charset="0"/>
              </a:rPr>
              <a:t>১।</a:t>
            </a:r>
            <a:r>
              <a:rPr lang="bn-IN" sz="2800" dirty="0">
                <a:solidFill>
                  <a:srgbClr val="000099"/>
                </a:solidFill>
                <a:latin typeface="NikoshBAN" panose="02000000000000000000" pitchFamily="2" charset="0"/>
                <a:cs typeface="NikoshBAN" panose="02000000000000000000" pitchFamily="2" charset="0"/>
              </a:rPr>
              <a:t> </a:t>
            </a:r>
            <a:r>
              <a:rPr lang="as-IN" sz="2800" dirty="0">
                <a:solidFill>
                  <a:srgbClr val="000099"/>
                </a:solidFill>
                <a:latin typeface="NikoshBAN" panose="02000000000000000000" pitchFamily="2" charset="0"/>
                <a:cs typeface="NikoshBAN" panose="02000000000000000000" pitchFamily="2" charset="0"/>
              </a:rPr>
              <a:t>সাউন্ড কার্ড </a:t>
            </a:r>
            <a:r>
              <a:rPr lang="en-US" sz="2800" dirty="0" err="1" smtClean="0">
                <a:solidFill>
                  <a:srgbClr val="000099"/>
                </a:solidFill>
                <a:latin typeface="NikoshBAN" panose="02000000000000000000" pitchFamily="2" charset="0"/>
                <a:cs typeface="NikoshBAN" panose="02000000000000000000" pitchFamily="2" charset="0"/>
              </a:rPr>
              <a:t>কী</a:t>
            </a:r>
            <a:r>
              <a:rPr lang="en-US" sz="2800" dirty="0" smtClean="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তা</a:t>
            </a:r>
            <a:r>
              <a:rPr lang="en-US" sz="2800" dirty="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বলতে</a:t>
            </a:r>
            <a:r>
              <a:rPr lang="en-US" sz="2800" dirty="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পারবে</a:t>
            </a:r>
            <a:r>
              <a:rPr lang="en-US" sz="2800" dirty="0">
                <a:solidFill>
                  <a:srgbClr val="000099"/>
                </a:solidFill>
                <a:latin typeface="NikoshBAN" panose="02000000000000000000" pitchFamily="2" charset="0"/>
                <a:cs typeface="NikoshBAN" panose="02000000000000000000" pitchFamily="2" charset="0"/>
              </a:rPr>
              <a:t> ?</a:t>
            </a:r>
          </a:p>
          <a:p>
            <a:pPr marL="0" indent="0">
              <a:buNone/>
            </a:pPr>
            <a:r>
              <a:rPr lang="en-US" sz="2800" dirty="0">
                <a:solidFill>
                  <a:srgbClr val="000099"/>
                </a:solidFill>
                <a:latin typeface="NikoshBAN" panose="02000000000000000000" pitchFamily="2" charset="0"/>
                <a:cs typeface="NikoshBAN" panose="02000000000000000000" pitchFamily="2" charset="0"/>
              </a:rPr>
              <a:t>২। </a:t>
            </a:r>
            <a:r>
              <a:rPr lang="as-IN" sz="2800" dirty="0">
                <a:solidFill>
                  <a:srgbClr val="000099"/>
                </a:solidFill>
                <a:latin typeface="NikoshBAN" panose="02000000000000000000" pitchFamily="2" charset="0"/>
                <a:cs typeface="NikoshBAN" panose="02000000000000000000" pitchFamily="2" charset="0"/>
              </a:rPr>
              <a:t>গ্রাফিক্স কার্ড </a:t>
            </a:r>
            <a:r>
              <a:rPr lang="en-US" sz="2800" dirty="0" smtClean="0">
                <a:solidFill>
                  <a:srgbClr val="000099"/>
                </a:solidFill>
                <a:latin typeface="NikoshBAN" panose="02000000000000000000" pitchFamily="2" charset="0"/>
                <a:cs typeface="NikoshBAN" panose="02000000000000000000" pitchFamily="2" charset="0"/>
              </a:rPr>
              <a:t> </a:t>
            </a:r>
            <a:r>
              <a:rPr lang="en-US" sz="2800" dirty="0" err="1" smtClean="0">
                <a:solidFill>
                  <a:srgbClr val="000099"/>
                </a:solidFill>
                <a:latin typeface="NikoshBAN" panose="02000000000000000000" pitchFamily="2" charset="0"/>
                <a:cs typeface="NikoshBAN" panose="02000000000000000000" pitchFamily="2" charset="0"/>
              </a:rPr>
              <a:t>এর</a:t>
            </a:r>
            <a:r>
              <a:rPr lang="en-US" sz="2800" dirty="0" smtClean="0">
                <a:solidFill>
                  <a:srgbClr val="000099"/>
                </a:solidFill>
                <a:latin typeface="NikoshBAN" panose="02000000000000000000" pitchFamily="2" charset="0"/>
                <a:cs typeface="NikoshBAN" panose="02000000000000000000" pitchFamily="2" charset="0"/>
              </a:rPr>
              <a:t> </a:t>
            </a:r>
            <a:r>
              <a:rPr lang="en-US" sz="2800" dirty="0" err="1" smtClean="0">
                <a:solidFill>
                  <a:srgbClr val="000099"/>
                </a:solidFill>
                <a:latin typeface="NikoshBAN" panose="02000000000000000000" pitchFamily="2" charset="0"/>
                <a:cs typeface="NikoshBAN" panose="02000000000000000000" pitchFamily="2" charset="0"/>
              </a:rPr>
              <a:t>বর্ণনা</a:t>
            </a:r>
            <a:r>
              <a:rPr lang="en-US" sz="2800" dirty="0" smtClean="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দিতে</a:t>
            </a:r>
            <a:r>
              <a:rPr lang="en-US" sz="2800" dirty="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পারবে</a:t>
            </a:r>
            <a:r>
              <a:rPr lang="bn-IN" sz="2800" dirty="0">
                <a:solidFill>
                  <a:srgbClr val="000099"/>
                </a:solidFill>
                <a:latin typeface="NikoshBAN" panose="02000000000000000000" pitchFamily="2" charset="0"/>
                <a:cs typeface="NikoshBAN" panose="02000000000000000000" pitchFamily="2" charset="0"/>
              </a:rPr>
              <a:t>।</a:t>
            </a:r>
            <a:r>
              <a:rPr lang="en-US" sz="2800" dirty="0">
                <a:solidFill>
                  <a:srgbClr val="000099"/>
                </a:solidFill>
                <a:latin typeface="NikoshBAN" panose="02000000000000000000" pitchFamily="2" charset="0"/>
                <a:cs typeface="NikoshBAN" panose="02000000000000000000" pitchFamily="2" charset="0"/>
              </a:rPr>
              <a:t> </a:t>
            </a:r>
          </a:p>
          <a:p>
            <a:pPr marL="0" indent="0">
              <a:buNone/>
            </a:pPr>
            <a:r>
              <a:rPr lang="en-US" sz="2800" dirty="0">
                <a:solidFill>
                  <a:srgbClr val="000099"/>
                </a:solidFill>
                <a:latin typeface="NikoshBAN" panose="02000000000000000000" pitchFamily="2" charset="0"/>
                <a:cs typeface="NikoshBAN" panose="02000000000000000000" pitchFamily="2" charset="0"/>
              </a:rPr>
              <a:t>৩। </a:t>
            </a:r>
            <a:r>
              <a:rPr lang="as-IN" sz="2800" dirty="0">
                <a:solidFill>
                  <a:srgbClr val="000099"/>
                </a:solidFill>
                <a:latin typeface="NikoshBAN" panose="02000000000000000000" pitchFamily="2" charset="0"/>
                <a:cs typeface="NikoshBAN" panose="02000000000000000000" pitchFamily="2" charset="0"/>
              </a:rPr>
              <a:t>সাউন্ড কার্ড </a:t>
            </a:r>
            <a:r>
              <a:rPr lang="en-US" sz="2800" dirty="0" smtClean="0">
                <a:solidFill>
                  <a:srgbClr val="000099"/>
                </a:solidFill>
                <a:latin typeface="NikoshBAN" panose="02000000000000000000" pitchFamily="2" charset="0"/>
                <a:cs typeface="NikoshBAN" panose="02000000000000000000" pitchFamily="2" charset="0"/>
              </a:rPr>
              <a:t>ও</a:t>
            </a:r>
            <a:r>
              <a:rPr lang="as-IN" sz="2800" dirty="0">
                <a:solidFill>
                  <a:srgbClr val="000099"/>
                </a:solidFill>
                <a:latin typeface="NikoshBAN" panose="02000000000000000000" pitchFamily="2" charset="0"/>
                <a:cs typeface="NikoshBAN" panose="02000000000000000000" pitchFamily="2" charset="0"/>
              </a:rPr>
              <a:t> গ্রাফিক্স কার্ড</a:t>
            </a:r>
            <a:r>
              <a:rPr lang="en-US" sz="2800" dirty="0" smtClean="0">
                <a:solidFill>
                  <a:srgbClr val="000099"/>
                </a:solidFill>
                <a:latin typeface="NikoshBAN" panose="02000000000000000000" pitchFamily="2" charset="0"/>
                <a:cs typeface="NikoshBAN" panose="02000000000000000000" pitchFamily="2" charset="0"/>
              </a:rPr>
              <a:t> </a:t>
            </a:r>
            <a:r>
              <a:rPr lang="en-US" sz="2800" dirty="0" err="1" smtClean="0">
                <a:solidFill>
                  <a:srgbClr val="000099"/>
                </a:solidFill>
                <a:latin typeface="NikoshBAN" panose="02000000000000000000" pitchFamily="2" charset="0"/>
                <a:cs typeface="NikoshBAN" panose="02000000000000000000" pitchFamily="2" charset="0"/>
              </a:rPr>
              <a:t>এর</a:t>
            </a:r>
            <a:r>
              <a:rPr lang="en-US" sz="2800" dirty="0" smtClean="0">
                <a:solidFill>
                  <a:srgbClr val="000099"/>
                </a:solidFill>
                <a:latin typeface="NikoshBAN" panose="02000000000000000000" pitchFamily="2" charset="0"/>
                <a:cs typeface="NikoshBAN" panose="02000000000000000000" pitchFamily="2" charset="0"/>
              </a:rPr>
              <a:t> </a:t>
            </a:r>
            <a:r>
              <a:rPr lang="en-US" sz="2800" dirty="0" err="1" smtClean="0">
                <a:solidFill>
                  <a:srgbClr val="000099"/>
                </a:solidFill>
                <a:latin typeface="NikoshBAN" panose="02000000000000000000" pitchFamily="2" charset="0"/>
                <a:cs typeface="NikoshBAN" panose="02000000000000000000" pitchFamily="2" charset="0"/>
              </a:rPr>
              <a:t>কার্যাবলি</a:t>
            </a:r>
            <a:r>
              <a:rPr lang="en-US" sz="2800" dirty="0" smtClean="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ব্যাখ্যা</a:t>
            </a:r>
            <a:r>
              <a:rPr lang="en-US" sz="2800" dirty="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করতে</a:t>
            </a:r>
            <a:r>
              <a:rPr lang="en-US" sz="2800" dirty="0">
                <a:solidFill>
                  <a:srgbClr val="000099"/>
                </a:solidFill>
                <a:latin typeface="NikoshBAN" panose="02000000000000000000" pitchFamily="2" charset="0"/>
                <a:cs typeface="NikoshBAN" panose="02000000000000000000" pitchFamily="2" charset="0"/>
              </a:rPr>
              <a:t> </a:t>
            </a:r>
            <a:r>
              <a:rPr lang="en-US" sz="2800" dirty="0" err="1">
                <a:solidFill>
                  <a:srgbClr val="000099"/>
                </a:solidFill>
                <a:latin typeface="NikoshBAN" panose="02000000000000000000" pitchFamily="2" charset="0"/>
                <a:cs typeface="NikoshBAN" panose="02000000000000000000" pitchFamily="2" charset="0"/>
              </a:rPr>
              <a:t>পারবে</a:t>
            </a:r>
            <a:r>
              <a:rPr lang="en-US" sz="2800" dirty="0">
                <a:solidFill>
                  <a:srgbClr val="000099"/>
                </a:solidFill>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5915573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0506" y="2419349"/>
            <a:ext cx="6388894" cy="2175273"/>
          </a:xfrm>
        </p:spPr>
        <p:txBody>
          <a:bodyPr>
            <a:noAutofit/>
          </a:bodyPr>
          <a:lstStyle/>
          <a:p>
            <a:pPr marL="0" indent="0">
              <a:buNone/>
            </a:pPr>
            <a:r>
              <a:rPr lang="as-IN" sz="2800" dirty="0">
                <a:solidFill>
                  <a:srgbClr val="000099"/>
                </a:solidFill>
                <a:latin typeface="NikoshBAN" panose="02000000000000000000" pitchFamily="2" charset="0"/>
                <a:cs typeface="NikoshBAN" panose="02000000000000000000" pitchFamily="2" charset="0"/>
              </a:rPr>
              <a:t>কম্পিউটারে সাউন্ড কার্ড একই সাথে ইনপুট ও আউটপুট ডিভাইস হিসেবে কাজ করে| যে কার্ডের মাধ্যমে আমরা কম্পিউটারে কোন শব্দকে ইনপুট হিসেবে দিতে পারি এবং আউটপুট হিসেবে শব্দ শুনতে পারি সেটিই হচ্ছে সাউন্ড কার্ড| এটি সাধারণত একটি সফটওয়ার দিয়ে নিয়ন্ত্রিত হয়| সাউন্ড কার্ড ডিজিটাল উপাত্তকে এনালগ শব্দে রুপান্তর করে|</a:t>
            </a:r>
            <a:endParaRPr lang="en-US" sz="2800" dirty="0">
              <a:solidFill>
                <a:srgbClr val="000099"/>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stretch>
            <a:fillRect/>
          </a:stretch>
        </p:blipFill>
        <p:spPr>
          <a:xfrm>
            <a:off x="2209800" y="185736"/>
            <a:ext cx="2233613" cy="2233613"/>
          </a:xfrm>
          <a:prstGeom prst="rect">
            <a:avLst/>
          </a:prstGeom>
        </p:spPr>
      </p:pic>
    </p:spTree>
    <p:extLst>
      <p:ext uri="{BB962C8B-B14F-4D97-AF65-F5344CB8AC3E}">
        <p14:creationId xmlns:p14="http://schemas.microsoft.com/office/powerpoint/2010/main" val="11991717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90750"/>
            <a:ext cx="6172200" cy="2491745"/>
          </a:xfrm>
        </p:spPr>
        <p:txBody>
          <a:bodyPr>
            <a:normAutofit fontScale="70000" lnSpcReduction="20000"/>
          </a:bodyPr>
          <a:lstStyle/>
          <a:p>
            <a:pPr marL="0" indent="0">
              <a:buNone/>
            </a:pPr>
            <a:r>
              <a:rPr lang="as-IN" sz="3600" dirty="0">
                <a:latin typeface="NikoshBAN" panose="02000000000000000000" pitchFamily="2" charset="0"/>
                <a:cs typeface="NikoshBAN" panose="02000000000000000000" pitchFamily="2" charset="0"/>
              </a:rPr>
              <a:t>গ্রাফিক্স কার্ড হল মাদারবোর্ড এর সাথে সংযুক্ত এমন একটি ডিভাইস যেটা এক বা একাধিক মনিটরে দেখার জন্য ভিডিও আউটপুট তৈরী করে, এবং অন্যান্য ডিভাইস যেমন ক্যাপচার কার্ড, টিভি, হোম থিয়েটার, মিউজিক সিস্টেম ইত্যাদি এ ভিডিও দেখানোর কাজে সাহায্য করে। আজকাল গ্রাফিক্স কার্ড এর সাথে ইন্টিগ্রেটেড সাউন্ড ডিভাইস থাকে। ফলে ভিডিও এর পাশাপাশি অডিও আউটপুটও পাওয়া যায়।</a:t>
            </a:r>
            <a:endParaRPr lang="en-US" dirty="0">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stretch>
            <a:fillRect/>
          </a:stretch>
        </p:blipFill>
        <p:spPr>
          <a:xfrm>
            <a:off x="1981200" y="161061"/>
            <a:ext cx="2833688" cy="2050023"/>
          </a:xfrm>
          <a:prstGeom prst="rect">
            <a:avLst/>
          </a:prstGeom>
        </p:spPr>
      </p:pic>
    </p:spTree>
    <p:extLst>
      <p:ext uri="{BB962C8B-B14F-4D97-AF65-F5344CB8AC3E}">
        <p14:creationId xmlns:p14="http://schemas.microsoft.com/office/powerpoint/2010/main" val="3058811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5446" y="899035"/>
            <a:ext cx="1643867" cy="745629"/>
          </a:xfrm>
        </p:spPr>
        <p:txBody>
          <a:bodyPr>
            <a:normAutofit/>
          </a:bodyPr>
          <a:lstStyle/>
          <a:p>
            <a:pPr algn="ctr"/>
            <a:r>
              <a:rPr lang="en-US" sz="3375" u="sng" dirty="0" err="1">
                <a:solidFill>
                  <a:srgbClr val="7030A0"/>
                </a:solidFill>
                <a:latin typeface="NikoshBAN" panose="02000000000000000000" pitchFamily="2" charset="0"/>
                <a:cs typeface="NikoshBAN" panose="02000000000000000000" pitchFamily="2" charset="0"/>
              </a:rPr>
              <a:t>দলীয়</a:t>
            </a:r>
            <a:r>
              <a:rPr lang="bn-IN" sz="3375" u="sng" dirty="0">
                <a:solidFill>
                  <a:srgbClr val="7030A0"/>
                </a:solidFill>
                <a:latin typeface="NikoshBAN" panose="02000000000000000000" pitchFamily="2" charset="0"/>
                <a:cs typeface="NikoshBAN" panose="02000000000000000000" pitchFamily="2" charset="0"/>
              </a:rPr>
              <a:t> কাজ</a:t>
            </a:r>
            <a:endParaRPr lang="en-US" sz="3375" u="sng"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398443" y="2184448"/>
            <a:ext cx="6273621" cy="1701755"/>
          </a:xfrm>
        </p:spPr>
        <p:txBody>
          <a:bodyPr>
            <a:normAutofit/>
          </a:bodyPr>
          <a:lstStyle/>
          <a:p>
            <a:pPr marL="0" indent="0" algn="ctr">
              <a:buNone/>
            </a:pPr>
            <a:r>
              <a:rPr lang="bn-IN" sz="3600" dirty="0" smtClean="0">
                <a:solidFill>
                  <a:srgbClr val="000099"/>
                </a:solidFill>
                <a:latin typeface="NikoshBAN" panose="02000000000000000000" pitchFamily="2" charset="0"/>
                <a:cs typeface="NikoshBAN" panose="02000000000000000000" pitchFamily="2" charset="0"/>
              </a:rPr>
              <a:t>সাউন্ড </a:t>
            </a:r>
            <a:r>
              <a:rPr lang="bn-IN" sz="3600" dirty="0">
                <a:solidFill>
                  <a:srgbClr val="000099"/>
                </a:solidFill>
                <a:latin typeface="NikoshBAN" panose="02000000000000000000" pitchFamily="2" charset="0"/>
                <a:cs typeface="NikoshBAN" panose="02000000000000000000" pitchFamily="2" charset="0"/>
              </a:rPr>
              <a:t>কার্ড </a:t>
            </a:r>
            <a:r>
              <a:rPr lang="en-US" sz="3600" dirty="0">
                <a:solidFill>
                  <a:srgbClr val="000099"/>
                </a:solidFill>
                <a:latin typeface="NikoshBAN" panose="02000000000000000000" pitchFamily="2" charset="0"/>
                <a:cs typeface="NikoshBAN" panose="02000000000000000000" pitchFamily="2" charset="0"/>
              </a:rPr>
              <a:t> ও </a:t>
            </a:r>
            <a:r>
              <a:rPr lang="en-US" sz="3600" dirty="0" err="1">
                <a:solidFill>
                  <a:srgbClr val="000099"/>
                </a:solidFill>
                <a:latin typeface="NikoshBAN" panose="02000000000000000000" pitchFamily="2" charset="0"/>
                <a:cs typeface="NikoshBAN" panose="02000000000000000000" pitchFamily="2" charset="0"/>
              </a:rPr>
              <a:t>গ্রাফিক্স</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কার্ড</a:t>
            </a:r>
            <a:r>
              <a:rPr lang="en-US" sz="3600" dirty="0">
                <a:solidFill>
                  <a:srgbClr val="000099"/>
                </a:solidFill>
                <a:latin typeface="NikoshBAN" panose="02000000000000000000" pitchFamily="2" charset="0"/>
                <a:cs typeface="NikoshBAN" panose="02000000000000000000" pitchFamily="2" charset="0"/>
              </a:rPr>
              <a:t> </a:t>
            </a:r>
            <a:r>
              <a:rPr lang="bn-IN" sz="3600" dirty="0">
                <a:solidFill>
                  <a:srgbClr val="000099"/>
                </a:solidFill>
                <a:latin typeface="NikoshBAN" panose="02000000000000000000" pitchFamily="2" charset="0"/>
                <a:cs typeface="NikoshBAN" panose="02000000000000000000" pitchFamily="2" charset="0"/>
              </a:rPr>
              <a:t>কোন ধরনের ডিভাইস-তা ব্যাখ্যা কর।</a:t>
            </a:r>
            <a:endParaRPr lang="en-US" sz="3600" dirty="0">
              <a:solidFill>
                <a:srgbClr val="000099"/>
              </a:solidFill>
              <a:latin typeface="NikoshBAN" pitchFamily="2" charset="0"/>
              <a:cs typeface="NikoshBAN" pitchFamily="2" charset="0"/>
            </a:endParaRPr>
          </a:p>
          <a:p>
            <a:pPr marL="0" indent="0">
              <a:buNone/>
            </a:pPr>
            <a:endParaRPr lang="en-US" sz="3600" dirty="0">
              <a:solidFill>
                <a:srgbClr val="000099"/>
              </a:solidFill>
              <a:latin typeface="NikoshBAN" pitchFamily="2" charset="0"/>
              <a:cs typeface="NikoshBAN" pitchFamily="2" charset="0"/>
            </a:endParaRPr>
          </a:p>
          <a:p>
            <a:pPr marL="0" indent="0">
              <a:buNone/>
            </a:pPr>
            <a:endParaRPr lang="en-US" sz="3600" dirty="0">
              <a:solidFill>
                <a:srgbClr val="000099"/>
              </a:solidFill>
              <a:latin typeface="NikoshBAN" pitchFamily="2" charset="0"/>
              <a:cs typeface="NikoshBAN" pitchFamily="2" charset="0"/>
            </a:endParaRPr>
          </a:p>
          <a:p>
            <a:pPr marL="0" indent="0">
              <a:buNone/>
            </a:pPr>
            <a:endParaRPr lang="en-US" sz="3600" dirty="0">
              <a:solidFill>
                <a:srgbClr val="000099"/>
              </a:solidFill>
              <a:latin typeface="NikoshBAN" pitchFamily="2" charset="0"/>
              <a:cs typeface="NikoshBAN" pitchFamily="2" charset="0"/>
            </a:endParaRPr>
          </a:p>
        </p:txBody>
      </p:sp>
      <p:sp>
        <p:nvSpPr>
          <p:cNvPr id="4" name="Title 1"/>
          <p:cNvSpPr txBox="1">
            <a:spLocks/>
          </p:cNvSpPr>
          <p:nvPr/>
        </p:nvSpPr>
        <p:spPr>
          <a:xfrm>
            <a:off x="5047350" y="1087784"/>
            <a:ext cx="1161074" cy="368129"/>
          </a:xfrm>
          <a:prstGeom prst="rect">
            <a:avLst/>
          </a:prstGeom>
        </p:spPr>
        <p:txBody>
          <a:bodyPr vert="horz" lIns="51435" tIns="25718" rIns="51435" bIns="2571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err="1">
                <a:latin typeface="NikoshBAN" panose="02000000000000000000" pitchFamily="2" charset="0"/>
                <a:cs typeface="NikoshBAN" panose="02000000000000000000" pitchFamily="2" charset="0"/>
              </a:rPr>
              <a:t>সময়ঃ</a:t>
            </a:r>
            <a:r>
              <a:rPr lang="en-US" sz="1800" dirty="0">
                <a:latin typeface="NikoshBAN" panose="02000000000000000000" pitchFamily="2" charset="0"/>
                <a:cs typeface="NikoshBAN" panose="02000000000000000000" pitchFamily="2" charset="0"/>
              </a:rPr>
              <a:t> ১৫মিঃ</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941" y="979117"/>
            <a:ext cx="1468041" cy="1205330"/>
          </a:xfrm>
          <a:prstGeom prst="ellipse">
            <a:avLst/>
          </a:prstGeom>
          <a:ln>
            <a:noFill/>
          </a:ln>
          <a:effectLst>
            <a:softEdge rad="112500"/>
          </a:effectLst>
        </p:spPr>
      </p:pic>
    </p:spTree>
    <p:extLst>
      <p:ext uri="{BB962C8B-B14F-4D97-AF65-F5344CB8AC3E}">
        <p14:creationId xmlns:p14="http://schemas.microsoft.com/office/powerpoint/2010/main" val="697567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3000" y="514350"/>
            <a:ext cx="1291999" cy="745629"/>
          </a:xfrm>
          <a:ln w="12700">
            <a:solidFill>
              <a:schemeClr val="tx1"/>
            </a:solidFill>
          </a:ln>
        </p:spPr>
        <p:txBody>
          <a:bodyPr>
            <a:normAutofit/>
          </a:bodyPr>
          <a:lstStyle/>
          <a:p>
            <a:pPr algn="ctr"/>
            <a:r>
              <a:rPr lang="bn-IN" sz="3375" dirty="0">
                <a:solidFill>
                  <a:srgbClr val="7030A0"/>
                </a:solidFill>
                <a:latin typeface="NikoshBAN" panose="02000000000000000000" pitchFamily="2" charset="0"/>
                <a:cs typeface="NikoshBAN" panose="02000000000000000000" pitchFamily="2" charset="0"/>
              </a:rPr>
              <a:t>মূল্যায়ন</a:t>
            </a:r>
            <a:endParaRPr lang="en-US" sz="3375"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342899" y="1428750"/>
            <a:ext cx="6172200" cy="3048000"/>
          </a:xfrm>
        </p:spPr>
        <p:txBody>
          <a:bodyPr>
            <a:noAutofit/>
          </a:bodyPr>
          <a:lstStyle/>
          <a:p>
            <a:pPr>
              <a:buFont typeface="Wingdings" panose="05000000000000000000" pitchFamily="2" charset="2"/>
              <a:buChar char="ü"/>
            </a:pPr>
            <a:r>
              <a:rPr lang="bn-IN" sz="3200" dirty="0" smtClean="0">
                <a:solidFill>
                  <a:srgbClr val="000066"/>
                </a:solidFill>
                <a:latin typeface="NikoshBAN" panose="02000000000000000000" pitchFamily="2" charset="0"/>
                <a:cs typeface="NikoshBAN" panose="02000000000000000000" pitchFamily="2" charset="0"/>
              </a:rPr>
              <a:t> </a:t>
            </a:r>
            <a:r>
              <a:rPr lang="bn-IN" sz="3200" dirty="0">
                <a:solidFill>
                  <a:srgbClr val="000099"/>
                </a:solidFill>
                <a:latin typeface="NikoshBAN" panose="02000000000000000000" pitchFamily="2" charset="0"/>
                <a:cs typeface="NikoshBAN" panose="02000000000000000000" pitchFamily="2" charset="0"/>
              </a:rPr>
              <a:t>সাউন্ড কার্ড কী?</a:t>
            </a:r>
            <a:endParaRPr lang="en-US" sz="3200" dirty="0">
              <a:solidFill>
                <a:srgbClr val="000099"/>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3200" dirty="0">
                <a:solidFill>
                  <a:srgbClr val="000099"/>
                </a:solidFill>
                <a:latin typeface="NikoshBAN" panose="02000000000000000000" pitchFamily="2" charset="0"/>
                <a:cs typeface="NikoshBAN" panose="02000000000000000000" pitchFamily="2" charset="0"/>
              </a:rPr>
              <a:t>সাউন্ড কার্ডের মাধ্যামে কী কী কাজ হয়?</a:t>
            </a:r>
            <a:endParaRPr lang="en-US" sz="3200" dirty="0">
              <a:solidFill>
                <a:srgbClr val="000099"/>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3200" dirty="0">
                <a:solidFill>
                  <a:srgbClr val="000099"/>
                </a:solidFill>
                <a:latin typeface="NikoshBAN" panose="02000000000000000000" pitchFamily="2" charset="0"/>
                <a:cs typeface="NikoshBAN" panose="02000000000000000000" pitchFamily="2" charset="0"/>
              </a:rPr>
              <a:t>গ্রাফিক্স কার্ড কী?</a:t>
            </a:r>
            <a:endParaRPr lang="en-US" sz="3200" dirty="0">
              <a:solidFill>
                <a:srgbClr val="000099"/>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3200" dirty="0">
                <a:solidFill>
                  <a:srgbClr val="000099"/>
                </a:solidFill>
                <a:latin typeface="NikoshBAN" panose="02000000000000000000" pitchFamily="2" charset="0"/>
                <a:cs typeface="NikoshBAN" panose="02000000000000000000" pitchFamily="2" charset="0"/>
              </a:rPr>
              <a:t>গ্রাফিক্স কার্ড দিয়ে কী কাজ করা হয়?</a:t>
            </a:r>
            <a:endParaRPr lang="en-US" sz="3200" dirty="0">
              <a:solidFill>
                <a:srgbClr val="000099"/>
              </a:solidFill>
              <a:latin typeface="NikoshBAN" panose="02000000000000000000" pitchFamily="2" charset="0"/>
              <a:cs typeface="NikoshBAN" panose="02000000000000000000" pitchFamily="2" charset="0"/>
            </a:endParaRPr>
          </a:p>
          <a:p>
            <a:pPr>
              <a:buFont typeface="Wingdings" panose="05000000000000000000" pitchFamily="2" charset="2"/>
              <a:buChar char="ü"/>
            </a:pPr>
            <a:r>
              <a:rPr lang="bn-IN" sz="3200" dirty="0">
                <a:solidFill>
                  <a:srgbClr val="000099"/>
                </a:solidFill>
                <a:latin typeface="NikoshBAN" panose="02000000000000000000" pitchFamily="2" charset="0"/>
                <a:cs typeface="NikoshBAN" panose="02000000000000000000" pitchFamily="2" charset="0"/>
              </a:rPr>
              <a:t>গ্রাফিক্স কার্ডের অপর নামগুলো কী? </a:t>
            </a:r>
          </a:p>
        </p:txBody>
      </p:sp>
    </p:spTree>
    <p:extLst>
      <p:ext uri="{BB962C8B-B14F-4D97-AF65-F5344CB8AC3E}">
        <p14:creationId xmlns:p14="http://schemas.microsoft.com/office/powerpoint/2010/main" val="299301146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p:cTn id="25"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3">
                                            <p:txEl>
                                              <p:pRg st="2" end="2"/>
                                            </p:txEl>
                                          </p:spTgt>
                                        </p:tgtEl>
                                        <p:attrNameLst>
                                          <p:attrName>style.visibility</p:attrName>
                                        </p:attrNameLst>
                                      </p:cBhvr>
                                      <p:to>
                                        <p:strVal val="visible"/>
                                      </p:to>
                                    </p:set>
                                    <p:anim calcmode="lin" valueType="num">
                                      <p:cBhvr>
                                        <p:cTn id="34"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6"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3">
                                            <p:txEl>
                                              <p:pRg st="3" end="3"/>
                                            </p:txEl>
                                          </p:spTgt>
                                        </p:tgtEl>
                                        <p:attrNameLst>
                                          <p:attrName>style.visibility</p:attrName>
                                        </p:attrNameLst>
                                      </p:cBhvr>
                                      <p:to>
                                        <p:strVal val="visible"/>
                                      </p:to>
                                    </p:set>
                                    <p:anim calcmode="lin" valueType="num">
                                      <p:cBhvr>
                                        <p:cTn id="43"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5"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3">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1" presetClass="entr" presetSubtype="0" fill="hold" grpId="0" nodeType="clickEffect">
                                  <p:stCondLst>
                                    <p:cond delay="0"/>
                                  </p:stCondLst>
                                  <p:iterate type="lt">
                                    <p:tmPct val="10000"/>
                                  </p:iterate>
                                  <p:childTnLst>
                                    <p:set>
                                      <p:cBhvr>
                                        <p:cTn id="51" dur="1" fill="hold">
                                          <p:stCondLst>
                                            <p:cond delay="0"/>
                                          </p:stCondLst>
                                        </p:cTn>
                                        <p:tgtEl>
                                          <p:spTgt spid="3">
                                            <p:txEl>
                                              <p:pRg st="4" end="4"/>
                                            </p:txEl>
                                          </p:spTgt>
                                        </p:tgtEl>
                                        <p:attrNameLst>
                                          <p:attrName>style.visibility</p:attrName>
                                        </p:attrNameLst>
                                      </p:cBhvr>
                                      <p:to>
                                        <p:strVal val="visible"/>
                                      </p:to>
                                    </p:set>
                                    <p:anim calcmode="lin" valueType="num">
                                      <p:cBhvr>
                                        <p:cTn id="52"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54"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IN" sz="3375" u="sng" dirty="0">
                <a:solidFill>
                  <a:srgbClr val="7030A0"/>
                </a:solidFill>
                <a:latin typeface="NikoshBAN" panose="02000000000000000000" pitchFamily="2" charset="0"/>
                <a:cs typeface="NikoshBAN" panose="02000000000000000000" pitchFamily="2" charset="0"/>
              </a:rPr>
              <a:t>বাড়ির কাজ</a:t>
            </a:r>
            <a:endParaRPr lang="en-US" sz="3375" u="sng"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471488" y="2613406"/>
            <a:ext cx="6125114" cy="1787144"/>
          </a:xfrm>
        </p:spPr>
        <p:txBody>
          <a:bodyPr>
            <a:noAutofit/>
          </a:bodyPr>
          <a:lstStyle/>
          <a:p>
            <a:pPr algn="ctr">
              <a:buFont typeface="Wingdings" panose="05000000000000000000" pitchFamily="2" charset="2"/>
              <a:buChar char="q"/>
            </a:pPr>
            <a:r>
              <a:rPr lang="bn-IN" sz="3600" dirty="0">
                <a:solidFill>
                  <a:srgbClr val="000099"/>
                </a:solidFill>
                <a:latin typeface="NikoshBAN" panose="02000000000000000000" pitchFamily="2" charset="0"/>
                <a:cs typeface="NikoshBAN" panose="02000000000000000000" pitchFamily="2" charset="0"/>
              </a:rPr>
              <a:t>গ্রাফিক্স কার্ড </a:t>
            </a:r>
            <a:r>
              <a:rPr lang="en-US" sz="3600" dirty="0">
                <a:solidFill>
                  <a:srgbClr val="000099"/>
                </a:solidFill>
                <a:latin typeface="NikoshBAN" panose="02000000000000000000" pitchFamily="2" charset="0"/>
                <a:cs typeface="NikoshBAN" panose="02000000000000000000" pitchFamily="2" charset="0"/>
              </a:rPr>
              <a:t> ও </a:t>
            </a:r>
            <a:r>
              <a:rPr lang="en-US" sz="3600" dirty="0" err="1">
                <a:solidFill>
                  <a:srgbClr val="000099"/>
                </a:solidFill>
                <a:latin typeface="NikoshBAN" panose="02000000000000000000" pitchFamily="2" charset="0"/>
                <a:cs typeface="NikoshBAN" panose="02000000000000000000" pitchFamily="2" charset="0"/>
              </a:rPr>
              <a:t>সাউন্ড</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কার্ড</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কম্পিউটারে</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না</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থাকলে</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কী</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কী</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সমস্যা</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হতে</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পারে-লিখে</a:t>
            </a:r>
            <a:r>
              <a:rPr lang="en-US" sz="3600" dirty="0">
                <a:solidFill>
                  <a:srgbClr val="000099"/>
                </a:solidFill>
                <a:latin typeface="NikoshBAN" panose="02000000000000000000" pitchFamily="2" charset="0"/>
                <a:cs typeface="NikoshBAN" panose="02000000000000000000" pitchFamily="2" charset="0"/>
              </a:rPr>
              <a:t> </a:t>
            </a:r>
            <a:r>
              <a:rPr lang="en-US" sz="3600" dirty="0" err="1">
                <a:solidFill>
                  <a:srgbClr val="000099"/>
                </a:solidFill>
                <a:latin typeface="NikoshBAN" panose="02000000000000000000" pitchFamily="2" charset="0"/>
                <a:cs typeface="NikoshBAN" panose="02000000000000000000" pitchFamily="2" charset="0"/>
              </a:rPr>
              <a:t>আনবে</a:t>
            </a:r>
            <a:r>
              <a:rPr lang="en-US" sz="3600" dirty="0">
                <a:solidFill>
                  <a:srgbClr val="000099"/>
                </a:solidFill>
                <a:latin typeface="NikoshBAN" panose="02000000000000000000" pitchFamily="2" charset="0"/>
                <a:cs typeface="NikoshBAN" panose="02000000000000000000" pitchFamily="2" charset="0"/>
              </a:rPr>
              <a:t>।</a:t>
            </a:r>
            <a:endParaRPr lang="en-US" sz="3600" b="1" dirty="0">
              <a:solidFill>
                <a:srgbClr val="000099"/>
              </a:solidFill>
              <a:latin typeface="NikoshBAN" pitchFamily="2" charset="0"/>
              <a:cs typeface="NikoshBAN"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488" y="831992"/>
            <a:ext cx="1765086" cy="1765086"/>
          </a:xfrm>
          <a:prstGeom prst="rect">
            <a:avLst/>
          </a:prstGeom>
        </p:spPr>
      </p:pic>
    </p:spTree>
    <p:extLst>
      <p:ext uri="{BB962C8B-B14F-4D97-AF65-F5344CB8AC3E}">
        <p14:creationId xmlns:p14="http://schemas.microsoft.com/office/powerpoint/2010/main" val="4833034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1276350"/>
            <a:ext cx="5304002" cy="2644775"/>
          </a:xfrm>
        </p:spPr>
      </p:pic>
    </p:spTree>
    <p:extLst>
      <p:ext uri="{BB962C8B-B14F-4D97-AF65-F5344CB8AC3E}">
        <p14:creationId xmlns:p14="http://schemas.microsoft.com/office/powerpoint/2010/main" val="1983399365"/>
      </p:ext>
    </p:extLst>
  </p:cSld>
  <p:clrMapOvr>
    <a:masterClrMapping/>
  </p:clrMapOvr>
  <p:transition spd="slow">
    <p:comb/>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TotalTime>
  <Words>279</Words>
  <Application>Microsoft Office PowerPoint</Application>
  <PresentationFormat>Custom</PresentationFormat>
  <Paragraphs>33</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NikoshBAN</vt:lpstr>
      <vt:lpstr>Times New Roman</vt:lpstr>
      <vt:lpstr>Vrinda</vt:lpstr>
      <vt:lpstr>Wingdings</vt:lpstr>
      <vt:lpstr>Office Theme</vt:lpstr>
      <vt:lpstr>তথ্য ও যোগাযোগ প্রযুক্তি ক্লাসে সকলকে স্বাগতম।</vt:lpstr>
      <vt:lpstr> পরিচিতি </vt:lpstr>
      <vt:lpstr>PowerPoint Presentation</vt:lpstr>
      <vt:lpstr>PowerPoint Presentation</vt:lpstr>
      <vt:lpstr>শিখনফল</vt:lpstr>
      <vt:lpstr>PowerPoint Presentation</vt:lpstr>
      <vt:lpstr>PowerPoint Presentation</vt:lpstr>
      <vt:lpstr>দলীয় কাজ</vt:lpstr>
      <vt:lpstr>মূল্যায়ন</vt:lpstr>
      <vt:lpstr>বাড়ির কাজ</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INTER_WAVE Md. Ashraful Islam</dc:creator>
  <cp:lastModifiedBy>Md. Ashraful Islam</cp:lastModifiedBy>
  <cp:revision>80</cp:revision>
  <dcterms:created xsi:type="dcterms:W3CDTF">2018-04-22T17:03:29Z</dcterms:created>
  <dcterms:modified xsi:type="dcterms:W3CDTF">2019-09-25T14:03:53Z</dcterms:modified>
</cp:coreProperties>
</file>