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76" r:id="rId3"/>
    <p:sldId id="285" r:id="rId4"/>
    <p:sldId id="260" r:id="rId5"/>
    <p:sldId id="277" r:id="rId6"/>
    <p:sldId id="287" r:id="rId7"/>
    <p:sldId id="286" r:id="rId8"/>
    <p:sldId id="290" r:id="rId9"/>
    <p:sldId id="294" r:id="rId10"/>
    <p:sldId id="289" r:id="rId11"/>
    <p:sldId id="288" r:id="rId12"/>
    <p:sldId id="291" r:id="rId13"/>
    <p:sldId id="292" r:id="rId14"/>
    <p:sldId id="293" r:id="rId15"/>
    <p:sldId id="295" r:id="rId16"/>
    <p:sldId id="278" r:id="rId17"/>
    <p:sldId id="283" r:id="rId18"/>
    <p:sldId id="280" r:id="rId19"/>
    <p:sldId id="262" r:id="rId20"/>
  </p:sldIdLst>
  <p:sldSz cx="6858000" cy="51435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000099"/>
    <a:srgbClr val="0000CC"/>
    <a:srgbClr val="FF0066"/>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74" autoAdjust="0"/>
    <p:restoredTop sz="94660"/>
  </p:normalViewPr>
  <p:slideViewPr>
    <p:cSldViewPr>
      <p:cViewPr varScale="1">
        <p:scale>
          <a:sx n="93" d="100"/>
          <a:sy n="93" d="100"/>
        </p:scale>
        <p:origin x="1380" y="78"/>
      </p:cViewPr>
      <p:guideLst>
        <p:guide orient="horz" pos="162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0.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597824"/>
            <a:ext cx="5829300" cy="1102519"/>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028700" y="2914650"/>
            <a:ext cx="4800600" cy="131445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EF4C3B-F984-4BFA-8677-9C3095226F4F}" type="datetimeFigureOut">
              <a:rPr lang="en-US" smtClean="0"/>
              <a:t>17-Oct-19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A54EFA-A51F-436C-A95E-DC47D86F268F}" type="slidenum">
              <a:rPr lang="en-US" smtClean="0"/>
              <a:t>‹#›</a:t>
            </a:fld>
            <a:endParaRPr lang="en-US"/>
          </a:p>
        </p:txBody>
      </p:sp>
    </p:spTree>
    <p:extLst>
      <p:ext uri="{BB962C8B-B14F-4D97-AF65-F5344CB8AC3E}">
        <p14:creationId xmlns:p14="http://schemas.microsoft.com/office/powerpoint/2010/main" val="28665464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EF4C3B-F984-4BFA-8677-9C3095226F4F}" type="datetimeFigureOut">
              <a:rPr lang="en-US" smtClean="0"/>
              <a:t>17-Oct-19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A54EFA-A51F-436C-A95E-DC47D86F268F}" type="slidenum">
              <a:rPr lang="en-US" smtClean="0"/>
              <a:t>‹#›</a:t>
            </a:fld>
            <a:endParaRPr lang="en-US"/>
          </a:p>
        </p:txBody>
      </p:sp>
    </p:spTree>
    <p:extLst>
      <p:ext uri="{BB962C8B-B14F-4D97-AF65-F5344CB8AC3E}">
        <p14:creationId xmlns:p14="http://schemas.microsoft.com/office/powerpoint/2010/main" val="11904304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3305176"/>
            <a:ext cx="5829300" cy="1021556"/>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2180035"/>
            <a:ext cx="5829300" cy="1125140"/>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EF4C3B-F984-4BFA-8677-9C3095226F4F}" type="datetimeFigureOut">
              <a:rPr lang="en-US" smtClean="0"/>
              <a:t>17-Oct-19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A54EFA-A51F-436C-A95E-DC47D86F268F}" type="slidenum">
              <a:rPr lang="en-US" smtClean="0"/>
              <a:t>‹#›</a:t>
            </a:fld>
            <a:endParaRPr lang="en-US"/>
          </a:p>
        </p:txBody>
      </p:sp>
    </p:spTree>
    <p:extLst>
      <p:ext uri="{BB962C8B-B14F-4D97-AF65-F5344CB8AC3E}">
        <p14:creationId xmlns:p14="http://schemas.microsoft.com/office/powerpoint/2010/main" val="18464976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1200151"/>
            <a:ext cx="302895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1200151"/>
            <a:ext cx="302895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EF4C3B-F984-4BFA-8677-9C3095226F4F}" type="datetimeFigureOut">
              <a:rPr lang="en-US" smtClean="0"/>
              <a:t>17-Oct-19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A54EFA-A51F-436C-A95E-DC47D86F268F}" type="slidenum">
              <a:rPr lang="en-US" smtClean="0"/>
              <a:t>‹#›</a:t>
            </a:fld>
            <a:endParaRPr lang="en-US"/>
          </a:p>
        </p:txBody>
      </p:sp>
    </p:spTree>
    <p:extLst>
      <p:ext uri="{BB962C8B-B14F-4D97-AF65-F5344CB8AC3E}">
        <p14:creationId xmlns:p14="http://schemas.microsoft.com/office/powerpoint/2010/main" val="27363600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2" y="1151335"/>
            <a:ext cx="3030141"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342902" y="1631156"/>
            <a:ext cx="3030141"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2" y="1151335"/>
            <a:ext cx="3031331" cy="47982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3483772" y="1631156"/>
            <a:ext cx="3031331"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EF4C3B-F984-4BFA-8677-9C3095226F4F}" type="datetimeFigureOut">
              <a:rPr lang="en-US" smtClean="0"/>
              <a:t>17-Oct-19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A54EFA-A51F-436C-A95E-DC47D86F268F}" type="slidenum">
              <a:rPr lang="en-US" smtClean="0"/>
              <a:t>‹#›</a:t>
            </a:fld>
            <a:endParaRPr lang="en-US"/>
          </a:p>
        </p:txBody>
      </p:sp>
    </p:spTree>
    <p:extLst>
      <p:ext uri="{BB962C8B-B14F-4D97-AF65-F5344CB8AC3E}">
        <p14:creationId xmlns:p14="http://schemas.microsoft.com/office/powerpoint/2010/main" val="20438823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EF4C3B-F984-4BFA-8677-9C3095226F4F}" type="datetimeFigureOut">
              <a:rPr lang="en-US" smtClean="0"/>
              <a:t>17-Oct-19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A54EFA-A51F-436C-A95E-DC47D86F268F}" type="slidenum">
              <a:rPr lang="en-US" smtClean="0"/>
              <a:t>‹#›</a:t>
            </a:fld>
            <a:endParaRPr lang="en-US"/>
          </a:p>
        </p:txBody>
      </p:sp>
    </p:spTree>
    <p:extLst>
      <p:ext uri="{BB962C8B-B14F-4D97-AF65-F5344CB8AC3E}">
        <p14:creationId xmlns:p14="http://schemas.microsoft.com/office/powerpoint/2010/main" val="26626067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EF4C3B-F984-4BFA-8677-9C3095226F4F}" type="datetimeFigureOut">
              <a:rPr lang="en-US" smtClean="0"/>
              <a:t>17-Oct-19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A54EFA-A51F-436C-A95E-DC47D86F268F}" type="slidenum">
              <a:rPr lang="en-US" smtClean="0"/>
              <a:t>‹#›</a:t>
            </a:fld>
            <a:endParaRPr lang="en-US"/>
          </a:p>
        </p:txBody>
      </p:sp>
    </p:spTree>
    <p:extLst>
      <p:ext uri="{BB962C8B-B14F-4D97-AF65-F5344CB8AC3E}">
        <p14:creationId xmlns:p14="http://schemas.microsoft.com/office/powerpoint/2010/main" val="18510143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3" y="204787"/>
            <a:ext cx="2256235" cy="871538"/>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2681289" y="204793"/>
            <a:ext cx="383381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3" y="1076328"/>
            <a:ext cx="2256235" cy="351829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EF4C3B-F984-4BFA-8677-9C3095226F4F}" type="datetimeFigureOut">
              <a:rPr lang="en-US" smtClean="0"/>
              <a:t>17-Oct-19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A54EFA-A51F-436C-A95E-DC47D86F268F}" type="slidenum">
              <a:rPr lang="en-US" smtClean="0"/>
              <a:t>‹#›</a:t>
            </a:fld>
            <a:endParaRPr lang="en-US"/>
          </a:p>
        </p:txBody>
      </p:sp>
    </p:spTree>
    <p:extLst>
      <p:ext uri="{BB962C8B-B14F-4D97-AF65-F5344CB8AC3E}">
        <p14:creationId xmlns:p14="http://schemas.microsoft.com/office/powerpoint/2010/main" val="385239675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3600450"/>
            <a:ext cx="4114800" cy="425054"/>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344216" y="459581"/>
            <a:ext cx="4114800" cy="30861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344216" y="4025508"/>
            <a:ext cx="4114800" cy="603647"/>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EF4C3B-F984-4BFA-8677-9C3095226F4F}" type="datetimeFigureOut">
              <a:rPr lang="en-US" smtClean="0"/>
              <a:t>17-Oct-19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A54EFA-A51F-436C-A95E-DC47D86F268F}" type="slidenum">
              <a:rPr lang="en-US" smtClean="0"/>
              <a:t>‹#›</a:t>
            </a:fld>
            <a:endParaRPr lang="en-US"/>
          </a:p>
        </p:txBody>
      </p:sp>
    </p:spTree>
    <p:extLst>
      <p:ext uri="{BB962C8B-B14F-4D97-AF65-F5344CB8AC3E}">
        <p14:creationId xmlns:p14="http://schemas.microsoft.com/office/powerpoint/2010/main" val="13053522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EF4C3B-F984-4BFA-8677-9C3095226F4F}" type="datetimeFigureOut">
              <a:rPr lang="en-US" smtClean="0"/>
              <a:t>17-Oct-19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A54EFA-A51F-436C-A95E-DC47D86F268F}" type="slidenum">
              <a:rPr lang="en-US" smtClean="0"/>
              <a:t>‹#›</a:t>
            </a:fld>
            <a:endParaRPr lang="en-US"/>
          </a:p>
        </p:txBody>
      </p:sp>
    </p:spTree>
    <p:extLst>
      <p:ext uri="{BB962C8B-B14F-4D97-AF65-F5344CB8AC3E}">
        <p14:creationId xmlns:p14="http://schemas.microsoft.com/office/powerpoint/2010/main" val="7943952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05979"/>
            <a:ext cx="154305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205979"/>
            <a:ext cx="451485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EF4C3B-F984-4BFA-8677-9C3095226F4F}" type="datetimeFigureOut">
              <a:rPr lang="en-US" smtClean="0"/>
              <a:t>17-Oct-19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A54EFA-A51F-436C-A95E-DC47D86F268F}" type="slidenum">
              <a:rPr lang="en-US" smtClean="0"/>
              <a:t>‹#›</a:t>
            </a:fld>
            <a:endParaRPr lang="en-US"/>
          </a:p>
        </p:txBody>
      </p:sp>
    </p:spTree>
    <p:extLst>
      <p:ext uri="{BB962C8B-B14F-4D97-AF65-F5344CB8AC3E}">
        <p14:creationId xmlns:p14="http://schemas.microsoft.com/office/powerpoint/2010/main" val="36553074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05979"/>
            <a:ext cx="61722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1200151"/>
            <a:ext cx="6172200" cy="339447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342900" y="4767263"/>
            <a:ext cx="16002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0EF4C3B-F984-4BFA-8677-9C3095226F4F}" type="datetimeFigureOut">
              <a:rPr lang="en-US" smtClean="0"/>
              <a:t>17-Oct-19</a:t>
            </a:fld>
            <a:endParaRPr lang="en-US"/>
          </a:p>
        </p:txBody>
      </p:sp>
      <p:sp>
        <p:nvSpPr>
          <p:cNvPr id="5" name="Footer Placeholder 4"/>
          <p:cNvSpPr>
            <a:spLocks noGrp="1"/>
          </p:cNvSpPr>
          <p:nvPr>
            <p:ph type="ftr" sz="quarter" idx="3"/>
          </p:nvPr>
        </p:nvSpPr>
        <p:spPr>
          <a:xfrm>
            <a:off x="2343150" y="4767263"/>
            <a:ext cx="21717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4767263"/>
            <a:ext cx="16002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EA54EFA-A51F-436C-A95E-DC47D86F268F}" type="slidenum">
              <a:rPr lang="en-US" smtClean="0"/>
              <a:t>‹#›</a:t>
            </a:fld>
            <a:endParaRPr lang="en-US"/>
          </a:p>
        </p:txBody>
      </p:sp>
      <p:sp>
        <p:nvSpPr>
          <p:cNvPr id="7" name="Frame 6"/>
          <p:cNvSpPr/>
          <p:nvPr userDrawn="1"/>
        </p:nvSpPr>
        <p:spPr>
          <a:xfrm>
            <a:off x="0" y="0"/>
            <a:ext cx="6858000" cy="5143500"/>
          </a:xfrm>
          <a:prstGeom prst="frame">
            <a:avLst>
              <a:gd name="adj1" fmla="val 2130"/>
            </a:avLst>
          </a:prstGeom>
          <a:solidFill>
            <a:srgbClr val="FF0066"/>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8" name="Picture 3" descr="C:\Users\INTER_WAVE\Pictures\e6f236a7584f183cce3a4feb95e0e4d1.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5772152" y="3638550"/>
            <a:ext cx="977265" cy="13716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C:\Users\INTER_WAVE\Pictures\e6f236a7584f183cce3a4feb95e0e4d1.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rot="10800000">
            <a:off x="108587" y="133350"/>
            <a:ext cx="977265"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12893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txStyles>
    <p:titleStyle>
      <a:lvl1pPr algn="ctr" defTabSz="685783" rtl="0" eaLnBrk="1" latinLnBrk="0" hangingPunct="1">
        <a:spcBef>
          <a:spcPct val="0"/>
        </a:spcBef>
        <a:buNone/>
        <a:defRPr sz="3300" kern="1200">
          <a:solidFill>
            <a:schemeClr val="tx1"/>
          </a:solidFill>
          <a:latin typeface="+mj-lt"/>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0.wmf"/></Relationships>
</file>

<file path=ppt/slides/_rels/slide1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838781">
            <a:off x="322852" y="3494992"/>
            <a:ext cx="2014538" cy="1076921"/>
          </a:xfrm>
          <a:prstGeom prst="rect">
            <a:avLst/>
          </a:prstGeom>
        </p:spPr>
      </p:pic>
      <p:sp>
        <p:nvSpPr>
          <p:cNvPr id="9" name="Title 8"/>
          <p:cNvSpPr>
            <a:spLocks noGrp="1"/>
          </p:cNvSpPr>
          <p:nvPr>
            <p:ph type="title"/>
          </p:nvPr>
        </p:nvSpPr>
        <p:spPr>
          <a:xfrm>
            <a:off x="508228" y="1283965"/>
            <a:ext cx="5915025" cy="2914650"/>
          </a:xfrm>
        </p:spPr>
        <p:txBody>
          <a:bodyPr>
            <a:prstTxWarp prst="textWave1">
              <a:avLst/>
            </a:prstTxWarp>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500" b="1" dirty="0" err="1">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তথ্য</a:t>
            </a:r>
            <a:r>
              <a:rPr lang="en-US" sz="45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ও </a:t>
            </a:r>
            <a:r>
              <a:rPr lang="en-US" sz="4500" b="1" dirty="0" err="1">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যোগাযোগ</a:t>
            </a:r>
            <a:r>
              <a:rPr lang="en-US" sz="45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a:t>
            </a:r>
            <a:r>
              <a:rPr lang="en-US" sz="4500" b="1" dirty="0" err="1">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প্রযুক্তি</a:t>
            </a:r>
            <a:r>
              <a:rPr lang="en-US" sz="45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a:t>
            </a:r>
            <a:r>
              <a:rPr lang="en-US" sz="4500" b="1" dirty="0" err="1">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ক্লাসে</a:t>
            </a:r>
            <a:r>
              <a:rPr lang="en-US" sz="45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a:t>
            </a:r>
            <a:r>
              <a:rPr lang="en-US" sz="4500" b="1" dirty="0" err="1">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সকলকে</a:t>
            </a:r>
            <a:r>
              <a:rPr lang="en-US" sz="45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a:t>
            </a:r>
            <a:r>
              <a:rPr lang="en-US" sz="4500" b="1" dirty="0" err="1">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স্বাগতম</a:t>
            </a:r>
            <a:r>
              <a:rPr lang="bn-IN" sz="45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a:t>
            </a:r>
            <a:endParaRPr lang="en-US" sz="4500" b="1" dirty="0">
              <a:ln w="11430"/>
              <a:solidFill>
                <a:srgbClr val="2D0EB2"/>
              </a:solidFill>
              <a:effectLst>
                <a:outerShdw blurRad="50800" dist="39000" dir="5460000" algn="tl">
                  <a:srgbClr val="000000">
                    <a:alpha val="38000"/>
                  </a:srgbClr>
                </a:outerShdw>
              </a:effectLst>
              <a:latin typeface="NikoshBAN" panose="02000000000000000000" pitchFamily="2" charset="0"/>
              <a:cs typeface="NikoshBAN" panose="02000000000000000000" pitchFamily="2" charset="0"/>
            </a:endParaRPr>
          </a:p>
        </p:txBody>
      </p:sp>
      <p:pic>
        <p:nvPicPr>
          <p:cNvPr id="5" name="Picture 4"/>
          <p:cNvPicPr>
            <a:picLocks noChangeAspect="1"/>
          </p:cNvPicPr>
          <p:nvPr/>
        </p:nvPicPr>
        <p:blipFill>
          <a:blip r:embed="rId3"/>
          <a:stretch>
            <a:fillRect/>
          </a:stretch>
        </p:blipFill>
        <p:spPr>
          <a:xfrm>
            <a:off x="4343400" y="514350"/>
            <a:ext cx="1660922" cy="1119783"/>
          </a:xfrm>
          <a:prstGeom prst="rect">
            <a:avLst/>
          </a:prstGeom>
        </p:spPr>
      </p:pic>
    </p:spTree>
    <p:extLst>
      <p:ext uri="{BB962C8B-B14F-4D97-AF65-F5344CB8AC3E}">
        <p14:creationId xmlns:p14="http://schemas.microsoft.com/office/powerpoint/2010/main" val="1193505537"/>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r="81141" b="11606"/>
          <a:stretch/>
        </p:blipFill>
        <p:spPr>
          <a:xfrm rot="586305">
            <a:off x="3578388" y="1681199"/>
            <a:ext cx="449855" cy="2854280"/>
          </a:xfrm>
          <a:prstGeom prst="rect">
            <a:avLst/>
          </a:prstGeom>
        </p:spPr>
      </p:pic>
      <p:sp>
        <p:nvSpPr>
          <p:cNvPr id="7" name="Title 6"/>
          <p:cNvSpPr>
            <a:spLocks noGrp="1"/>
          </p:cNvSpPr>
          <p:nvPr>
            <p:ph type="title"/>
          </p:nvPr>
        </p:nvSpPr>
        <p:spPr>
          <a:xfrm>
            <a:off x="2452525" y="765934"/>
            <a:ext cx="2099369" cy="437492"/>
          </a:xfrm>
          <a:noFill/>
          <a:ln>
            <a:solidFill>
              <a:srgbClr val="FF0000"/>
            </a:solidFill>
          </a:ln>
        </p:spPr>
        <p:txBody>
          <a:bodyPr>
            <a:normAutofit fontScale="90000"/>
          </a:bodyPr>
          <a:lstStyle/>
          <a:p>
            <a:pPr algn="ctr"/>
            <a:r>
              <a:rPr lang="bn-IN" sz="3375" b="1" dirty="0">
                <a:ln/>
                <a:solidFill>
                  <a:srgbClr val="2D0EB2"/>
                </a:solidFill>
                <a:effectLst>
                  <a:glow rad="228600">
                    <a:schemeClr val="accent5">
                      <a:satMod val="175000"/>
                      <a:alpha val="40000"/>
                    </a:schemeClr>
                  </a:glow>
                </a:effectLst>
              </a:rPr>
              <a:t> </a:t>
            </a:r>
            <a:r>
              <a:rPr lang="bn-IN" sz="3375" dirty="0">
                <a:ln w="0"/>
                <a:solidFill>
                  <a:srgbClr val="2D0EB2"/>
                </a:solidFill>
                <a:effectLst>
                  <a:outerShdw blurRad="38100" dist="19050" dir="2700000" algn="tl" rotWithShape="0">
                    <a:schemeClr val="dk1">
                      <a:alpha val="40000"/>
                    </a:schemeClr>
                  </a:outerShdw>
                </a:effectLst>
                <a:latin typeface="NikoshBAN" panose="02000000000000000000" pitchFamily="2" charset="0"/>
                <a:cs typeface="NikoshBAN" panose="02000000000000000000" pitchFamily="2" charset="0"/>
              </a:rPr>
              <a:t>পরিচিতি </a:t>
            </a:r>
            <a:endParaRPr lang="en-US" sz="3375" dirty="0">
              <a:solidFill>
                <a:srgbClr val="2D0EB2"/>
              </a:solidFill>
              <a:latin typeface="NikoshBAN" panose="02000000000000000000" pitchFamily="2" charset="0"/>
              <a:cs typeface="NikoshBAN" panose="02000000000000000000" pitchFamily="2" charset="0"/>
            </a:endParaRPr>
          </a:p>
        </p:txBody>
      </p:sp>
      <p:sp>
        <p:nvSpPr>
          <p:cNvPr id="8" name="Text Placeholder 7"/>
          <p:cNvSpPr>
            <a:spLocks noGrp="1"/>
          </p:cNvSpPr>
          <p:nvPr>
            <p:ph type="body" idx="1"/>
          </p:nvPr>
        </p:nvSpPr>
        <p:spPr>
          <a:xfrm>
            <a:off x="123952" y="1207960"/>
            <a:ext cx="2901255" cy="463451"/>
          </a:xfrm>
          <a:solidFill>
            <a:schemeClr val="bg1"/>
          </a:solidFill>
          <a:ln>
            <a:solidFill>
              <a:srgbClr val="FF33CC"/>
            </a:solidFill>
          </a:ln>
        </p:spPr>
        <p:txBody>
          <a:bodyPr>
            <a:normAutofit lnSpcReduction="10000"/>
          </a:bodyPr>
          <a:lstStyle/>
          <a:p>
            <a:pPr algn="ctr"/>
            <a:r>
              <a:rPr lang="bn-IN" sz="2475" dirty="0">
                <a:solidFill>
                  <a:srgbClr val="7030A0"/>
                </a:solidFill>
                <a:latin typeface="NikoshBAN" panose="02000000000000000000" pitchFamily="2" charset="0"/>
                <a:cs typeface="NikoshBAN" panose="02000000000000000000" pitchFamily="2" charset="0"/>
              </a:rPr>
              <a:t>শিক্ষক পরিচিতি</a:t>
            </a:r>
            <a:endParaRPr lang="en-US" sz="2475" dirty="0">
              <a:solidFill>
                <a:srgbClr val="7030A0"/>
              </a:solidFill>
              <a:latin typeface="NikoshBAN" panose="02000000000000000000" pitchFamily="2" charset="0"/>
              <a:cs typeface="NikoshBAN" panose="02000000000000000000" pitchFamily="2" charset="0"/>
            </a:endParaRPr>
          </a:p>
        </p:txBody>
      </p:sp>
      <p:sp>
        <p:nvSpPr>
          <p:cNvPr id="10" name="Text Placeholder 9"/>
          <p:cNvSpPr>
            <a:spLocks noGrp="1"/>
          </p:cNvSpPr>
          <p:nvPr>
            <p:ph type="body" sz="quarter" idx="3"/>
          </p:nvPr>
        </p:nvSpPr>
        <p:spPr>
          <a:xfrm>
            <a:off x="3818422" y="1203428"/>
            <a:ext cx="2915543" cy="463451"/>
          </a:xfrm>
          <a:ln>
            <a:solidFill>
              <a:srgbClr val="FF33CC"/>
            </a:solidFill>
          </a:ln>
        </p:spPr>
        <p:txBody>
          <a:bodyPr>
            <a:normAutofit lnSpcReduction="10000"/>
          </a:bodyPr>
          <a:lstStyle/>
          <a:p>
            <a:pPr algn="ctr"/>
            <a:r>
              <a:rPr lang="bn-IN" sz="2475" dirty="0">
                <a:solidFill>
                  <a:srgbClr val="7030A0"/>
                </a:solidFill>
                <a:latin typeface="NikoshBAN" panose="02000000000000000000" pitchFamily="2" charset="0"/>
                <a:cs typeface="NikoshBAN" panose="02000000000000000000" pitchFamily="2" charset="0"/>
              </a:rPr>
              <a:t>পাঠ পরিচিতি</a:t>
            </a:r>
            <a:endParaRPr lang="en-US" sz="2475" dirty="0">
              <a:solidFill>
                <a:srgbClr val="7030A0"/>
              </a:solidFill>
              <a:latin typeface="NikoshBAN" panose="02000000000000000000" pitchFamily="2" charset="0"/>
              <a:cs typeface="NikoshBAN" panose="02000000000000000000" pitchFamily="2" charset="0"/>
            </a:endParaRPr>
          </a:p>
        </p:txBody>
      </p:sp>
      <p:sp>
        <p:nvSpPr>
          <p:cNvPr id="16" name="TextBox 15"/>
          <p:cNvSpPr txBox="1"/>
          <p:nvPr/>
        </p:nvSpPr>
        <p:spPr>
          <a:xfrm>
            <a:off x="141037" y="3199602"/>
            <a:ext cx="3252017" cy="1304203"/>
          </a:xfrm>
          <a:prstGeom prst="rect">
            <a:avLst/>
          </a:prstGeom>
          <a:noFill/>
        </p:spPr>
        <p:txBody>
          <a:bodyPr wrap="square" rtlCol="0">
            <a:spAutoFit/>
          </a:bodyPr>
          <a:lstStyle/>
          <a:p>
            <a:r>
              <a:rPr lang="bn-IN" sz="1575" dirty="0">
                <a:solidFill>
                  <a:srgbClr val="2D0EB2"/>
                </a:solidFill>
                <a:latin typeface="NikoshBAN" panose="02000000000000000000" pitchFamily="2" charset="0"/>
                <a:cs typeface="NikoshBAN" panose="02000000000000000000" pitchFamily="2" charset="0"/>
              </a:rPr>
              <a:t>মোঃ আশরাফুল ইসলাম</a:t>
            </a:r>
            <a:r>
              <a:rPr lang="en-US" sz="1575" dirty="0">
                <a:solidFill>
                  <a:srgbClr val="2D0EB2"/>
                </a:solidFill>
                <a:latin typeface="NikoshBAN" panose="02000000000000000000" pitchFamily="2" charset="0"/>
                <a:cs typeface="NikoshBAN" panose="02000000000000000000" pitchFamily="2" charset="0"/>
              </a:rPr>
              <a:t>, </a:t>
            </a:r>
            <a:r>
              <a:rPr lang="bn-IN" sz="1575" dirty="0">
                <a:solidFill>
                  <a:srgbClr val="2D0EB2"/>
                </a:solidFill>
                <a:latin typeface="NikoshBAN" panose="02000000000000000000" pitchFamily="2" charset="0"/>
                <a:cs typeface="NikoshBAN" panose="02000000000000000000" pitchFamily="2" charset="0"/>
              </a:rPr>
              <a:t>সহকারী শিক্ষক (</a:t>
            </a:r>
            <a:r>
              <a:rPr lang="en-US" sz="1125" dirty="0">
                <a:solidFill>
                  <a:srgbClr val="2D0EB2"/>
                </a:solidFill>
                <a:latin typeface="NikoshBAN" panose="02000000000000000000" pitchFamily="2" charset="0"/>
                <a:cs typeface="NikoshBAN" panose="02000000000000000000" pitchFamily="2" charset="0"/>
              </a:rPr>
              <a:t>ICT</a:t>
            </a:r>
            <a:r>
              <a:rPr lang="en-US" sz="1575" dirty="0">
                <a:solidFill>
                  <a:srgbClr val="2D0EB2"/>
                </a:solidFill>
                <a:latin typeface="NikoshBAN" panose="02000000000000000000" pitchFamily="2" charset="0"/>
                <a:cs typeface="NikoshBAN" panose="02000000000000000000" pitchFamily="2" charset="0"/>
              </a:rPr>
              <a:t>)</a:t>
            </a:r>
          </a:p>
          <a:p>
            <a:r>
              <a:rPr lang="bn-IN" sz="1575" dirty="0">
                <a:solidFill>
                  <a:srgbClr val="2D0EB2"/>
                </a:solidFill>
                <a:latin typeface="NikoshBAN" panose="02000000000000000000" pitchFamily="2" charset="0"/>
                <a:cs typeface="NikoshBAN" panose="02000000000000000000" pitchFamily="2" charset="0"/>
              </a:rPr>
              <a:t>পিলজংগ মাধ্যমিক বিদ্যালয়</a:t>
            </a:r>
            <a:r>
              <a:rPr lang="en-US" sz="1575" dirty="0">
                <a:solidFill>
                  <a:srgbClr val="2D0EB2"/>
                </a:solidFill>
                <a:latin typeface="NikoshBAN" panose="02000000000000000000" pitchFamily="2" charset="0"/>
                <a:cs typeface="NikoshBAN" panose="02000000000000000000" pitchFamily="2" charset="0"/>
              </a:rPr>
              <a:t>, </a:t>
            </a:r>
            <a:r>
              <a:rPr lang="bn-IN" sz="1575" dirty="0">
                <a:solidFill>
                  <a:srgbClr val="2D0EB2"/>
                </a:solidFill>
                <a:latin typeface="NikoshBAN" panose="02000000000000000000" pitchFamily="2" charset="0"/>
                <a:cs typeface="NikoshBAN" panose="02000000000000000000" pitchFamily="2" charset="0"/>
              </a:rPr>
              <a:t>ফকিরহাট, বাগেরহাট।</a:t>
            </a:r>
            <a:endParaRPr lang="en-US" sz="1575" dirty="0">
              <a:solidFill>
                <a:srgbClr val="2D0EB2"/>
              </a:solidFill>
              <a:latin typeface="NikoshBAN" panose="02000000000000000000" pitchFamily="2" charset="0"/>
              <a:cs typeface="NikoshBAN" panose="02000000000000000000" pitchFamily="2" charset="0"/>
            </a:endParaRPr>
          </a:p>
          <a:p>
            <a:r>
              <a:rPr lang="en-US" sz="1575" dirty="0" err="1">
                <a:solidFill>
                  <a:srgbClr val="2D0EB2"/>
                </a:solidFill>
                <a:latin typeface="NikoshBAN" panose="02000000000000000000" pitchFamily="2" charset="0"/>
                <a:cs typeface="NikoshBAN" panose="02000000000000000000" pitchFamily="2" charset="0"/>
              </a:rPr>
              <a:t>মোবাঃ</a:t>
            </a:r>
            <a:r>
              <a:rPr lang="en-US" sz="1575" dirty="0">
                <a:solidFill>
                  <a:srgbClr val="2D0EB2"/>
                </a:solidFill>
                <a:latin typeface="NikoshBAN" panose="02000000000000000000" pitchFamily="2" charset="0"/>
                <a:cs typeface="NikoshBAN" panose="02000000000000000000" pitchFamily="2" charset="0"/>
              </a:rPr>
              <a:t> ০১৮৩৫৬২৭২৭৮</a:t>
            </a:r>
          </a:p>
          <a:p>
            <a:r>
              <a:rPr lang="en-US" sz="1575" dirty="0">
                <a:solidFill>
                  <a:srgbClr val="2D0EB2"/>
                </a:solidFill>
                <a:latin typeface="Times New Roman" panose="02020603050405020304" pitchFamily="18" charset="0"/>
                <a:cs typeface="Times New Roman" panose="02020603050405020304" pitchFamily="18" charset="0"/>
              </a:rPr>
              <a:t>E-mail: ashrafulict2010@gmail.com</a:t>
            </a:r>
          </a:p>
        </p:txBody>
      </p:sp>
      <p:pic>
        <p:nvPicPr>
          <p:cNvPr id="3" name="Content Placeholder 2"/>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76694" y="1558246"/>
            <a:ext cx="1570402" cy="1749986"/>
          </a:xfrm>
          <a:prstGeom prst="ellipse">
            <a:avLst/>
          </a:prstGeom>
          <a:ln>
            <a:noFill/>
          </a:ln>
          <a:effectLst>
            <a:softEdge rad="112500"/>
          </a:effectLst>
        </p:spPr>
      </p:pic>
      <p:pic>
        <p:nvPicPr>
          <p:cNvPr id="2" name="Picture 1"/>
          <p:cNvPicPr>
            <a:picLocks noChangeAspect="1"/>
          </p:cNvPicPr>
          <p:nvPr/>
        </p:nvPicPr>
        <p:blipFill>
          <a:blip r:embed="rId4"/>
          <a:stretch>
            <a:fillRect/>
          </a:stretch>
        </p:blipFill>
        <p:spPr>
          <a:xfrm>
            <a:off x="4556493" y="1740697"/>
            <a:ext cx="1526158" cy="1982390"/>
          </a:xfrm>
          <a:prstGeom prst="rect">
            <a:avLst/>
          </a:prstGeom>
        </p:spPr>
      </p:pic>
      <p:sp>
        <p:nvSpPr>
          <p:cNvPr id="12" name="Content Placeholder 10"/>
          <p:cNvSpPr>
            <a:spLocks noGrp="1"/>
          </p:cNvSpPr>
          <p:nvPr/>
        </p:nvSpPr>
        <p:spPr>
          <a:xfrm>
            <a:off x="4209682" y="3750271"/>
            <a:ext cx="2246575" cy="688598"/>
          </a:xfrm>
          <a:prstGeom prst="rect">
            <a:avLst/>
          </a:prstGeom>
        </p:spPr>
        <p:txBody>
          <a:bodyPr vert="horz" lIns="91440" tIns="45720" rIns="91440" bIns="4572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dirty="0" smtClean="0">
                <a:solidFill>
                  <a:srgbClr val="2D0EB2"/>
                </a:solidFill>
                <a:latin typeface="NikoshBAN" panose="02000000000000000000" pitchFamily="2" charset="0"/>
                <a:cs typeface="NikoshBAN" panose="02000000000000000000" pitchFamily="2" charset="0"/>
              </a:rPr>
              <a:t>৭ম</a:t>
            </a:r>
            <a:r>
              <a:rPr lang="bn-IN" dirty="0" smtClean="0">
                <a:solidFill>
                  <a:srgbClr val="2D0EB2"/>
                </a:solidFill>
                <a:latin typeface="NikoshBAN" panose="02000000000000000000" pitchFamily="2" charset="0"/>
                <a:cs typeface="NikoshBAN" panose="02000000000000000000" pitchFamily="2" charset="0"/>
              </a:rPr>
              <a:t> </a:t>
            </a:r>
            <a:r>
              <a:rPr lang="bn-IN" dirty="0">
                <a:solidFill>
                  <a:srgbClr val="2D0EB2"/>
                </a:solidFill>
                <a:latin typeface="NikoshBAN" panose="02000000000000000000" pitchFamily="2" charset="0"/>
                <a:cs typeface="NikoshBAN" panose="02000000000000000000" pitchFamily="2" charset="0"/>
              </a:rPr>
              <a:t>শ্রেণি</a:t>
            </a:r>
            <a:r>
              <a:rPr lang="en-US" dirty="0" smtClean="0">
                <a:solidFill>
                  <a:srgbClr val="2D0EB2"/>
                </a:solidFill>
                <a:latin typeface="NikoshBAN" panose="02000000000000000000" pitchFamily="2" charset="0"/>
                <a:cs typeface="NikoshBAN" panose="02000000000000000000" pitchFamily="2" charset="0"/>
              </a:rPr>
              <a:t>, </a:t>
            </a:r>
            <a:r>
              <a:rPr lang="en-US" dirty="0" err="1" smtClean="0">
                <a:solidFill>
                  <a:srgbClr val="2D0EB2"/>
                </a:solidFill>
                <a:latin typeface="NikoshBAN" panose="02000000000000000000" pitchFamily="2" charset="0"/>
                <a:cs typeface="NikoshBAN" panose="02000000000000000000" pitchFamily="2" charset="0"/>
              </a:rPr>
              <a:t>দ্বিতীয়</a:t>
            </a:r>
            <a:r>
              <a:rPr lang="en-US" dirty="0" smtClean="0">
                <a:solidFill>
                  <a:srgbClr val="2D0EB2"/>
                </a:solidFill>
                <a:latin typeface="NikoshBAN" panose="02000000000000000000" pitchFamily="2" charset="0"/>
                <a:cs typeface="NikoshBAN" panose="02000000000000000000" pitchFamily="2" charset="0"/>
              </a:rPr>
              <a:t> </a:t>
            </a:r>
            <a:r>
              <a:rPr lang="bn-IN" dirty="0" smtClean="0">
                <a:solidFill>
                  <a:srgbClr val="2D0EB2"/>
                </a:solidFill>
                <a:latin typeface="NikoshBAN" panose="02000000000000000000" pitchFamily="2" charset="0"/>
                <a:cs typeface="NikoshBAN" panose="02000000000000000000" pitchFamily="2" charset="0"/>
              </a:rPr>
              <a:t>অধ্যায়</a:t>
            </a:r>
            <a:endParaRPr lang="en-US" dirty="0" smtClean="0">
              <a:solidFill>
                <a:srgbClr val="2D0EB2"/>
              </a:solidFill>
              <a:latin typeface="NikoshBAN" panose="02000000000000000000" pitchFamily="2" charset="0"/>
              <a:cs typeface="NikoshBAN" panose="02000000000000000000" pitchFamily="2" charset="0"/>
            </a:endParaRPr>
          </a:p>
          <a:p>
            <a:pPr marL="0" indent="0" algn="ctr">
              <a:buNone/>
            </a:pPr>
            <a:r>
              <a:rPr lang="en-US" dirty="0" smtClean="0">
                <a:solidFill>
                  <a:srgbClr val="2D0EB2"/>
                </a:solidFill>
                <a:latin typeface="NikoshBAN" panose="02000000000000000000" pitchFamily="2" charset="0"/>
                <a:cs typeface="NikoshBAN" panose="02000000000000000000" pitchFamily="2" charset="0"/>
              </a:rPr>
              <a:t>পাঠ-16 ও ১৭, </a:t>
            </a:r>
            <a:r>
              <a:rPr lang="en-US" dirty="0" err="1" smtClean="0">
                <a:solidFill>
                  <a:srgbClr val="2D0EB2"/>
                </a:solidFill>
                <a:latin typeface="NikoshBAN" panose="02000000000000000000" pitchFamily="2" charset="0"/>
                <a:cs typeface="NikoshBAN" panose="02000000000000000000" pitchFamily="2" charset="0"/>
              </a:rPr>
              <a:t>সময়ঃ</a:t>
            </a:r>
            <a:r>
              <a:rPr lang="en-US" dirty="0" smtClean="0">
                <a:solidFill>
                  <a:srgbClr val="2D0EB2"/>
                </a:solidFill>
                <a:latin typeface="NikoshBAN" panose="02000000000000000000" pitchFamily="2" charset="0"/>
                <a:cs typeface="NikoshBAN" panose="02000000000000000000" pitchFamily="2" charset="0"/>
              </a:rPr>
              <a:t> </a:t>
            </a:r>
            <a:r>
              <a:rPr lang="en-US" dirty="0">
                <a:solidFill>
                  <a:srgbClr val="2D0EB2"/>
                </a:solidFill>
                <a:latin typeface="NikoshBAN" panose="02000000000000000000" pitchFamily="2" charset="0"/>
                <a:cs typeface="NikoshBAN" panose="02000000000000000000" pitchFamily="2" charset="0"/>
              </a:rPr>
              <a:t>৪৫মিঃ </a:t>
            </a:r>
          </a:p>
        </p:txBody>
      </p:sp>
    </p:spTree>
    <p:extLst>
      <p:ext uri="{BB962C8B-B14F-4D97-AF65-F5344CB8AC3E}">
        <p14:creationId xmlns:p14="http://schemas.microsoft.com/office/powerpoint/2010/main" val="10218681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0152" y="210046"/>
            <a:ext cx="4076700" cy="857250"/>
          </a:xfrm>
        </p:spPr>
        <p:txBody>
          <a:bodyPr>
            <a:normAutofit/>
          </a:bodyPr>
          <a:lstStyle/>
          <a:p>
            <a:r>
              <a:rPr lang="en-US" sz="4000" b="1" dirty="0" smtClean="0">
                <a:solidFill>
                  <a:srgbClr val="000099"/>
                </a:solidFill>
                <a:latin typeface="NikoshBAN" panose="02000000000000000000" pitchFamily="2" charset="0"/>
                <a:cs typeface="NikoshBAN" panose="02000000000000000000" pitchFamily="2" charset="0"/>
              </a:rPr>
              <a:t>এ </a:t>
            </a:r>
            <a:r>
              <a:rPr lang="en-US" sz="4000" b="1" dirty="0" err="1" smtClean="0">
                <a:solidFill>
                  <a:srgbClr val="000099"/>
                </a:solidFill>
                <a:latin typeface="NikoshBAN" panose="02000000000000000000" pitchFamily="2" charset="0"/>
                <a:cs typeface="NikoshBAN" panose="02000000000000000000" pitchFamily="2" charset="0"/>
              </a:rPr>
              <a:t>গুলো</a:t>
            </a:r>
            <a:r>
              <a:rPr lang="en-US" sz="4000" b="1" dirty="0" smtClean="0">
                <a:solidFill>
                  <a:srgbClr val="000099"/>
                </a:solidFill>
                <a:latin typeface="NikoshBAN" panose="02000000000000000000" pitchFamily="2" charset="0"/>
                <a:cs typeface="NikoshBAN" panose="02000000000000000000" pitchFamily="2" charset="0"/>
              </a:rPr>
              <a:t> </a:t>
            </a:r>
            <a:r>
              <a:rPr lang="en-US" sz="4000" b="1" dirty="0" err="1" smtClean="0">
                <a:solidFill>
                  <a:srgbClr val="000099"/>
                </a:solidFill>
                <a:latin typeface="NikoshBAN" panose="02000000000000000000" pitchFamily="2" charset="0"/>
                <a:cs typeface="NikoshBAN" panose="02000000000000000000" pitchFamily="2" charset="0"/>
              </a:rPr>
              <a:t>কোন</a:t>
            </a:r>
            <a:r>
              <a:rPr lang="en-US" sz="4000" b="1" dirty="0" smtClean="0">
                <a:solidFill>
                  <a:srgbClr val="000099"/>
                </a:solidFill>
                <a:latin typeface="NikoshBAN" panose="02000000000000000000" pitchFamily="2" charset="0"/>
                <a:cs typeface="NikoshBAN" panose="02000000000000000000" pitchFamily="2" charset="0"/>
              </a:rPr>
              <a:t> </a:t>
            </a:r>
            <a:r>
              <a:rPr lang="en-US" sz="4000" b="1" dirty="0" err="1" smtClean="0">
                <a:solidFill>
                  <a:srgbClr val="000099"/>
                </a:solidFill>
                <a:latin typeface="NikoshBAN" panose="02000000000000000000" pitchFamily="2" charset="0"/>
                <a:cs typeface="NikoshBAN" panose="02000000000000000000" pitchFamily="2" charset="0"/>
              </a:rPr>
              <a:t>ডিভাইস</a:t>
            </a:r>
            <a:endParaRPr lang="en-US" sz="4000" b="1" dirty="0">
              <a:solidFill>
                <a:srgbClr val="000099"/>
              </a:solidFill>
              <a:latin typeface="NikoshBAN" panose="02000000000000000000" pitchFamily="2" charset="0"/>
              <a:cs typeface="NikoshBAN" panose="02000000000000000000" pitchFamily="2"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179" y="1067296"/>
            <a:ext cx="6193410" cy="3714161"/>
          </a:xfrm>
          <a:prstGeom prst="rect">
            <a:avLst/>
          </a:prstGeom>
        </p:spPr>
      </p:pic>
    </p:spTree>
    <p:extLst>
      <p:ext uri="{BB962C8B-B14F-4D97-AF65-F5344CB8AC3E}">
        <p14:creationId xmlns:p14="http://schemas.microsoft.com/office/powerpoint/2010/main" val="2204533327"/>
      </p:ext>
    </p:extLst>
  </p:cSld>
  <p:clrMapOvr>
    <a:masterClrMapping/>
  </p:clrMapOvr>
  <p:transition spd="slow">
    <p:plus/>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1012" y="438150"/>
            <a:ext cx="5614988" cy="769441"/>
          </a:xfrm>
          <a:prstGeom prst="rect">
            <a:avLst/>
          </a:prstGeom>
          <a:noFill/>
        </p:spPr>
        <p:txBody>
          <a:bodyPr wrap="square" rtlCol="0">
            <a:spAutoFit/>
          </a:bodyPr>
          <a:lstStyle/>
          <a:p>
            <a:pPr algn="ctr"/>
            <a:r>
              <a:rPr lang="bn-IN" sz="4400" u="sng" dirty="0">
                <a:solidFill>
                  <a:schemeClr val="tx2">
                    <a:lumMod val="60000"/>
                    <a:lumOff val="40000"/>
                  </a:schemeClr>
                </a:solidFill>
                <a:latin typeface="NikoshBAN" pitchFamily="2" charset="0"/>
                <a:cs typeface="NikoshBAN" pitchFamily="2" charset="0"/>
              </a:rPr>
              <a:t>আজকের আলোচ্য পাঠ</a:t>
            </a:r>
            <a:endParaRPr lang="en-US" sz="4400" b="1" dirty="0">
              <a:blipFill dpi="0" rotWithShape="1">
                <a:blip r:embed="rId2" cstate="print">
                  <a:extLst>
                    <a:ext uri="{28A0092B-C50C-407E-A947-70E740481C1C}">
                      <a14:useLocalDpi xmlns:a14="http://schemas.microsoft.com/office/drawing/2010/main" val="0"/>
                    </a:ext>
                  </a:extLst>
                </a:blip>
                <a:srcRect/>
                <a:stretch>
                  <a:fillRect/>
                </a:stretch>
              </a:blipFill>
              <a:latin typeface="NikoshBAN" pitchFamily="2" charset="0"/>
              <a:cs typeface="NikoshBAN" pitchFamily="2" charset="0"/>
            </a:endParaRPr>
          </a:p>
        </p:txBody>
      </p:sp>
      <p:sp>
        <p:nvSpPr>
          <p:cNvPr id="3" name="TextBox 2"/>
          <p:cNvSpPr txBox="1"/>
          <p:nvPr/>
        </p:nvSpPr>
        <p:spPr>
          <a:xfrm>
            <a:off x="381000" y="1885950"/>
            <a:ext cx="6162675" cy="1669939"/>
          </a:xfrm>
          <a:prstGeom prst="rect">
            <a:avLst/>
          </a:prstGeom>
          <a:noFill/>
        </p:spPr>
        <p:txBody>
          <a:bodyPr wrap="square" rtlCol="0">
            <a:prstTxWarp prst="textWave2">
              <a:avLst/>
            </a:prstTxWarp>
            <a:spAutoFit/>
          </a:bodyPr>
          <a:lstStyle/>
          <a:p>
            <a:pPr algn="ctr"/>
            <a:r>
              <a:rPr lang="en-US" sz="5400" b="1" dirty="0" err="1" smtClean="0">
                <a:blipFill dpi="0" rotWithShape="1">
                  <a:blip r:embed="rId3">
                    <a:extLst>
                      <a:ext uri="{28A0092B-C50C-407E-A947-70E740481C1C}">
                        <a14:useLocalDpi xmlns:a14="http://schemas.microsoft.com/office/drawing/2010/main" val="0"/>
                      </a:ext>
                    </a:extLst>
                  </a:blip>
                  <a:srcRect/>
                  <a:stretch>
                    <a:fillRect/>
                  </a:stretch>
                </a:blipFill>
                <a:latin typeface="NikoshBAN" pitchFamily="2" charset="0"/>
                <a:cs typeface="NikoshBAN" pitchFamily="2" charset="0"/>
              </a:rPr>
              <a:t>আউটপুট</a:t>
            </a:r>
            <a:r>
              <a:rPr lang="en-US" sz="5400" b="1" dirty="0" smtClean="0">
                <a:blipFill dpi="0" rotWithShape="1">
                  <a:blip r:embed="rId3">
                    <a:extLst>
                      <a:ext uri="{28A0092B-C50C-407E-A947-70E740481C1C}">
                        <a14:useLocalDpi xmlns:a14="http://schemas.microsoft.com/office/drawing/2010/main" val="0"/>
                      </a:ext>
                    </a:extLst>
                  </a:blip>
                  <a:srcRect/>
                  <a:stretch>
                    <a:fillRect/>
                  </a:stretch>
                </a:blipFill>
                <a:latin typeface="NikoshBAN" pitchFamily="2" charset="0"/>
                <a:cs typeface="NikoshBAN" pitchFamily="2" charset="0"/>
              </a:rPr>
              <a:t> </a:t>
            </a:r>
            <a:r>
              <a:rPr lang="en-US" sz="5400" b="1" dirty="0" err="1">
                <a:blipFill dpi="0" rotWithShape="1">
                  <a:blip r:embed="rId3">
                    <a:extLst>
                      <a:ext uri="{28A0092B-C50C-407E-A947-70E740481C1C}">
                        <a14:useLocalDpi xmlns:a14="http://schemas.microsoft.com/office/drawing/2010/main" val="0"/>
                      </a:ext>
                    </a:extLst>
                  </a:blip>
                  <a:srcRect/>
                  <a:stretch>
                    <a:fillRect/>
                  </a:stretch>
                </a:blipFill>
                <a:latin typeface="NikoshBAN" pitchFamily="2" charset="0"/>
                <a:cs typeface="NikoshBAN" pitchFamily="2" charset="0"/>
              </a:rPr>
              <a:t>ডিভাইস</a:t>
            </a:r>
            <a:endParaRPr lang="en-US" sz="5400" b="1" dirty="0">
              <a:blipFill dpi="0" rotWithShape="1">
                <a:blip r:embed="rId3">
                  <a:extLst>
                    <a:ext uri="{28A0092B-C50C-407E-A947-70E740481C1C}">
                      <a14:useLocalDpi xmlns:a14="http://schemas.microsoft.com/office/drawing/2010/main" val="0"/>
                    </a:ext>
                  </a:extLst>
                </a:blip>
                <a:srcRect/>
                <a:stretch>
                  <a:fillRect/>
                </a:stretch>
              </a:blipFill>
              <a:latin typeface="NikoshBAN" pitchFamily="2" charset="0"/>
              <a:cs typeface="NikoshBAN" pitchFamily="2" charset="0"/>
            </a:endParaRPr>
          </a:p>
        </p:txBody>
      </p:sp>
    </p:spTree>
    <p:extLst>
      <p:ext uri="{BB962C8B-B14F-4D97-AF65-F5344CB8AC3E}">
        <p14:creationId xmlns:p14="http://schemas.microsoft.com/office/powerpoint/2010/main" val="4133639029"/>
      </p:ext>
    </p:extLst>
  </p:cSld>
  <p:clrMapOvr>
    <a:masterClrMapping/>
  </p:clrMapOvr>
  <p:transition spd="slow">
    <p:comb/>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361950"/>
            <a:ext cx="1371600" cy="569765"/>
          </a:xfrm>
          <a:ln w="12700">
            <a:solidFill>
              <a:schemeClr val="tx1"/>
            </a:solidFill>
          </a:ln>
        </p:spPr>
        <p:txBody>
          <a:bodyPr>
            <a:noAutofit/>
          </a:bodyPr>
          <a:lstStyle/>
          <a:p>
            <a:pPr algn="ctr"/>
            <a:r>
              <a:rPr lang="en-US" sz="3200" dirty="0" err="1">
                <a:solidFill>
                  <a:srgbClr val="2D0EB2"/>
                </a:solidFill>
                <a:latin typeface="NikoshBAN" panose="02000000000000000000" pitchFamily="2" charset="0"/>
                <a:cs typeface="NikoshBAN" panose="02000000000000000000" pitchFamily="2" charset="0"/>
              </a:rPr>
              <a:t>শিখনফল</a:t>
            </a:r>
            <a:endParaRPr lang="en-US" sz="3200" dirty="0">
              <a:solidFill>
                <a:srgbClr val="2D0EB2"/>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p:txBody>
          <a:bodyPr>
            <a:normAutofit/>
          </a:bodyPr>
          <a:lstStyle/>
          <a:p>
            <a:pPr marL="0" indent="0">
              <a:buNone/>
            </a:pPr>
            <a:r>
              <a:rPr lang="en-US" sz="2800" dirty="0" err="1">
                <a:solidFill>
                  <a:srgbClr val="2D0EB2"/>
                </a:solidFill>
                <a:latin typeface="NikoshBAN" panose="02000000000000000000" pitchFamily="2" charset="0"/>
                <a:cs typeface="NikoshBAN" panose="02000000000000000000" pitchFamily="2" charset="0"/>
              </a:rPr>
              <a:t>এই</a:t>
            </a:r>
            <a:r>
              <a:rPr lang="en-US" sz="2800" dirty="0">
                <a:solidFill>
                  <a:srgbClr val="2D0EB2"/>
                </a:solidFill>
                <a:latin typeface="NikoshBAN" panose="02000000000000000000" pitchFamily="2" charset="0"/>
                <a:cs typeface="NikoshBAN" panose="02000000000000000000" pitchFamily="2" charset="0"/>
              </a:rPr>
              <a:t> </a:t>
            </a:r>
            <a:r>
              <a:rPr lang="en-US" sz="2800" dirty="0" err="1">
                <a:solidFill>
                  <a:srgbClr val="2D0EB2"/>
                </a:solidFill>
                <a:latin typeface="NikoshBAN" panose="02000000000000000000" pitchFamily="2" charset="0"/>
                <a:cs typeface="NikoshBAN" panose="02000000000000000000" pitchFamily="2" charset="0"/>
              </a:rPr>
              <a:t>পাঠ</a:t>
            </a:r>
            <a:r>
              <a:rPr lang="en-US" sz="2800" dirty="0">
                <a:solidFill>
                  <a:srgbClr val="2D0EB2"/>
                </a:solidFill>
                <a:latin typeface="NikoshBAN" panose="02000000000000000000" pitchFamily="2" charset="0"/>
                <a:cs typeface="NikoshBAN" panose="02000000000000000000" pitchFamily="2" charset="0"/>
              </a:rPr>
              <a:t> </a:t>
            </a:r>
            <a:r>
              <a:rPr lang="en-US" sz="2800" dirty="0" err="1">
                <a:solidFill>
                  <a:srgbClr val="2D0EB2"/>
                </a:solidFill>
                <a:latin typeface="NikoshBAN" panose="02000000000000000000" pitchFamily="2" charset="0"/>
                <a:cs typeface="NikoshBAN" panose="02000000000000000000" pitchFamily="2" charset="0"/>
              </a:rPr>
              <a:t>শেষে</a:t>
            </a:r>
            <a:r>
              <a:rPr lang="en-US" sz="2800" dirty="0">
                <a:solidFill>
                  <a:srgbClr val="2D0EB2"/>
                </a:solidFill>
                <a:latin typeface="NikoshBAN" panose="02000000000000000000" pitchFamily="2" charset="0"/>
                <a:cs typeface="NikoshBAN" panose="02000000000000000000" pitchFamily="2" charset="0"/>
              </a:rPr>
              <a:t> </a:t>
            </a:r>
            <a:r>
              <a:rPr lang="en-US" sz="2800" dirty="0" err="1">
                <a:solidFill>
                  <a:srgbClr val="2D0EB2"/>
                </a:solidFill>
                <a:latin typeface="NikoshBAN" panose="02000000000000000000" pitchFamily="2" charset="0"/>
                <a:cs typeface="NikoshBAN" panose="02000000000000000000" pitchFamily="2" charset="0"/>
              </a:rPr>
              <a:t>শিক্ষার্থীরা</a:t>
            </a:r>
            <a:r>
              <a:rPr lang="en-US" sz="2800" dirty="0">
                <a:solidFill>
                  <a:srgbClr val="2D0EB2"/>
                </a:solidFill>
                <a:latin typeface="NikoshBAN" panose="02000000000000000000" pitchFamily="2" charset="0"/>
                <a:cs typeface="NikoshBAN" panose="02000000000000000000" pitchFamily="2" charset="0"/>
              </a:rPr>
              <a:t>…</a:t>
            </a:r>
          </a:p>
          <a:p>
            <a:pPr marL="0" indent="0">
              <a:buNone/>
            </a:pPr>
            <a:r>
              <a:rPr lang="en-US" sz="2800" dirty="0">
                <a:solidFill>
                  <a:srgbClr val="2D0EB2"/>
                </a:solidFill>
                <a:latin typeface="NikoshBAN" panose="02000000000000000000" pitchFamily="2" charset="0"/>
                <a:cs typeface="NikoshBAN" panose="02000000000000000000" pitchFamily="2" charset="0"/>
              </a:rPr>
              <a:t>১।</a:t>
            </a:r>
            <a:r>
              <a:rPr lang="bn-IN" sz="2800" dirty="0">
                <a:solidFill>
                  <a:srgbClr val="2D0EB2"/>
                </a:solidFill>
                <a:latin typeface="NikoshBAN" panose="02000000000000000000" pitchFamily="2" charset="0"/>
                <a:cs typeface="NikoshBAN" panose="02000000000000000000" pitchFamily="2" charset="0"/>
              </a:rPr>
              <a:t> </a:t>
            </a:r>
            <a:r>
              <a:rPr lang="en-US" sz="2800" dirty="0" err="1" smtClean="0">
                <a:solidFill>
                  <a:srgbClr val="2D0EB2"/>
                </a:solidFill>
                <a:latin typeface="NikoshBAN" panose="02000000000000000000" pitchFamily="2" charset="0"/>
                <a:cs typeface="NikoshBAN" panose="02000000000000000000" pitchFamily="2" charset="0"/>
              </a:rPr>
              <a:t>মনিটরের</a:t>
            </a:r>
            <a:r>
              <a:rPr lang="en-US" sz="2800" dirty="0" smtClean="0">
                <a:solidFill>
                  <a:srgbClr val="2D0EB2"/>
                </a:solidFill>
                <a:latin typeface="NikoshBAN" panose="02000000000000000000" pitchFamily="2" charset="0"/>
                <a:cs typeface="NikoshBAN" panose="02000000000000000000" pitchFamily="2" charset="0"/>
              </a:rPr>
              <a:t> </a:t>
            </a:r>
            <a:r>
              <a:rPr lang="en-US" sz="2800" dirty="0" err="1" smtClean="0">
                <a:solidFill>
                  <a:srgbClr val="2D0EB2"/>
                </a:solidFill>
                <a:latin typeface="NikoshBAN" panose="02000000000000000000" pitchFamily="2" charset="0"/>
                <a:cs typeface="NikoshBAN" panose="02000000000000000000" pitchFamily="2" charset="0"/>
              </a:rPr>
              <a:t>প্রকার</a:t>
            </a:r>
            <a:r>
              <a:rPr lang="en-US" sz="2800" dirty="0" smtClean="0">
                <a:solidFill>
                  <a:srgbClr val="2D0EB2"/>
                </a:solidFill>
                <a:latin typeface="NikoshBAN" panose="02000000000000000000" pitchFamily="2" charset="0"/>
                <a:cs typeface="NikoshBAN" panose="02000000000000000000" pitchFamily="2" charset="0"/>
              </a:rPr>
              <a:t> </a:t>
            </a:r>
            <a:r>
              <a:rPr lang="en-US" sz="2800" dirty="0" err="1" smtClean="0">
                <a:solidFill>
                  <a:srgbClr val="2D0EB2"/>
                </a:solidFill>
                <a:latin typeface="NikoshBAN" panose="02000000000000000000" pitchFamily="2" charset="0"/>
                <a:cs typeface="NikoshBAN" panose="02000000000000000000" pitchFamily="2" charset="0"/>
              </a:rPr>
              <a:t>ভেদ</a:t>
            </a:r>
            <a:r>
              <a:rPr lang="en-US" sz="2800" dirty="0" smtClean="0">
                <a:solidFill>
                  <a:srgbClr val="2D0EB2"/>
                </a:solidFill>
                <a:latin typeface="NikoshBAN" panose="02000000000000000000" pitchFamily="2" charset="0"/>
                <a:cs typeface="NikoshBAN" panose="02000000000000000000" pitchFamily="2" charset="0"/>
              </a:rPr>
              <a:t> </a:t>
            </a:r>
            <a:r>
              <a:rPr lang="en-US" sz="2800" dirty="0" err="1" smtClean="0">
                <a:solidFill>
                  <a:srgbClr val="2D0EB2"/>
                </a:solidFill>
                <a:latin typeface="NikoshBAN" panose="02000000000000000000" pitchFamily="2" charset="0"/>
                <a:cs typeface="NikoshBAN" panose="02000000000000000000" pitchFamily="2" charset="0"/>
              </a:rPr>
              <a:t>বর্ণনা</a:t>
            </a:r>
            <a:r>
              <a:rPr lang="en-US" sz="2800" dirty="0" smtClean="0">
                <a:solidFill>
                  <a:srgbClr val="2D0EB2"/>
                </a:solidFill>
                <a:latin typeface="NikoshBAN" panose="02000000000000000000" pitchFamily="2" charset="0"/>
                <a:cs typeface="NikoshBAN" panose="02000000000000000000" pitchFamily="2" charset="0"/>
              </a:rPr>
              <a:t> </a:t>
            </a:r>
            <a:r>
              <a:rPr lang="en-US" sz="2800" dirty="0" err="1" smtClean="0">
                <a:solidFill>
                  <a:srgbClr val="2D0EB2"/>
                </a:solidFill>
                <a:latin typeface="NikoshBAN" panose="02000000000000000000" pitchFamily="2" charset="0"/>
                <a:cs typeface="NikoshBAN" panose="02000000000000000000" pitchFamily="2" charset="0"/>
              </a:rPr>
              <a:t>করতে</a:t>
            </a:r>
            <a:r>
              <a:rPr lang="en-US" sz="2800" dirty="0" smtClean="0">
                <a:solidFill>
                  <a:srgbClr val="2D0EB2"/>
                </a:solidFill>
                <a:latin typeface="NikoshBAN" panose="02000000000000000000" pitchFamily="2" charset="0"/>
                <a:cs typeface="NikoshBAN" panose="02000000000000000000" pitchFamily="2" charset="0"/>
              </a:rPr>
              <a:t> </a:t>
            </a:r>
            <a:r>
              <a:rPr lang="en-US" sz="2800" dirty="0" err="1" smtClean="0">
                <a:solidFill>
                  <a:srgbClr val="2D0EB2"/>
                </a:solidFill>
                <a:latin typeface="NikoshBAN" panose="02000000000000000000" pitchFamily="2" charset="0"/>
                <a:cs typeface="NikoshBAN" panose="02000000000000000000" pitchFamily="2" charset="0"/>
              </a:rPr>
              <a:t>পারবে</a:t>
            </a:r>
            <a:r>
              <a:rPr lang="en-US" sz="2800" dirty="0" smtClean="0">
                <a:solidFill>
                  <a:srgbClr val="2D0EB2"/>
                </a:solidFill>
                <a:latin typeface="NikoshBAN" panose="02000000000000000000" pitchFamily="2" charset="0"/>
                <a:cs typeface="NikoshBAN" panose="02000000000000000000" pitchFamily="2" charset="0"/>
              </a:rPr>
              <a:t> </a:t>
            </a:r>
            <a:r>
              <a:rPr lang="en-US" sz="2800" dirty="0">
                <a:solidFill>
                  <a:srgbClr val="2D0EB2"/>
                </a:solidFill>
                <a:latin typeface="NikoshBAN" panose="02000000000000000000" pitchFamily="2" charset="0"/>
                <a:cs typeface="NikoshBAN" panose="02000000000000000000" pitchFamily="2" charset="0"/>
              </a:rPr>
              <a:t>?</a:t>
            </a:r>
          </a:p>
          <a:p>
            <a:pPr marL="0" indent="0">
              <a:buNone/>
            </a:pPr>
            <a:r>
              <a:rPr lang="en-US" sz="2800" dirty="0">
                <a:solidFill>
                  <a:srgbClr val="2D0EB2"/>
                </a:solidFill>
                <a:latin typeface="NikoshBAN" panose="02000000000000000000" pitchFamily="2" charset="0"/>
                <a:cs typeface="NikoshBAN" panose="02000000000000000000" pitchFamily="2" charset="0"/>
              </a:rPr>
              <a:t>২। </a:t>
            </a:r>
            <a:r>
              <a:rPr lang="en-US" sz="2800" dirty="0" err="1" smtClean="0">
                <a:solidFill>
                  <a:srgbClr val="2D0EB2"/>
                </a:solidFill>
                <a:latin typeface="NikoshBAN" panose="02000000000000000000" pitchFamily="2" charset="0"/>
                <a:cs typeface="NikoshBAN" panose="02000000000000000000" pitchFamily="2" charset="0"/>
              </a:rPr>
              <a:t>মনিটরের</a:t>
            </a:r>
            <a:r>
              <a:rPr lang="en-US" sz="2800" dirty="0" smtClean="0">
                <a:solidFill>
                  <a:srgbClr val="2D0EB2"/>
                </a:solidFill>
                <a:latin typeface="NikoshBAN" panose="02000000000000000000" pitchFamily="2" charset="0"/>
                <a:cs typeface="NikoshBAN" panose="02000000000000000000" pitchFamily="2" charset="0"/>
              </a:rPr>
              <a:t> </a:t>
            </a:r>
            <a:r>
              <a:rPr lang="en-US" sz="2800" dirty="0" err="1" smtClean="0">
                <a:solidFill>
                  <a:srgbClr val="2D0EB2"/>
                </a:solidFill>
                <a:latin typeface="NikoshBAN" panose="02000000000000000000" pitchFamily="2" charset="0"/>
                <a:cs typeface="NikoshBAN" panose="02000000000000000000" pitchFamily="2" charset="0"/>
              </a:rPr>
              <a:t>কাজ</a:t>
            </a:r>
            <a:r>
              <a:rPr lang="en-US" sz="2800" dirty="0" smtClean="0">
                <a:solidFill>
                  <a:srgbClr val="2D0EB2"/>
                </a:solidFill>
                <a:latin typeface="NikoshBAN" panose="02000000000000000000" pitchFamily="2" charset="0"/>
                <a:cs typeface="NikoshBAN" panose="02000000000000000000" pitchFamily="2" charset="0"/>
              </a:rPr>
              <a:t> </a:t>
            </a:r>
            <a:r>
              <a:rPr lang="en-US" sz="2800" dirty="0" err="1" smtClean="0">
                <a:solidFill>
                  <a:srgbClr val="2D0EB2"/>
                </a:solidFill>
                <a:latin typeface="NikoshBAN" panose="02000000000000000000" pitchFamily="2" charset="0"/>
                <a:cs typeface="NikoshBAN" panose="02000000000000000000" pitchFamily="2" charset="0"/>
              </a:rPr>
              <a:t>ব্যাখ্যা</a:t>
            </a:r>
            <a:r>
              <a:rPr lang="en-US" sz="2800" dirty="0" smtClean="0">
                <a:solidFill>
                  <a:srgbClr val="2D0EB2"/>
                </a:solidFill>
                <a:latin typeface="NikoshBAN" panose="02000000000000000000" pitchFamily="2" charset="0"/>
                <a:cs typeface="NikoshBAN" panose="02000000000000000000" pitchFamily="2" charset="0"/>
              </a:rPr>
              <a:t> </a:t>
            </a:r>
            <a:r>
              <a:rPr lang="en-US" sz="2800" dirty="0" err="1" smtClean="0">
                <a:solidFill>
                  <a:srgbClr val="2D0EB2"/>
                </a:solidFill>
                <a:latin typeface="NikoshBAN" panose="02000000000000000000" pitchFamily="2" charset="0"/>
                <a:cs typeface="NikoshBAN" panose="02000000000000000000" pitchFamily="2" charset="0"/>
              </a:rPr>
              <a:t>করতে</a:t>
            </a:r>
            <a:r>
              <a:rPr lang="en-US" sz="2800" dirty="0" smtClean="0">
                <a:solidFill>
                  <a:srgbClr val="2D0EB2"/>
                </a:solidFill>
                <a:latin typeface="NikoshBAN" panose="02000000000000000000" pitchFamily="2" charset="0"/>
                <a:cs typeface="NikoshBAN" panose="02000000000000000000" pitchFamily="2" charset="0"/>
              </a:rPr>
              <a:t> </a:t>
            </a:r>
            <a:r>
              <a:rPr lang="en-US" sz="2800" dirty="0" err="1" smtClean="0">
                <a:solidFill>
                  <a:srgbClr val="2D0EB2"/>
                </a:solidFill>
                <a:latin typeface="NikoshBAN" panose="02000000000000000000" pitchFamily="2" charset="0"/>
                <a:cs typeface="NikoshBAN" panose="02000000000000000000" pitchFamily="2" charset="0"/>
              </a:rPr>
              <a:t>পারবে</a:t>
            </a:r>
            <a:r>
              <a:rPr lang="bn-IN" sz="2800" dirty="0">
                <a:solidFill>
                  <a:srgbClr val="2D0EB2"/>
                </a:solidFill>
                <a:latin typeface="NikoshBAN" panose="02000000000000000000" pitchFamily="2" charset="0"/>
                <a:cs typeface="NikoshBAN" panose="02000000000000000000" pitchFamily="2" charset="0"/>
              </a:rPr>
              <a:t>।</a:t>
            </a:r>
            <a:r>
              <a:rPr lang="en-US" sz="2800" dirty="0">
                <a:solidFill>
                  <a:srgbClr val="2D0EB2"/>
                </a:solidFill>
                <a:latin typeface="NikoshBAN" panose="02000000000000000000" pitchFamily="2" charset="0"/>
                <a:cs typeface="NikoshBAN" panose="02000000000000000000" pitchFamily="2" charset="0"/>
              </a:rPr>
              <a:t> </a:t>
            </a:r>
          </a:p>
          <a:p>
            <a:pPr marL="0" indent="0">
              <a:buNone/>
            </a:pPr>
            <a:r>
              <a:rPr lang="en-US" sz="2800" dirty="0">
                <a:solidFill>
                  <a:srgbClr val="2D0EB2"/>
                </a:solidFill>
                <a:latin typeface="NikoshBAN" panose="02000000000000000000" pitchFamily="2" charset="0"/>
                <a:cs typeface="NikoshBAN" panose="02000000000000000000" pitchFamily="2" charset="0"/>
              </a:rPr>
              <a:t>৩। </a:t>
            </a:r>
            <a:r>
              <a:rPr lang="en-US" sz="2800" dirty="0" err="1">
                <a:solidFill>
                  <a:srgbClr val="2D0EB2"/>
                </a:solidFill>
                <a:latin typeface="NikoshBAN" panose="02000000000000000000" pitchFamily="2" charset="0"/>
                <a:cs typeface="NikoshBAN" panose="02000000000000000000" pitchFamily="2" charset="0"/>
              </a:rPr>
              <a:t>বিভিন্ন</a:t>
            </a:r>
            <a:r>
              <a:rPr lang="en-US" sz="2800" dirty="0">
                <a:solidFill>
                  <a:srgbClr val="2D0EB2"/>
                </a:solidFill>
                <a:latin typeface="NikoshBAN" panose="02000000000000000000" pitchFamily="2" charset="0"/>
                <a:cs typeface="NikoshBAN" panose="02000000000000000000" pitchFamily="2" charset="0"/>
              </a:rPr>
              <a:t>  </a:t>
            </a:r>
            <a:r>
              <a:rPr lang="en-US" sz="2800" dirty="0" err="1">
                <a:solidFill>
                  <a:srgbClr val="2D0EB2"/>
                </a:solidFill>
                <a:latin typeface="NikoshBAN" panose="02000000000000000000" pitchFamily="2" charset="0"/>
                <a:cs typeface="NikoshBAN" panose="02000000000000000000" pitchFamily="2" charset="0"/>
              </a:rPr>
              <a:t>প্রকার</a:t>
            </a:r>
            <a:r>
              <a:rPr lang="en-US" sz="2800" dirty="0">
                <a:solidFill>
                  <a:srgbClr val="2D0EB2"/>
                </a:solidFill>
                <a:latin typeface="NikoshBAN" panose="02000000000000000000" pitchFamily="2" charset="0"/>
                <a:cs typeface="NikoshBAN" panose="02000000000000000000" pitchFamily="2" charset="0"/>
              </a:rPr>
              <a:t> </a:t>
            </a:r>
            <a:r>
              <a:rPr lang="en-US" sz="2800" dirty="0" err="1" smtClean="0">
                <a:solidFill>
                  <a:srgbClr val="2D0EB2"/>
                </a:solidFill>
                <a:latin typeface="NikoshBAN" panose="02000000000000000000" pitchFamily="2" charset="0"/>
                <a:cs typeface="NikoshBAN" panose="02000000000000000000" pitchFamily="2" charset="0"/>
              </a:rPr>
              <a:t>প্রিন্টারের</a:t>
            </a:r>
            <a:r>
              <a:rPr lang="en-US" sz="2800" dirty="0" smtClean="0">
                <a:solidFill>
                  <a:srgbClr val="2D0EB2"/>
                </a:solidFill>
                <a:latin typeface="NikoshBAN" panose="02000000000000000000" pitchFamily="2" charset="0"/>
                <a:cs typeface="NikoshBAN" panose="02000000000000000000" pitchFamily="2" charset="0"/>
              </a:rPr>
              <a:t> </a:t>
            </a:r>
            <a:r>
              <a:rPr lang="en-US" sz="2800" dirty="0" err="1" smtClean="0">
                <a:solidFill>
                  <a:srgbClr val="2D0EB2"/>
                </a:solidFill>
                <a:latin typeface="NikoshBAN" panose="02000000000000000000" pitchFamily="2" charset="0"/>
                <a:cs typeface="NikoshBAN" panose="02000000000000000000" pitchFamily="2" charset="0"/>
              </a:rPr>
              <a:t>কাজ</a:t>
            </a:r>
            <a:r>
              <a:rPr lang="en-US" sz="2800" dirty="0" smtClean="0">
                <a:solidFill>
                  <a:srgbClr val="2D0EB2"/>
                </a:solidFill>
                <a:latin typeface="NikoshBAN" panose="02000000000000000000" pitchFamily="2" charset="0"/>
                <a:cs typeface="NikoshBAN" panose="02000000000000000000" pitchFamily="2" charset="0"/>
              </a:rPr>
              <a:t> </a:t>
            </a:r>
            <a:r>
              <a:rPr lang="en-US" sz="2800" dirty="0" err="1" smtClean="0">
                <a:solidFill>
                  <a:srgbClr val="2D0EB2"/>
                </a:solidFill>
                <a:latin typeface="NikoshBAN" panose="02000000000000000000" pitchFamily="2" charset="0"/>
                <a:cs typeface="NikoshBAN" panose="02000000000000000000" pitchFamily="2" charset="0"/>
              </a:rPr>
              <a:t>ব্যাখ্যা</a:t>
            </a:r>
            <a:r>
              <a:rPr lang="en-US" sz="2800" dirty="0" smtClean="0">
                <a:solidFill>
                  <a:srgbClr val="2D0EB2"/>
                </a:solidFill>
                <a:latin typeface="NikoshBAN" panose="02000000000000000000" pitchFamily="2" charset="0"/>
                <a:cs typeface="NikoshBAN" panose="02000000000000000000" pitchFamily="2" charset="0"/>
              </a:rPr>
              <a:t> </a:t>
            </a:r>
            <a:r>
              <a:rPr lang="en-US" sz="2800" dirty="0" err="1">
                <a:solidFill>
                  <a:srgbClr val="2D0EB2"/>
                </a:solidFill>
                <a:latin typeface="NikoshBAN" panose="02000000000000000000" pitchFamily="2" charset="0"/>
                <a:cs typeface="NikoshBAN" panose="02000000000000000000" pitchFamily="2" charset="0"/>
              </a:rPr>
              <a:t>করতে</a:t>
            </a:r>
            <a:r>
              <a:rPr lang="en-US" sz="2800" dirty="0">
                <a:solidFill>
                  <a:srgbClr val="2D0EB2"/>
                </a:solidFill>
                <a:latin typeface="NikoshBAN" panose="02000000000000000000" pitchFamily="2" charset="0"/>
                <a:cs typeface="NikoshBAN" panose="02000000000000000000" pitchFamily="2" charset="0"/>
              </a:rPr>
              <a:t> </a:t>
            </a:r>
            <a:r>
              <a:rPr lang="en-US" sz="2800" dirty="0" err="1">
                <a:solidFill>
                  <a:srgbClr val="2D0EB2"/>
                </a:solidFill>
                <a:latin typeface="NikoshBAN" panose="02000000000000000000" pitchFamily="2" charset="0"/>
                <a:cs typeface="NikoshBAN" panose="02000000000000000000" pitchFamily="2" charset="0"/>
              </a:rPr>
              <a:t>পারবে</a:t>
            </a:r>
            <a:r>
              <a:rPr lang="en-US" sz="2800" dirty="0">
                <a:solidFill>
                  <a:srgbClr val="2D0EB2"/>
                </a:solidFill>
                <a:latin typeface="NikoshBAN" panose="02000000000000000000" pitchFamily="2" charset="0"/>
                <a:cs typeface="NikoshBAN" panose="02000000000000000000" pitchFamily="2" charset="0"/>
              </a:rPr>
              <a:t>?</a:t>
            </a:r>
          </a:p>
        </p:txBody>
      </p:sp>
    </p:spTree>
    <p:extLst>
      <p:ext uri="{BB962C8B-B14F-4D97-AF65-F5344CB8AC3E}">
        <p14:creationId xmlns:p14="http://schemas.microsoft.com/office/powerpoint/2010/main" val="59155730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09550"/>
            <a:ext cx="2628900" cy="685800"/>
          </a:xfrm>
        </p:spPr>
        <p:txBody>
          <a:bodyPr/>
          <a:lstStyle/>
          <a:p>
            <a:r>
              <a:rPr lang="en-US" dirty="0" err="1" smtClean="0">
                <a:latin typeface="NikoshBAN" panose="02000000000000000000" pitchFamily="2" charset="0"/>
                <a:cs typeface="NikoshBAN" panose="02000000000000000000" pitchFamily="2" charset="0"/>
              </a:rPr>
              <a:t>কম্পিউটার</a:t>
            </a:r>
            <a:r>
              <a:rPr lang="en-US" dirty="0" smtClean="0">
                <a:latin typeface="NikoshBAN" panose="02000000000000000000" pitchFamily="2" charset="0"/>
                <a:cs typeface="NikoshBAN" panose="02000000000000000000" pitchFamily="2" charset="0"/>
              </a:rPr>
              <a:t> </a:t>
            </a:r>
            <a:r>
              <a:rPr lang="en-US" dirty="0" err="1" smtClean="0">
                <a:latin typeface="NikoshBAN" panose="02000000000000000000" pitchFamily="2" charset="0"/>
                <a:cs typeface="NikoshBAN" panose="02000000000000000000" pitchFamily="2" charset="0"/>
              </a:rPr>
              <a:t>মনিটর</a:t>
            </a:r>
            <a:endParaRPr lang="en-US" dirty="0">
              <a:latin typeface="NikoshBAN" panose="02000000000000000000" pitchFamily="2" charset="0"/>
              <a:cs typeface="NikoshBAN" panose="02000000000000000000" pitchFamily="2" charset="0"/>
            </a:endParaRPr>
          </a:p>
        </p:txBody>
      </p:sp>
      <p:sp>
        <p:nvSpPr>
          <p:cNvPr id="5" name="TextBox 4"/>
          <p:cNvSpPr txBox="1"/>
          <p:nvPr/>
        </p:nvSpPr>
        <p:spPr>
          <a:xfrm>
            <a:off x="3962400" y="1276350"/>
            <a:ext cx="2743200" cy="2246769"/>
          </a:xfrm>
          <a:prstGeom prst="rect">
            <a:avLst/>
          </a:prstGeom>
          <a:noFill/>
        </p:spPr>
        <p:txBody>
          <a:bodyPr wrap="square" rtlCol="0">
            <a:spAutoFit/>
          </a:bodyPr>
          <a:lstStyle/>
          <a:p>
            <a:r>
              <a:rPr lang="en-US" sz="2800" dirty="0" err="1" smtClean="0">
                <a:latin typeface="NikoshBAN" panose="02000000000000000000" pitchFamily="2" charset="0"/>
                <a:cs typeface="NikoshBAN" panose="02000000000000000000" pitchFamily="2" charset="0"/>
              </a:rPr>
              <a:t>মনিটর</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একটি</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আউটপুট</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ডিভাইস</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কম্পিউটারে</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তথ্য</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প্রক্রিয়াকরনের</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পর</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সে</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তথ্য</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মনিটরে</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দেখতে</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পাই</a:t>
            </a:r>
            <a:r>
              <a:rPr lang="en-US" sz="2800" dirty="0" smtClean="0">
                <a:latin typeface="NikoshBAN" panose="02000000000000000000" pitchFamily="2" charset="0"/>
                <a:cs typeface="NikoshBAN" panose="02000000000000000000" pitchFamily="2" charset="0"/>
              </a:rPr>
              <a:t>।</a:t>
            </a:r>
            <a:endParaRPr lang="en-US" sz="2800" dirty="0">
              <a:latin typeface="NikoshBAN" panose="02000000000000000000" pitchFamily="2" charset="0"/>
              <a:cs typeface="NikoshBAN" panose="02000000000000000000" pitchFamily="2" charset="0"/>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1352550"/>
            <a:ext cx="3572256" cy="2859024"/>
          </a:xfrm>
        </p:spPr>
      </p:pic>
    </p:spTree>
    <p:extLst>
      <p:ext uri="{BB962C8B-B14F-4D97-AF65-F5344CB8AC3E}">
        <p14:creationId xmlns:p14="http://schemas.microsoft.com/office/powerpoint/2010/main" val="29165649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366132" y="304371"/>
            <a:ext cx="1927912" cy="1870075"/>
          </a:xfrm>
          <a:prstGeom prst="rect">
            <a:avLst/>
          </a:prstGeom>
        </p:spPr>
      </p:pic>
      <p:pic>
        <p:nvPicPr>
          <p:cNvPr id="6" name="Picture 5"/>
          <p:cNvPicPr>
            <a:picLocks noChangeAspect="1"/>
          </p:cNvPicPr>
          <p:nvPr/>
        </p:nvPicPr>
        <p:blipFill rotWithShape="1">
          <a:blip r:embed="rId3"/>
          <a:srcRect t="15845"/>
          <a:stretch/>
        </p:blipFill>
        <p:spPr>
          <a:xfrm>
            <a:off x="2472722" y="369113"/>
            <a:ext cx="2068307" cy="1740590"/>
          </a:xfrm>
          <a:prstGeom prst="rect">
            <a:avLst/>
          </a:prstGeom>
        </p:spPr>
      </p:pic>
      <p:pic>
        <p:nvPicPr>
          <p:cNvPr id="7" name="Picture 6"/>
          <p:cNvPicPr>
            <a:picLocks noChangeAspect="1"/>
          </p:cNvPicPr>
          <p:nvPr/>
        </p:nvPicPr>
        <p:blipFill rotWithShape="1">
          <a:blip r:embed="rId4"/>
          <a:srcRect t="17287" b="13169"/>
          <a:stretch/>
        </p:blipFill>
        <p:spPr>
          <a:xfrm>
            <a:off x="4719708" y="409365"/>
            <a:ext cx="1971675" cy="1609630"/>
          </a:xfrm>
          <a:prstGeom prst="rect">
            <a:avLst/>
          </a:prstGeom>
        </p:spPr>
      </p:pic>
      <p:sp>
        <p:nvSpPr>
          <p:cNvPr id="8" name="TextBox 7"/>
          <p:cNvSpPr txBox="1"/>
          <p:nvPr/>
        </p:nvSpPr>
        <p:spPr>
          <a:xfrm>
            <a:off x="228600" y="2325425"/>
            <a:ext cx="2007563" cy="369332"/>
          </a:xfrm>
          <a:prstGeom prst="rect">
            <a:avLst/>
          </a:prstGeom>
          <a:noFill/>
        </p:spPr>
        <p:txBody>
          <a:bodyPr wrap="square" rtlCol="0">
            <a:spAutoFit/>
          </a:bodyPr>
          <a:lstStyle/>
          <a:p>
            <a:r>
              <a:rPr lang="en-US" dirty="0" smtClean="0">
                <a:solidFill>
                  <a:srgbClr val="000099"/>
                </a:solidFill>
                <a:latin typeface="Times New Roman" panose="02020603050405020304" pitchFamily="18" charset="0"/>
                <a:cs typeface="Times New Roman" panose="02020603050405020304" pitchFamily="18" charset="0"/>
              </a:rPr>
              <a:t>Cathode </a:t>
            </a:r>
            <a:r>
              <a:rPr lang="en-US" dirty="0">
                <a:solidFill>
                  <a:srgbClr val="000099"/>
                </a:solidFill>
                <a:latin typeface="Times New Roman" panose="02020603050405020304" pitchFamily="18" charset="0"/>
                <a:cs typeface="Times New Roman" panose="02020603050405020304" pitchFamily="18" charset="0"/>
              </a:rPr>
              <a:t>Ray Tube</a:t>
            </a:r>
          </a:p>
        </p:txBody>
      </p:sp>
      <p:sp>
        <p:nvSpPr>
          <p:cNvPr id="9" name="TextBox 8"/>
          <p:cNvSpPr txBox="1"/>
          <p:nvPr/>
        </p:nvSpPr>
        <p:spPr>
          <a:xfrm>
            <a:off x="2236163" y="2315326"/>
            <a:ext cx="2304866" cy="369332"/>
          </a:xfrm>
          <a:prstGeom prst="rect">
            <a:avLst/>
          </a:prstGeom>
          <a:noFill/>
        </p:spPr>
        <p:txBody>
          <a:bodyPr wrap="square" rtlCol="0">
            <a:spAutoFit/>
          </a:bodyPr>
          <a:lstStyle/>
          <a:p>
            <a:r>
              <a:rPr lang="en-US" dirty="0">
                <a:solidFill>
                  <a:srgbClr val="006600"/>
                </a:solidFill>
                <a:latin typeface="Times New Roman" panose="02020603050405020304" pitchFamily="18" charset="0"/>
                <a:cs typeface="Times New Roman" panose="02020603050405020304" pitchFamily="18" charset="0"/>
              </a:rPr>
              <a:t>Liquid Crystal Display</a:t>
            </a:r>
          </a:p>
        </p:txBody>
      </p:sp>
      <p:sp>
        <p:nvSpPr>
          <p:cNvPr id="10" name="TextBox 9"/>
          <p:cNvSpPr txBox="1"/>
          <p:nvPr/>
        </p:nvSpPr>
        <p:spPr>
          <a:xfrm>
            <a:off x="4541029" y="2325425"/>
            <a:ext cx="2227610" cy="369332"/>
          </a:xfrm>
          <a:prstGeom prst="rect">
            <a:avLst/>
          </a:prstGeom>
          <a:noFill/>
        </p:spPr>
        <p:txBody>
          <a:bodyPr wrap="square" rtlCol="0">
            <a:spAutoFit/>
          </a:bodyPr>
          <a:lstStyle/>
          <a:p>
            <a:r>
              <a:rPr lang="en-US" dirty="0">
                <a:solidFill>
                  <a:srgbClr val="7030A0"/>
                </a:solidFill>
                <a:latin typeface="Times New Roman" panose="02020603050405020304" pitchFamily="18" charset="0"/>
                <a:cs typeface="Times New Roman" panose="02020603050405020304" pitchFamily="18" charset="0"/>
              </a:rPr>
              <a:t>Light Emitting Diode</a:t>
            </a:r>
          </a:p>
        </p:txBody>
      </p:sp>
      <p:sp>
        <p:nvSpPr>
          <p:cNvPr id="11" name="TextBox 10"/>
          <p:cNvSpPr txBox="1"/>
          <p:nvPr/>
        </p:nvSpPr>
        <p:spPr>
          <a:xfrm>
            <a:off x="435861" y="3016846"/>
            <a:ext cx="5816600" cy="1938992"/>
          </a:xfrm>
          <a:prstGeom prst="rect">
            <a:avLst/>
          </a:prstGeom>
          <a:noFill/>
        </p:spPr>
        <p:txBody>
          <a:bodyPr wrap="square" rtlCol="0">
            <a:spAutoFit/>
          </a:bodyPr>
          <a:lstStyle/>
          <a:p>
            <a:r>
              <a:rPr lang="as-IN" sz="2400" b="1" dirty="0">
                <a:latin typeface="NikoshBAN" panose="02000000000000000000" pitchFamily="2" charset="0"/>
                <a:cs typeface="NikoshBAN" panose="02000000000000000000" pitchFamily="2" charset="0"/>
              </a:rPr>
              <a:t>মনিটরের প্রকারভেদ (</a:t>
            </a:r>
            <a:r>
              <a:rPr lang="en-US" sz="2400" b="1" dirty="0">
                <a:latin typeface="NikoshBAN" panose="02000000000000000000" pitchFamily="2" charset="0"/>
                <a:cs typeface="NikoshBAN" panose="02000000000000000000" pitchFamily="2" charset="0"/>
              </a:rPr>
              <a:t>Types of Monitor)</a:t>
            </a:r>
            <a:r>
              <a:rPr lang="en-US" sz="2400" dirty="0">
                <a:latin typeface="NikoshBAN" panose="02000000000000000000" pitchFamily="2" charset="0"/>
                <a:cs typeface="NikoshBAN" panose="02000000000000000000" pitchFamily="2" charset="0"/>
              </a:rPr>
              <a:t/>
            </a:r>
            <a:br>
              <a:rPr lang="en-US" sz="2400" dirty="0">
                <a:latin typeface="NikoshBAN" panose="02000000000000000000" pitchFamily="2" charset="0"/>
                <a:cs typeface="NikoshBAN" panose="02000000000000000000" pitchFamily="2" charset="0"/>
              </a:rPr>
            </a:br>
            <a:r>
              <a:rPr lang="as-IN" sz="2400" dirty="0">
                <a:latin typeface="NikoshBAN" panose="02000000000000000000" pitchFamily="2" charset="0"/>
                <a:cs typeface="NikoshBAN" panose="02000000000000000000" pitchFamily="2" charset="0"/>
              </a:rPr>
              <a:t>মনিটর সাধারণত তিন ধরণের </a:t>
            </a:r>
            <a:r>
              <a:rPr lang="as-IN" sz="2400" dirty="0" smtClean="0">
                <a:latin typeface="NikoshBAN" panose="02000000000000000000" pitchFamily="2" charset="0"/>
                <a:cs typeface="NikoshBAN" panose="02000000000000000000" pitchFamily="2" charset="0"/>
              </a:rPr>
              <a:t>হ</a:t>
            </a:r>
            <a:r>
              <a:rPr lang="en-US" sz="2400" dirty="0" err="1" smtClean="0">
                <a:latin typeface="NikoshBAN" panose="02000000000000000000" pitchFamily="2" charset="0"/>
                <a:cs typeface="NikoshBAN" panose="02000000000000000000" pitchFamily="2" charset="0"/>
              </a:rPr>
              <a:t>য়ে</a:t>
            </a:r>
            <a:r>
              <a:rPr lang="as-IN" sz="2400" dirty="0" smtClean="0">
                <a:latin typeface="NikoshBAN" panose="02000000000000000000" pitchFamily="2" charset="0"/>
                <a:cs typeface="NikoshBAN" panose="02000000000000000000" pitchFamily="2" charset="0"/>
              </a:rPr>
              <a:t> </a:t>
            </a:r>
            <a:r>
              <a:rPr lang="as-IN" sz="2400" dirty="0">
                <a:latin typeface="NikoshBAN" panose="02000000000000000000" pitchFamily="2" charset="0"/>
                <a:cs typeface="NikoshBAN" panose="02000000000000000000" pitchFamily="2" charset="0"/>
              </a:rPr>
              <a:t>থাকে। যথা–</a:t>
            </a:r>
            <a:br>
              <a:rPr lang="as-IN" sz="2400" dirty="0">
                <a:latin typeface="NikoshBAN" panose="02000000000000000000" pitchFamily="2" charset="0"/>
                <a:cs typeface="NikoshBAN" panose="02000000000000000000" pitchFamily="2" charset="0"/>
              </a:rPr>
            </a:br>
            <a:r>
              <a:rPr lang="as-IN" sz="2400" b="1" dirty="0">
                <a:latin typeface="NikoshBAN" panose="02000000000000000000" pitchFamily="2" charset="0"/>
                <a:cs typeface="NikoshBAN" panose="02000000000000000000" pitchFamily="2" charset="0"/>
              </a:rPr>
              <a:t>১। সিআরটি মনিটর (</a:t>
            </a:r>
            <a:r>
              <a:rPr lang="en-US" sz="2400" b="1" dirty="0">
                <a:latin typeface="NikoshBAN" panose="02000000000000000000" pitchFamily="2" charset="0"/>
                <a:cs typeface="NikoshBAN" panose="02000000000000000000" pitchFamily="2" charset="0"/>
              </a:rPr>
              <a:t>CRT Monitor)</a:t>
            </a:r>
            <a:r>
              <a:rPr lang="en-US" sz="2400" dirty="0">
                <a:latin typeface="NikoshBAN" panose="02000000000000000000" pitchFamily="2" charset="0"/>
                <a:cs typeface="NikoshBAN" panose="02000000000000000000" pitchFamily="2" charset="0"/>
              </a:rPr>
              <a:t/>
            </a:r>
            <a:br>
              <a:rPr lang="en-US" sz="2400" dirty="0">
                <a:latin typeface="NikoshBAN" panose="02000000000000000000" pitchFamily="2" charset="0"/>
                <a:cs typeface="NikoshBAN" panose="02000000000000000000" pitchFamily="2" charset="0"/>
              </a:rPr>
            </a:br>
            <a:r>
              <a:rPr lang="as-IN" sz="2400" b="1" dirty="0">
                <a:latin typeface="NikoshBAN" panose="02000000000000000000" pitchFamily="2" charset="0"/>
                <a:cs typeface="NikoshBAN" panose="02000000000000000000" pitchFamily="2" charset="0"/>
              </a:rPr>
              <a:t>২। এলসিডি মনিটর (</a:t>
            </a:r>
            <a:r>
              <a:rPr lang="en-US" sz="2400" b="1" dirty="0">
                <a:latin typeface="NikoshBAN" panose="02000000000000000000" pitchFamily="2" charset="0"/>
                <a:cs typeface="NikoshBAN" panose="02000000000000000000" pitchFamily="2" charset="0"/>
              </a:rPr>
              <a:t>LCD Monitor)</a:t>
            </a:r>
            <a:r>
              <a:rPr lang="en-US" sz="2400" dirty="0">
                <a:latin typeface="NikoshBAN" panose="02000000000000000000" pitchFamily="2" charset="0"/>
                <a:cs typeface="NikoshBAN" panose="02000000000000000000" pitchFamily="2" charset="0"/>
              </a:rPr>
              <a:t/>
            </a:r>
            <a:br>
              <a:rPr lang="en-US" sz="2400" dirty="0">
                <a:latin typeface="NikoshBAN" panose="02000000000000000000" pitchFamily="2" charset="0"/>
                <a:cs typeface="NikoshBAN" panose="02000000000000000000" pitchFamily="2" charset="0"/>
              </a:rPr>
            </a:br>
            <a:r>
              <a:rPr lang="as-IN" sz="2400" b="1" dirty="0">
                <a:latin typeface="NikoshBAN" panose="02000000000000000000" pitchFamily="2" charset="0"/>
                <a:cs typeface="NikoshBAN" panose="02000000000000000000" pitchFamily="2" charset="0"/>
              </a:rPr>
              <a:t>৩। এলইডি মনিটর (</a:t>
            </a:r>
            <a:r>
              <a:rPr lang="en-US" sz="2400" b="1" dirty="0">
                <a:latin typeface="NikoshBAN" panose="02000000000000000000" pitchFamily="2" charset="0"/>
                <a:cs typeface="NikoshBAN" panose="02000000000000000000" pitchFamily="2" charset="0"/>
              </a:rPr>
              <a:t>LED Monitor)</a:t>
            </a:r>
            <a:endParaRPr lang="en-US" sz="24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160941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s-IN" b="1" dirty="0">
                <a:latin typeface="NikoshBAN" panose="02000000000000000000" pitchFamily="2" charset="0"/>
                <a:cs typeface="NikoshBAN" panose="02000000000000000000" pitchFamily="2" charset="0"/>
              </a:rPr>
              <a:t>মনিটরের </a:t>
            </a:r>
            <a:r>
              <a:rPr lang="as-IN" b="1" dirty="0" smtClean="0">
                <a:latin typeface="NikoshBAN" panose="02000000000000000000" pitchFamily="2" charset="0"/>
                <a:cs typeface="NikoshBAN" panose="02000000000000000000" pitchFamily="2" charset="0"/>
              </a:rPr>
              <a:t>প্র</a:t>
            </a:r>
            <a:r>
              <a:rPr lang="en-US" b="1" dirty="0" err="1" smtClean="0">
                <a:latin typeface="NikoshBAN" panose="02000000000000000000" pitchFamily="2" charset="0"/>
                <a:cs typeface="NikoshBAN" panose="02000000000000000000" pitchFamily="2" charset="0"/>
              </a:rPr>
              <a:t>য়ো</a:t>
            </a:r>
            <a:r>
              <a:rPr lang="as-IN" b="1" dirty="0" smtClean="0">
                <a:latin typeface="NikoshBAN" panose="02000000000000000000" pitchFamily="2" charset="0"/>
                <a:cs typeface="NikoshBAN" panose="02000000000000000000" pitchFamily="2" charset="0"/>
              </a:rPr>
              <a:t>জনী</a:t>
            </a:r>
            <a:r>
              <a:rPr lang="en-US" b="1" dirty="0" smtClean="0">
                <a:latin typeface="NikoshBAN" panose="02000000000000000000" pitchFamily="2" charset="0"/>
                <a:cs typeface="NikoshBAN" panose="02000000000000000000" pitchFamily="2" charset="0"/>
              </a:rPr>
              <a:t>য়</a:t>
            </a:r>
            <a:r>
              <a:rPr lang="as-IN" b="1" dirty="0" smtClean="0">
                <a:latin typeface="NikoshBAN" panose="02000000000000000000" pitchFamily="2" charset="0"/>
                <a:cs typeface="NikoshBAN" panose="02000000000000000000" pitchFamily="2" charset="0"/>
              </a:rPr>
              <a:t>তা </a:t>
            </a:r>
            <a:r>
              <a:rPr lang="as-IN" b="1" dirty="0">
                <a:latin typeface="NikoshBAN" panose="02000000000000000000" pitchFamily="2" charset="0"/>
                <a:cs typeface="NikoshBAN" panose="02000000000000000000" pitchFamily="2" charset="0"/>
              </a:rPr>
              <a:t>ও ব্যবহার</a:t>
            </a:r>
            <a:endParaRPr lang="en-US" dirty="0"/>
          </a:p>
        </p:txBody>
      </p:sp>
      <p:sp>
        <p:nvSpPr>
          <p:cNvPr id="3" name="Content Placeholder 2"/>
          <p:cNvSpPr>
            <a:spLocks noGrp="1"/>
          </p:cNvSpPr>
          <p:nvPr>
            <p:ph idx="1"/>
          </p:nvPr>
        </p:nvSpPr>
        <p:spPr/>
        <p:txBody>
          <a:bodyPr>
            <a:normAutofit fontScale="85000" lnSpcReduction="20000"/>
          </a:bodyPr>
          <a:lstStyle/>
          <a:p>
            <a:pPr fontAlgn="base"/>
            <a:r>
              <a:rPr lang="as-IN" dirty="0">
                <a:latin typeface="NikoshBAN" panose="02000000000000000000" pitchFamily="2" charset="0"/>
                <a:cs typeface="NikoshBAN" panose="02000000000000000000" pitchFamily="2" charset="0"/>
              </a:rPr>
              <a:t/>
            </a:r>
            <a:br>
              <a:rPr lang="as-IN" dirty="0">
                <a:latin typeface="NikoshBAN" panose="02000000000000000000" pitchFamily="2" charset="0"/>
                <a:cs typeface="NikoshBAN" panose="02000000000000000000" pitchFamily="2" charset="0"/>
              </a:rPr>
            </a:br>
            <a:r>
              <a:rPr lang="as-IN" dirty="0">
                <a:latin typeface="NikoshBAN" panose="02000000000000000000" pitchFamily="2" charset="0"/>
                <a:cs typeface="NikoshBAN" panose="02000000000000000000" pitchFamily="2" charset="0"/>
              </a:rPr>
              <a:t>কম্পিউটারের </a:t>
            </a:r>
            <a:r>
              <a:rPr lang="as-IN" dirty="0" smtClean="0">
                <a:latin typeface="NikoshBAN" panose="02000000000000000000" pitchFamily="2" charset="0"/>
                <a:cs typeface="NikoshBAN" panose="02000000000000000000" pitchFamily="2" charset="0"/>
              </a:rPr>
              <a:t>প্রক্রি</a:t>
            </a:r>
            <a:r>
              <a:rPr lang="en-US" dirty="0" err="1" smtClean="0">
                <a:latin typeface="NikoshBAN" panose="02000000000000000000" pitchFamily="2" charset="0"/>
                <a:cs typeface="NikoshBAN" panose="02000000000000000000" pitchFamily="2" charset="0"/>
              </a:rPr>
              <a:t>য়া</a:t>
            </a:r>
            <a:r>
              <a:rPr lang="as-IN" dirty="0" smtClean="0">
                <a:latin typeface="NikoshBAN" panose="02000000000000000000" pitchFamily="2" charset="0"/>
                <a:cs typeface="NikoshBAN" panose="02000000000000000000" pitchFamily="2" charset="0"/>
              </a:rPr>
              <a:t>করণের </a:t>
            </a:r>
            <a:r>
              <a:rPr lang="as-IN" dirty="0">
                <a:latin typeface="NikoshBAN" panose="02000000000000000000" pitchFamily="2" charset="0"/>
                <a:cs typeface="NikoshBAN" panose="02000000000000000000" pitchFamily="2" charset="0"/>
              </a:rPr>
              <a:t>ফলাফল আউটপুট হিসেবে </a:t>
            </a:r>
            <a:r>
              <a:rPr lang="as-IN" dirty="0" smtClean="0">
                <a:latin typeface="NikoshBAN" panose="02000000000000000000" pitchFamily="2" charset="0"/>
                <a:cs typeface="NikoshBAN" panose="02000000000000000000" pitchFamily="2" charset="0"/>
              </a:rPr>
              <a:t>পর্দা</a:t>
            </a:r>
            <a:r>
              <a:rPr lang="en-US" dirty="0" smtClean="0">
                <a:latin typeface="NikoshBAN" panose="02000000000000000000" pitchFamily="2" charset="0"/>
                <a:cs typeface="NikoshBAN" panose="02000000000000000000" pitchFamily="2" charset="0"/>
              </a:rPr>
              <a:t>য় </a:t>
            </a:r>
            <a:r>
              <a:rPr lang="as-IN" dirty="0" smtClean="0">
                <a:latin typeface="NikoshBAN" panose="02000000000000000000" pitchFamily="2" charset="0"/>
                <a:cs typeface="NikoshBAN" panose="02000000000000000000" pitchFamily="2" charset="0"/>
              </a:rPr>
              <a:t>প্রদর্শন করান</a:t>
            </a:r>
            <a:r>
              <a:rPr lang="en-US" dirty="0">
                <a:latin typeface="NikoshBAN" panose="02000000000000000000" pitchFamily="2" charset="0"/>
                <a:cs typeface="NikoshBAN" panose="02000000000000000000" pitchFamily="2" charset="0"/>
              </a:rPr>
              <a:t>ো</a:t>
            </a:r>
            <a:r>
              <a:rPr lang="as-IN" dirty="0" smtClean="0">
                <a:latin typeface="NikoshBAN" panose="02000000000000000000" pitchFamily="2" charset="0"/>
                <a:cs typeface="NikoshBAN" panose="02000000000000000000" pitchFamily="2" charset="0"/>
              </a:rPr>
              <a:t>র </a:t>
            </a:r>
            <a:r>
              <a:rPr lang="as-IN" dirty="0">
                <a:latin typeface="NikoshBAN" panose="02000000000000000000" pitchFamily="2" charset="0"/>
                <a:cs typeface="NikoshBAN" panose="02000000000000000000" pitchFamily="2" charset="0"/>
              </a:rPr>
              <a:t>জন্য মনিটর ব্যবহার করা </a:t>
            </a:r>
            <a:r>
              <a:rPr lang="as-IN" dirty="0" smtClean="0">
                <a:latin typeface="NikoshBAN" panose="02000000000000000000" pitchFamily="2" charset="0"/>
                <a:cs typeface="NikoshBAN" panose="02000000000000000000" pitchFamily="2" charset="0"/>
              </a:rPr>
              <a:t>হ</a:t>
            </a:r>
            <a:r>
              <a:rPr lang="en-US" dirty="0" smtClean="0">
                <a:latin typeface="NikoshBAN" panose="02000000000000000000" pitchFamily="2" charset="0"/>
                <a:cs typeface="NikoshBAN" panose="02000000000000000000" pitchFamily="2" charset="0"/>
              </a:rPr>
              <a:t>য়</a:t>
            </a:r>
            <a:r>
              <a:rPr lang="as-IN" dirty="0" smtClean="0">
                <a:latin typeface="NikoshBAN" panose="02000000000000000000" pitchFamily="2" charset="0"/>
                <a:cs typeface="NikoshBAN" panose="02000000000000000000" pitchFamily="2" charset="0"/>
              </a:rPr>
              <a:t>। </a:t>
            </a:r>
            <a:r>
              <a:rPr lang="as-IN" dirty="0">
                <a:latin typeface="NikoshBAN" panose="02000000000000000000" pitchFamily="2" charset="0"/>
                <a:cs typeface="NikoshBAN" panose="02000000000000000000" pitchFamily="2" charset="0"/>
              </a:rPr>
              <a:t>মনিটর ব্যাতীত কম্পিউটারের মূলত </a:t>
            </a:r>
            <a:r>
              <a:rPr lang="as-IN" dirty="0" smtClean="0">
                <a:latin typeface="NikoshBAN" panose="02000000000000000000" pitchFamily="2" charset="0"/>
                <a:cs typeface="NikoshBAN" panose="02000000000000000000" pitchFamily="2" charset="0"/>
              </a:rPr>
              <a:t>কোন</a:t>
            </a:r>
            <a:r>
              <a:rPr lang="en-US" dirty="0">
                <a:latin typeface="NikoshBAN" panose="02000000000000000000" pitchFamily="2" charset="0"/>
                <a:cs typeface="NikoshBAN" panose="02000000000000000000" pitchFamily="2" charset="0"/>
              </a:rPr>
              <a:t>ো</a:t>
            </a:r>
            <a:r>
              <a:rPr lang="as-IN" dirty="0" smtClean="0">
                <a:latin typeface="NikoshBAN" panose="02000000000000000000" pitchFamily="2" charset="0"/>
                <a:cs typeface="NikoshBAN" panose="02000000000000000000" pitchFamily="2" charset="0"/>
              </a:rPr>
              <a:t> </a:t>
            </a:r>
            <a:r>
              <a:rPr lang="as-IN" dirty="0">
                <a:latin typeface="NikoshBAN" panose="02000000000000000000" pitchFamily="2" charset="0"/>
                <a:cs typeface="NikoshBAN" panose="02000000000000000000" pitchFamily="2" charset="0"/>
              </a:rPr>
              <a:t>ধরনের কাজ করাই সম্ভব </a:t>
            </a:r>
            <a:r>
              <a:rPr lang="as-IN" dirty="0" smtClean="0">
                <a:latin typeface="NikoshBAN" panose="02000000000000000000" pitchFamily="2" charset="0"/>
                <a:cs typeface="NikoshBAN" panose="02000000000000000000" pitchFamily="2" charset="0"/>
              </a:rPr>
              <a:t>ন</a:t>
            </a:r>
            <a:r>
              <a:rPr lang="en-US" dirty="0" smtClean="0">
                <a:latin typeface="NikoshBAN" panose="02000000000000000000" pitchFamily="2" charset="0"/>
                <a:cs typeface="NikoshBAN" panose="02000000000000000000" pitchFamily="2" charset="0"/>
              </a:rPr>
              <a:t>য়</a:t>
            </a:r>
            <a:r>
              <a:rPr lang="as-IN" dirty="0" smtClean="0">
                <a:latin typeface="NikoshBAN" panose="02000000000000000000" pitchFamily="2" charset="0"/>
                <a:cs typeface="NikoshBAN" panose="02000000000000000000" pitchFamily="2" charset="0"/>
              </a:rPr>
              <a:t>।</a:t>
            </a:r>
            <a:endParaRPr lang="as-IN" dirty="0">
              <a:latin typeface="NikoshBAN" panose="02000000000000000000" pitchFamily="2" charset="0"/>
              <a:cs typeface="NikoshBAN" panose="02000000000000000000" pitchFamily="2" charset="0"/>
            </a:endParaRPr>
          </a:p>
          <a:p>
            <a:pPr fontAlgn="base"/>
            <a:r>
              <a:rPr lang="as-IN" dirty="0">
                <a:latin typeface="NikoshBAN" panose="02000000000000000000" pitchFamily="2" charset="0"/>
                <a:cs typeface="NikoshBAN" panose="02000000000000000000" pitchFamily="2" charset="0"/>
              </a:rPr>
              <a:t>বিভিন্ন ধরনের গ্রাফিক্স, রেখাচিত্র, নকশা ইত্যাদি নিখুঁতভাবে তৈরির কাজে মনিটর ব্যবহৃত </a:t>
            </a:r>
            <a:r>
              <a:rPr lang="as-IN" dirty="0" smtClean="0">
                <a:latin typeface="NikoshBAN" panose="02000000000000000000" pitchFamily="2" charset="0"/>
                <a:cs typeface="NikoshBAN" panose="02000000000000000000" pitchFamily="2" charset="0"/>
              </a:rPr>
              <a:t>হ</a:t>
            </a:r>
            <a:r>
              <a:rPr lang="en-US" dirty="0" smtClean="0">
                <a:latin typeface="NikoshBAN" panose="02000000000000000000" pitchFamily="2" charset="0"/>
                <a:cs typeface="NikoshBAN" panose="02000000000000000000" pitchFamily="2" charset="0"/>
              </a:rPr>
              <a:t>য়</a:t>
            </a:r>
            <a:r>
              <a:rPr lang="as-IN" dirty="0" smtClean="0">
                <a:latin typeface="NikoshBAN" panose="02000000000000000000" pitchFamily="2" charset="0"/>
                <a:cs typeface="NikoshBAN" panose="02000000000000000000" pitchFamily="2" charset="0"/>
              </a:rPr>
              <a:t>।</a:t>
            </a:r>
            <a:endParaRPr lang="as-IN" dirty="0">
              <a:latin typeface="NikoshBAN" panose="02000000000000000000" pitchFamily="2" charset="0"/>
              <a:cs typeface="NikoshBAN" panose="02000000000000000000" pitchFamily="2" charset="0"/>
            </a:endParaRPr>
          </a:p>
          <a:p>
            <a:pPr fontAlgn="base"/>
            <a:r>
              <a:rPr lang="as-IN" dirty="0">
                <a:latin typeface="NikoshBAN" panose="02000000000000000000" pitchFamily="2" charset="0"/>
                <a:cs typeface="NikoshBAN" panose="02000000000000000000" pitchFamily="2" charset="0"/>
              </a:rPr>
              <a:t>প্রকাশনা শিল্পে টেক্সট ও গ্রাফিক্স এর </a:t>
            </a:r>
            <a:r>
              <a:rPr lang="as-IN" dirty="0" smtClean="0">
                <a:latin typeface="NikoshBAN" panose="02000000000000000000" pitchFamily="2" charset="0"/>
                <a:cs typeface="NikoshBAN" panose="02000000000000000000" pitchFamily="2" charset="0"/>
              </a:rPr>
              <a:t>যাবতী</a:t>
            </a:r>
            <a:r>
              <a:rPr lang="en-US" dirty="0" smtClean="0">
                <a:latin typeface="NikoshBAN" panose="02000000000000000000" pitchFamily="2" charset="0"/>
                <a:cs typeface="NikoshBAN" panose="02000000000000000000" pitchFamily="2" charset="0"/>
              </a:rPr>
              <a:t>য়</a:t>
            </a:r>
            <a:r>
              <a:rPr lang="as-IN" dirty="0" smtClean="0">
                <a:latin typeface="NikoshBAN" panose="02000000000000000000" pitchFamily="2" charset="0"/>
                <a:cs typeface="NikoshBAN" panose="02000000000000000000" pitchFamily="2" charset="0"/>
              </a:rPr>
              <a:t> </a:t>
            </a:r>
            <a:r>
              <a:rPr lang="as-IN" dirty="0">
                <a:latin typeface="NikoshBAN" panose="02000000000000000000" pitchFamily="2" charset="0"/>
                <a:cs typeface="NikoshBAN" panose="02000000000000000000" pitchFamily="2" charset="0"/>
              </a:rPr>
              <a:t>সম্পাদনার </a:t>
            </a:r>
            <a:r>
              <a:rPr lang="as-IN" dirty="0" smtClean="0">
                <a:latin typeface="NikoshBAN" panose="02000000000000000000" pitchFamily="2" charset="0"/>
                <a:cs typeface="NikoshBAN" panose="02000000000000000000" pitchFamily="2" charset="0"/>
              </a:rPr>
              <a:t>কাজগুল</a:t>
            </a:r>
            <a:r>
              <a:rPr lang="en-US" dirty="0" smtClean="0">
                <a:latin typeface="NikoshBAN" panose="02000000000000000000" pitchFamily="2" charset="0"/>
                <a:cs typeface="NikoshBAN" panose="02000000000000000000" pitchFamily="2" charset="0"/>
              </a:rPr>
              <a:t>ো </a:t>
            </a:r>
            <a:r>
              <a:rPr lang="as-IN" dirty="0" smtClean="0">
                <a:latin typeface="NikoshBAN" panose="02000000000000000000" pitchFamily="2" charset="0"/>
                <a:cs typeface="NikoshBAN" panose="02000000000000000000" pitchFamily="2" charset="0"/>
              </a:rPr>
              <a:t>মনিটরের পর্দা</a:t>
            </a:r>
            <a:r>
              <a:rPr lang="en-US" dirty="0" smtClean="0">
                <a:latin typeface="NikoshBAN" panose="02000000000000000000" pitchFamily="2" charset="0"/>
                <a:cs typeface="NikoshBAN" panose="02000000000000000000" pitchFamily="2" charset="0"/>
              </a:rPr>
              <a:t>য়</a:t>
            </a:r>
            <a:r>
              <a:rPr lang="as-IN" dirty="0" smtClean="0">
                <a:latin typeface="NikoshBAN" panose="02000000000000000000" pitchFamily="2" charset="0"/>
                <a:cs typeface="NikoshBAN" panose="02000000000000000000" pitchFamily="2" charset="0"/>
              </a:rPr>
              <a:t> </a:t>
            </a:r>
            <a:r>
              <a:rPr lang="as-IN" dirty="0">
                <a:latin typeface="NikoshBAN" panose="02000000000000000000" pitchFamily="2" charset="0"/>
                <a:cs typeface="NikoshBAN" panose="02000000000000000000" pitchFamily="2" charset="0"/>
              </a:rPr>
              <a:t>দেখে দেখে করা </a:t>
            </a:r>
            <a:r>
              <a:rPr lang="as-IN" dirty="0" smtClean="0">
                <a:latin typeface="NikoshBAN" panose="02000000000000000000" pitchFamily="2" charset="0"/>
                <a:cs typeface="NikoshBAN" panose="02000000000000000000" pitchFamily="2" charset="0"/>
              </a:rPr>
              <a:t>হ</a:t>
            </a:r>
            <a:r>
              <a:rPr lang="en-US" dirty="0" err="1" smtClean="0">
                <a:latin typeface="NikoshBAN" panose="02000000000000000000" pitchFamily="2" charset="0"/>
                <a:cs typeface="NikoshBAN" panose="02000000000000000000" pitchFamily="2" charset="0"/>
              </a:rPr>
              <a:t>য়ে</a:t>
            </a:r>
            <a:r>
              <a:rPr lang="as-IN" dirty="0" smtClean="0">
                <a:latin typeface="NikoshBAN" panose="02000000000000000000" pitchFamily="2" charset="0"/>
                <a:cs typeface="NikoshBAN" panose="02000000000000000000" pitchFamily="2" charset="0"/>
              </a:rPr>
              <a:t> </a:t>
            </a:r>
            <a:r>
              <a:rPr lang="as-IN" dirty="0">
                <a:latin typeface="NikoshBAN" panose="02000000000000000000" pitchFamily="2" charset="0"/>
                <a:cs typeface="NikoshBAN" panose="02000000000000000000" pitchFamily="2" charset="0"/>
              </a:rPr>
              <a:t>থাকে। মনিটর </a:t>
            </a:r>
            <a:r>
              <a:rPr lang="as-IN" dirty="0" smtClean="0">
                <a:latin typeface="NikoshBAN" panose="02000000000000000000" pitchFamily="2" charset="0"/>
                <a:cs typeface="NikoshBAN" panose="02000000000000000000" pitchFamily="2" charset="0"/>
              </a:rPr>
              <a:t>ছা</a:t>
            </a:r>
            <a:r>
              <a:rPr lang="en-US" dirty="0" err="1" smtClean="0">
                <a:latin typeface="NikoshBAN" panose="02000000000000000000" pitchFamily="2" charset="0"/>
                <a:cs typeface="NikoshBAN" panose="02000000000000000000" pitchFamily="2" charset="0"/>
              </a:rPr>
              <a:t>ড়া</a:t>
            </a:r>
            <a:r>
              <a:rPr lang="as-IN" dirty="0" smtClean="0">
                <a:latin typeface="NikoshBAN" panose="02000000000000000000" pitchFamily="2" charset="0"/>
                <a:cs typeface="NikoshBAN" panose="02000000000000000000" pitchFamily="2" charset="0"/>
              </a:rPr>
              <a:t> </a:t>
            </a:r>
            <a:r>
              <a:rPr lang="as-IN" dirty="0">
                <a:latin typeface="NikoshBAN" panose="02000000000000000000" pitchFamily="2" charset="0"/>
                <a:cs typeface="NikoshBAN" panose="02000000000000000000" pitchFamily="2" charset="0"/>
              </a:rPr>
              <a:t>এই </a:t>
            </a:r>
            <a:r>
              <a:rPr lang="as-IN" dirty="0" smtClean="0">
                <a:latin typeface="NikoshBAN" panose="02000000000000000000" pitchFamily="2" charset="0"/>
                <a:cs typeface="NikoshBAN" panose="02000000000000000000" pitchFamily="2" charset="0"/>
              </a:rPr>
              <a:t>কাজগুল</a:t>
            </a:r>
            <a:r>
              <a:rPr lang="en-US" dirty="0">
                <a:latin typeface="NikoshBAN" panose="02000000000000000000" pitchFamily="2" charset="0"/>
                <a:cs typeface="NikoshBAN" panose="02000000000000000000" pitchFamily="2" charset="0"/>
              </a:rPr>
              <a:t>ো</a:t>
            </a:r>
            <a:r>
              <a:rPr lang="as-IN" dirty="0" smtClean="0">
                <a:latin typeface="NikoshBAN" panose="02000000000000000000" pitchFamily="2" charset="0"/>
                <a:cs typeface="NikoshBAN" panose="02000000000000000000" pitchFamily="2" charset="0"/>
              </a:rPr>
              <a:t> </a:t>
            </a:r>
            <a:r>
              <a:rPr lang="as-IN" dirty="0">
                <a:latin typeface="NikoshBAN" panose="02000000000000000000" pitchFamily="2" charset="0"/>
                <a:cs typeface="NikoshBAN" panose="02000000000000000000" pitchFamily="2" charset="0"/>
              </a:rPr>
              <a:t>করা সম্ভব ছিল না।</a:t>
            </a:r>
          </a:p>
          <a:p>
            <a:pPr fontAlgn="base"/>
            <a:r>
              <a:rPr lang="as-IN" dirty="0">
                <a:latin typeface="NikoshBAN" panose="02000000000000000000" pitchFamily="2" charset="0"/>
                <a:cs typeface="NikoshBAN" panose="02000000000000000000" pitchFamily="2" charset="0"/>
              </a:rPr>
              <a:t>বিভিন্ন ধরনের ভিডিও দেখা ও গেম খেলার জন্য মনিটর ব্যবহৃত </a:t>
            </a:r>
            <a:r>
              <a:rPr lang="as-IN" dirty="0" smtClean="0">
                <a:latin typeface="NikoshBAN" panose="02000000000000000000" pitchFamily="2" charset="0"/>
                <a:cs typeface="NikoshBAN" panose="02000000000000000000" pitchFamily="2" charset="0"/>
              </a:rPr>
              <a:t>হ</a:t>
            </a:r>
            <a:r>
              <a:rPr lang="en-US" dirty="0" smtClean="0">
                <a:latin typeface="NikoshBAN" panose="02000000000000000000" pitchFamily="2" charset="0"/>
                <a:cs typeface="NikoshBAN" panose="02000000000000000000" pitchFamily="2" charset="0"/>
              </a:rPr>
              <a:t>য়</a:t>
            </a:r>
            <a:r>
              <a:rPr lang="as-IN" dirty="0" smtClean="0">
                <a:latin typeface="NikoshBAN" panose="02000000000000000000" pitchFamily="2" charset="0"/>
                <a:cs typeface="NikoshBAN" panose="02000000000000000000" pitchFamily="2" charset="0"/>
              </a:rPr>
              <a:t>।</a:t>
            </a:r>
            <a:endParaRPr lang="as-IN" dirty="0">
              <a:latin typeface="NikoshBAN" panose="02000000000000000000" pitchFamily="2" charset="0"/>
              <a:cs typeface="NikoshBAN" panose="02000000000000000000" pitchFamily="2" charset="0"/>
            </a:endParaRPr>
          </a:p>
          <a:p>
            <a:pPr fontAlgn="base"/>
            <a:r>
              <a:rPr lang="as-IN" dirty="0">
                <a:latin typeface="NikoshBAN" panose="02000000000000000000" pitchFamily="2" charset="0"/>
                <a:cs typeface="NikoshBAN" panose="02000000000000000000" pitchFamily="2" charset="0"/>
              </a:rPr>
              <a:t>মনিটরকে টিভিকার্ডের সাথে যুক্ত করে সেটিকে টিভিসেট হিসেবে ব্যবহার করা </a:t>
            </a:r>
            <a:r>
              <a:rPr lang="as-IN" dirty="0" smtClean="0">
                <a:latin typeface="NikoshBAN" panose="02000000000000000000" pitchFamily="2" charset="0"/>
                <a:cs typeface="NikoshBAN" panose="02000000000000000000" pitchFamily="2" charset="0"/>
              </a:rPr>
              <a:t>যা</a:t>
            </a:r>
            <a:r>
              <a:rPr lang="en-US" dirty="0" smtClean="0">
                <a:latin typeface="NikoshBAN" panose="02000000000000000000" pitchFamily="2" charset="0"/>
                <a:cs typeface="NikoshBAN" panose="02000000000000000000" pitchFamily="2" charset="0"/>
              </a:rPr>
              <a:t>য়</a:t>
            </a:r>
            <a:r>
              <a:rPr lang="as-IN" dirty="0" smtClean="0">
                <a:latin typeface="NikoshBAN" panose="02000000000000000000" pitchFamily="2" charset="0"/>
                <a:cs typeface="NikoshBAN" panose="02000000000000000000" pitchFamily="2" charset="0"/>
              </a:rPr>
              <a:t>।</a:t>
            </a:r>
            <a:endParaRPr lang="as-IN"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080582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735030"/>
            <a:ext cx="2171700" cy="857250"/>
          </a:xfrm>
          <a:ln w="19050">
            <a:solidFill>
              <a:schemeClr val="tx1"/>
            </a:solidFill>
          </a:ln>
        </p:spPr>
        <p:txBody>
          <a:bodyPr>
            <a:normAutofit/>
          </a:bodyPr>
          <a:lstStyle/>
          <a:p>
            <a:r>
              <a:rPr lang="en-US" sz="3600" dirty="0" err="1" smtClean="0">
                <a:latin typeface="NikoshBAN" panose="02000000000000000000" pitchFamily="2" charset="0"/>
                <a:cs typeface="NikoshBAN" panose="02000000000000000000" pitchFamily="2" charset="0"/>
              </a:rPr>
              <a:t>জোড়ায়</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কাজ</a:t>
            </a:r>
            <a:endParaRPr lang="en-US" sz="3600" dirty="0">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614523" y="2343150"/>
            <a:ext cx="6172200" cy="1142999"/>
          </a:xfrm>
        </p:spPr>
        <p:txBody>
          <a:bodyPr>
            <a:normAutofit/>
          </a:bodyPr>
          <a:lstStyle/>
          <a:p>
            <a:pPr marL="0" indent="0">
              <a:buNone/>
            </a:pPr>
            <a:r>
              <a:rPr lang="en-US" sz="3200" dirty="0" err="1" smtClean="0">
                <a:latin typeface="NikoshBAN" panose="02000000000000000000" pitchFamily="2" charset="0"/>
                <a:cs typeface="NikoshBAN" panose="02000000000000000000" pitchFamily="2" charset="0"/>
              </a:rPr>
              <a:t>কোন</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ধরনের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মনিটর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বিদ্যু</a:t>
            </a:r>
            <a:r>
              <a:rPr lang="en-US" sz="3200" dirty="0" smtClean="0">
                <a:latin typeface="NikoshBAN" panose="02000000000000000000" pitchFamily="2" charset="0"/>
                <a:cs typeface="NikoshBAN" panose="02000000000000000000" pitchFamily="2" charset="0"/>
              </a:rPr>
              <a:t>ৎ </a:t>
            </a:r>
            <a:r>
              <a:rPr lang="en-US" sz="3200" dirty="0" err="1" smtClean="0">
                <a:latin typeface="NikoshBAN" panose="02000000000000000000" pitchFamily="2" charset="0"/>
                <a:cs typeface="NikoshBAN" panose="02000000000000000000" pitchFamily="2" charset="0"/>
              </a:rPr>
              <a:t>সাশ্রয়ি</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জোড়ায়</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আলোচনা</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করে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উপস্থাপন</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কর</a:t>
            </a:r>
            <a:r>
              <a:rPr lang="en-US" sz="3200" dirty="0" smtClean="0">
                <a:latin typeface="NikoshBAN" panose="02000000000000000000" pitchFamily="2" charset="0"/>
                <a:cs typeface="NikoshBAN" panose="02000000000000000000" pitchFamily="2" charset="0"/>
              </a:rPr>
              <a:t>। </a:t>
            </a:r>
            <a:endParaRPr lang="en-US" sz="3200" dirty="0">
              <a:latin typeface="NikoshBAN" panose="02000000000000000000" pitchFamily="2" charset="0"/>
              <a:cs typeface="NikoshBAN" panose="02000000000000000000" pitchFamily="2" charset="0"/>
            </a:endParaRPr>
          </a:p>
        </p:txBody>
      </p:sp>
      <p:pic>
        <p:nvPicPr>
          <p:cNvPr id="4" name="Picture 3"/>
          <p:cNvPicPr>
            <a:picLocks noChangeAspect="1"/>
          </p:cNvPicPr>
          <p:nvPr/>
        </p:nvPicPr>
        <p:blipFill>
          <a:blip r:embed="rId2"/>
          <a:stretch>
            <a:fillRect/>
          </a:stretch>
        </p:blipFill>
        <p:spPr>
          <a:xfrm>
            <a:off x="614523" y="514350"/>
            <a:ext cx="1908640" cy="1590534"/>
          </a:xfrm>
          <a:prstGeom prst="ellipse">
            <a:avLst/>
          </a:prstGeom>
          <a:ln>
            <a:noFill/>
          </a:ln>
          <a:effectLst>
            <a:softEdge rad="112500"/>
          </a:effectLst>
        </p:spPr>
      </p:pic>
    </p:spTree>
    <p:extLst>
      <p:ext uri="{BB962C8B-B14F-4D97-AF65-F5344CB8AC3E}">
        <p14:creationId xmlns:p14="http://schemas.microsoft.com/office/powerpoint/2010/main" val="9023561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9738"/>
            <a:ext cx="2552700" cy="857250"/>
          </a:xfrm>
        </p:spPr>
        <p:txBody>
          <a:bodyPr>
            <a:normAutofit fontScale="90000"/>
          </a:bodyPr>
          <a:lstStyle/>
          <a:p>
            <a:r>
              <a:rPr lang="en-US" sz="3600" dirty="0" err="1">
                <a:latin typeface="NikoshBAN" panose="02000000000000000000" pitchFamily="2" charset="0"/>
                <a:cs typeface="NikoshBAN" panose="02000000000000000000" pitchFamily="2" charset="0"/>
              </a:rPr>
              <a:t>কম্পিউটার</a:t>
            </a:r>
            <a:r>
              <a:rPr lang="en-US" sz="3600" dirty="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প্রিন্টার</a:t>
            </a:r>
            <a:endParaRPr lang="en-US" sz="3600" dirty="0"/>
          </a:p>
        </p:txBody>
      </p:sp>
      <p:sp>
        <p:nvSpPr>
          <p:cNvPr id="3" name="Rectangle 2"/>
          <p:cNvSpPr/>
          <p:nvPr/>
        </p:nvSpPr>
        <p:spPr>
          <a:xfrm>
            <a:off x="3400746" y="633320"/>
            <a:ext cx="3429000" cy="4154984"/>
          </a:xfrm>
          <a:prstGeom prst="rect">
            <a:avLst/>
          </a:prstGeom>
        </p:spPr>
        <p:txBody>
          <a:bodyPr>
            <a:spAutoFit/>
          </a:bodyPr>
          <a:lstStyle/>
          <a:p>
            <a:r>
              <a:rPr lang="as-IN" sz="2400" dirty="0">
                <a:solidFill>
                  <a:srgbClr val="000099"/>
                </a:solidFill>
                <a:latin typeface="NikoshBAN" panose="02000000000000000000" pitchFamily="2" charset="0"/>
                <a:cs typeface="NikoshBAN" panose="02000000000000000000" pitchFamily="2" charset="0"/>
              </a:rPr>
              <a:t>যে যন্ত্রের সাহায্যে কম্পিউটারে প্রাপ্ত ফলাফল কাগজে </a:t>
            </a:r>
            <a:r>
              <a:rPr lang="as-IN" sz="2400" dirty="0" smtClean="0">
                <a:solidFill>
                  <a:srgbClr val="000099"/>
                </a:solidFill>
                <a:latin typeface="NikoshBAN" panose="02000000000000000000" pitchFamily="2" charset="0"/>
                <a:cs typeface="NikoshBAN" panose="02000000000000000000" pitchFamily="2" charset="0"/>
              </a:rPr>
              <a:t>ছাপান</a:t>
            </a:r>
            <a:r>
              <a:rPr lang="en-US" sz="2400" dirty="0" err="1" smtClean="0">
                <a:solidFill>
                  <a:srgbClr val="000099"/>
                </a:solidFill>
                <a:latin typeface="NikoshBAN" panose="02000000000000000000" pitchFamily="2" charset="0"/>
                <a:cs typeface="NikoshBAN" panose="02000000000000000000" pitchFamily="2" charset="0"/>
              </a:rPr>
              <a:t>ো</a:t>
            </a:r>
            <a:r>
              <a:rPr lang="as-IN" sz="2400" dirty="0" smtClean="0">
                <a:solidFill>
                  <a:srgbClr val="000099"/>
                </a:solidFill>
                <a:latin typeface="NikoshBAN" panose="02000000000000000000" pitchFamily="2" charset="0"/>
                <a:cs typeface="NikoshBAN" panose="02000000000000000000" pitchFamily="2" charset="0"/>
              </a:rPr>
              <a:t> যা</a:t>
            </a:r>
            <a:r>
              <a:rPr lang="en-US" sz="2400" dirty="0" smtClean="0">
                <a:solidFill>
                  <a:srgbClr val="000099"/>
                </a:solidFill>
                <a:latin typeface="NikoshBAN" panose="02000000000000000000" pitchFamily="2" charset="0"/>
                <a:cs typeface="NikoshBAN" panose="02000000000000000000" pitchFamily="2" charset="0"/>
              </a:rPr>
              <a:t>য় </a:t>
            </a:r>
            <a:r>
              <a:rPr lang="as-IN" sz="2400" dirty="0" smtClean="0">
                <a:solidFill>
                  <a:srgbClr val="000099"/>
                </a:solidFill>
                <a:latin typeface="NikoshBAN" panose="02000000000000000000" pitchFamily="2" charset="0"/>
                <a:cs typeface="NikoshBAN" panose="02000000000000000000" pitchFamily="2" charset="0"/>
              </a:rPr>
              <a:t>তাকে </a:t>
            </a:r>
            <a:r>
              <a:rPr lang="as-IN" sz="2400" dirty="0">
                <a:solidFill>
                  <a:srgbClr val="000099"/>
                </a:solidFill>
                <a:latin typeface="NikoshBAN" panose="02000000000000000000" pitchFamily="2" charset="0"/>
                <a:cs typeface="NikoshBAN" panose="02000000000000000000" pitchFamily="2" charset="0"/>
              </a:rPr>
              <a:t>প্রিন্টার বলা </a:t>
            </a:r>
            <a:r>
              <a:rPr lang="as-IN" sz="2400" dirty="0" smtClean="0">
                <a:solidFill>
                  <a:srgbClr val="000099"/>
                </a:solidFill>
                <a:latin typeface="NikoshBAN" panose="02000000000000000000" pitchFamily="2" charset="0"/>
                <a:cs typeface="NikoshBAN" panose="02000000000000000000" pitchFamily="2" charset="0"/>
              </a:rPr>
              <a:t>হ</a:t>
            </a:r>
            <a:r>
              <a:rPr lang="en-US" sz="2400" dirty="0" smtClean="0">
                <a:solidFill>
                  <a:srgbClr val="000099"/>
                </a:solidFill>
                <a:latin typeface="NikoshBAN" panose="02000000000000000000" pitchFamily="2" charset="0"/>
                <a:cs typeface="NikoshBAN" panose="02000000000000000000" pitchFamily="2" charset="0"/>
              </a:rPr>
              <a:t>য়</a:t>
            </a:r>
            <a:r>
              <a:rPr lang="as-IN" sz="2400" dirty="0" smtClean="0">
                <a:solidFill>
                  <a:srgbClr val="000099"/>
                </a:solidFill>
                <a:latin typeface="NikoshBAN" panose="02000000000000000000" pitchFamily="2" charset="0"/>
                <a:cs typeface="NikoshBAN" panose="02000000000000000000" pitchFamily="2" charset="0"/>
              </a:rPr>
              <a:t>। </a:t>
            </a:r>
            <a:r>
              <a:rPr lang="as-IN" sz="2400" dirty="0">
                <a:solidFill>
                  <a:srgbClr val="000099"/>
                </a:solidFill>
                <a:latin typeface="NikoshBAN" panose="02000000000000000000" pitchFamily="2" charset="0"/>
                <a:cs typeface="NikoshBAN" panose="02000000000000000000" pitchFamily="2" charset="0"/>
              </a:rPr>
              <a:t>এটি বহুল ব্যবহৃত আউটপুট ডিভাইস। অন্যান্য আউটপুট ডিভাইসের তুলনায় প্রিন্টার একটি ধীরগতি আউটপুট ব্যবস্থা। প্রিন্টারের মান কী রকম হবে তা নির্ভর করে প্রিন্টারের রেজুলেশনের উপর। বেশি রেজ্যুলেশনের প্রিন্টার নিখুঁতভাবে প্রিন্ট করে থাকে। </a:t>
            </a:r>
            <a:endParaRPr lang="en-US" sz="2400" dirty="0">
              <a:solidFill>
                <a:srgbClr val="000099"/>
              </a:solidFill>
              <a:latin typeface="NikoshBAN" panose="02000000000000000000" pitchFamily="2" charset="0"/>
              <a:cs typeface="NikoshBAN" panose="02000000000000000000" pitchFamily="2" charset="0"/>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0502" y="1352550"/>
            <a:ext cx="2938272" cy="2932176"/>
          </a:xfrm>
        </p:spPr>
      </p:pic>
    </p:spTree>
    <p:extLst>
      <p:ext uri="{BB962C8B-B14F-4D97-AF65-F5344CB8AC3E}">
        <p14:creationId xmlns:p14="http://schemas.microsoft.com/office/powerpoint/2010/main" val="15503860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1488" y="133350"/>
            <a:ext cx="3926012" cy="4724400"/>
          </a:xfrm>
        </p:spPr>
        <p:txBody>
          <a:bodyPr>
            <a:noAutofit/>
          </a:bodyPr>
          <a:lstStyle/>
          <a:p>
            <a:r>
              <a:rPr lang="as-IN" sz="3200" dirty="0">
                <a:latin typeface="NikoshBAN" panose="02000000000000000000" pitchFamily="2" charset="0"/>
                <a:cs typeface="NikoshBAN" panose="02000000000000000000" pitchFamily="2" charset="0"/>
              </a:rPr>
              <a:t>ডট ম্যাটিক্স প্রিন্টার একটি </a:t>
            </a:r>
            <a:r>
              <a:rPr lang="as-IN" sz="3200" dirty="0" smtClean="0">
                <a:latin typeface="NikoshBAN" panose="02000000000000000000" pitchFamily="2" charset="0"/>
                <a:cs typeface="NikoshBAN" panose="02000000000000000000" pitchFamily="2" charset="0"/>
              </a:rPr>
              <a:t>জনপ্রি</a:t>
            </a:r>
            <a:r>
              <a:rPr lang="en-US" sz="3200" dirty="0" smtClean="0">
                <a:latin typeface="NikoshBAN" panose="02000000000000000000" pitchFamily="2" charset="0"/>
                <a:cs typeface="NikoshBAN" panose="02000000000000000000" pitchFamily="2" charset="0"/>
              </a:rPr>
              <a:t>য় </a:t>
            </a:r>
            <a:r>
              <a:rPr lang="as-IN" sz="3200" dirty="0" smtClean="0">
                <a:latin typeface="NikoshBAN" panose="02000000000000000000" pitchFamily="2" charset="0"/>
                <a:cs typeface="NikoshBAN" panose="02000000000000000000" pitchFamily="2" charset="0"/>
              </a:rPr>
              <a:t>প্রিন্টার</a:t>
            </a:r>
            <a:r>
              <a:rPr lang="as-IN" sz="3200" dirty="0">
                <a:latin typeface="NikoshBAN" panose="02000000000000000000" pitchFamily="2" charset="0"/>
                <a:cs typeface="NikoshBAN" panose="02000000000000000000" pitchFamily="2" charset="0"/>
              </a:rPr>
              <a:t>। তবে এর গতি অন্যান্য প্রিন্টারের </a:t>
            </a:r>
            <a:r>
              <a:rPr lang="as-IN" sz="3200" dirty="0" smtClean="0">
                <a:latin typeface="NikoshBAN" panose="02000000000000000000" pitchFamily="2" charset="0"/>
                <a:cs typeface="NikoshBAN" panose="02000000000000000000" pitchFamily="2" charset="0"/>
              </a:rPr>
              <a:t>তুলনা</a:t>
            </a:r>
            <a:r>
              <a:rPr lang="en-US" sz="3200" dirty="0" smtClean="0">
                <a:latin typeface="NikoshBAN" panose="02000000000000000000" pitchFamily="2" charset="0"/>
                <a:cs typeface="NikoshBAN" panose="02000000000000000000" pitchFamily="2" charset="0"/>
              </a:rPr>
              <a:t>য়</a:t>
            </a:r>
            <a:r>
              <a:rPr lang="as-IN" sz="3200" dirty="0" smtClean="0">
                <a:latin typeface="NikoshBAN" panose="02000000000000000000" pitchFamily="2" charset="0"/>
                <a:cs typeface="NikoshBAN" panose="02000000000000000000" pitchFamily="2" charset="0"/>
              </a:rPr>
              <a:t> </a:t>
            </a:r>
            <a:r>
              <a:rPr lang="as-IN" sz="3200" dirty="0">
                <a:latin typeface="NikoshBAN" panose="02000000000000000000" pitchFamily="2" charset="0"/>
                <a:cs typeface="NikoshBAN" panose="02000000000000000000" pitchFamily="2" charset="0"/>
              </a:rPr>
              <a:t>কম। </a:t>
            </a:r>
            <a:r>
              <a:rPr lang="as-IN" sz="3200" dirty="0" smtClean="0">
                <a:latin typeface="NikoshBAN" panose="02000000000000000000" pitchFamily="2" charset="0"/>
                <a:cs typeface="NikoshBAN" panose="02000000000000000000" pitchFamily="2" charset="0"/>
              </a:rPr>
              <a:t>আ</a:t>
            </a:r>
            <a:r>
              <a:rPr lang="en-US" sz="3200" dirty="0" smtClean="0">
                <a:latin typeface="NikoshBAN" panose="02000000000000000000" pitchFamily="2" charset="0"/>
                <a:cs typeface="NikoshBAN" panose="02000000000000000000" pitchFamily="2" charset="0"/>
              </a:rPr>
              <a:t>য়</a:t>
            </a:r>
            <a:r>
              <a:rPr lang="as-IN" sz="3200" dirty="0" smtClean="0">
                <a:latin typeface="NikoshBAN" panose="02000000000000000000" pitchFamily="2" charset="0"/>
                <a:cs typeface="NikoshBAN" panose="02000000000000000000" pitchFamily="2" charset="0"/>
              </a:rPr>
              <a:t>তাকারে সাজান</a:t>
            </a:r>
            <a:r>
              <a:rPr lang="en-US" sz="3200" dirty="0">
                <a:latin typeface="NikoshBAN" panose="02000000000000000000" pitchFamily="2" charset="0"/>
                <a:cs typeface="NikoshBAN" panose="02000000000000000000" pitchFamily="2" charset="0"/>
              </a:rPr>
              <a:t>ো</a:t>
            </a:r>
            <a:r>
              <a:rPr lang="as-IN" sz="3200" dirty="0" smtClean="0">
                <a:latin typeface="NikoshBAN" panose="02000000000000000000" pitchFamily="2" charset="0"/>
                <a:cs typeface="NikoshBAN" panose="02000000000000000000" pitchFamily="2" charset="0"/>
              </a:rPr>
              <a:t> কতকগুল</a:t>
            </a:r>
            <a:r>
              <a:rPr lang="en-US" sz="3200" dirty="0" err="1" smtClean="0">
                <a:latin typeface="NikoshBAN" panose="02000000000000000000" pitchFamily="2" charset="0"/>
                <a:cs typeface="NikoshBAN" panose="02000000000000000000" pitchFamily="2" charset="0"/>
              </a:rPr>
              <a:t>ো</a:t>
            </a:r>
            <a:r>
              <a:rPr lang="as-IN" sz="3200" dirty="0" smtClean="0">
                <a:latin typeface="NikoshBAN" panose="02000000000000000000" pitchFamily="2" charset="0"/>
                <a:cs typeface="NikoshBAN" panose="02000000000000000000" pitchFamily="2" charset="0"/>
              </a:rPr>
              <a:t> </a:t>
            </a:r>
            <a:r>
              <a:rPr lang="as-IN" sz="3200" dirty="0">
                <a:latin typeface="NikoshBAN" panose="02000000000000000000" pitchFamily="2" charset="0"/>
                <a:cs typeface="NikoshBAN" panose="02000000000000000000" pitchFamily="2" charset="0"/>
              </a:rPr>
              <a:t>বিন্দুকে ডট ম্যাট্রিক্স বলে। যেমন; </a:t>
            </a:r>
            <a:r>
              <a:rPr lang="as-IN" sz="3200" dirty="0" smtClean="0">
                <a:latin typeface="NikoshBAN" panose="02000000000000000000" pitchFamily="2" charset="0"/>
                <a:cs typeface="NikoshBAN" panose="02000000000000000000" pitchFamily="2" charset="0"/>
              </a:rPr>
              <a:t>বিন্দুগুল</a:t>
            </a:r>
            <a:r>
              <a:rPr lang="en-US" sz="3200" dirty="0">
                <a:latin typeface="NikoshBAN" panose="02000000000000000000" pitchFamily="2" charset="0"/>
                <a:cs typeface="NikoshBAN" panose="02000000000000000000" pitchFamily="2" charset="0"/>
              </a:rPr>
              <a:t>ো</a:t>
            </a:r>
            <a:r>
              <a:rPr lang="as-IN" sz="3200" dirty="0" smtClean="0">
                <a:latin typeface="NikoshBAN" panose="02000000000000000000" pitchFamily="2" charset="0"/>
                <a:cs typeface="NikoshBAN" panose="02000000000000000000" pitchFamily="2" charset="0"/>
              </a:rPr>
              <a:t> </a:t>
            </a:r>
            <a:r>
              <a:rPr lang="as-IN" sz="3200" dirty="0">
                <a:latin typeface="NikoshBAN" panose="02000000000000000000" pitchFamily="2" charset="0"/>
                <a:cs typeface="NikoshBAN" panose="02000000000000000000" pitchFamily="2" charset="0"/>
              </a:rPr>
              <a:t>৮টি সারি এবং ১২টি স্তম্ভে </a:t>
            </a:r>
            <a:r>
              <a:rPr lang="as-IN" sz="3200" dirty="0" smtClean="0">
                <a:latin typeface="NikoshBAN" panose="02000000000000000000" pitchFamily="2" charset="0"/>
                <a:cs typeface="NikoshBAN" panose="02000000000000000000" pitchFamily="2" charset="0"/>
              </a:rPr>
              <a:t>সাজান</a:t>
            </a:r>
            <a:r>
              <a:rPr lang="en-US" sz="3200" dirty="0">
                <a:latin typeface="NikoshBAN" panose="02000000000000000000" pitchFamily="2" charset="0"/>
                <a:cs typeface="NikoshBAN" panose="02000000000000000000" pitchFamily="2" charset="0"/>
              </a:rPr>
              <a:t>ো</a:t>
            </a:r>
            <a:r>
              <a:rPr lang="as-IN" sz="3200" dirty="0" smtClean="0">
                <a:latin typeface="NikoshBAN" panose="02000000000000000000" pitchFamily="2" charset="0"/>
                <a:cs typeface="NikoshBAN" panose="02000000000000000000" pitchFamily="2" charset="0"/>
              </a:rPr>
              <a:t> </a:t>
            </a:r>
            <a:r>
              <a:rPr lang="as-IN" sz="3200" dirty="0">
                <a:latin typeface="NikoshBAN" panose="02000000000000000000" pitchFamily="2" charset="0"/>
                <a:cs typeface="NikoshBAN" panose="02000000000000000000" pitchFamily="2" charset="0"/>
              </a:rPr>
              <a:t>থাকলে তাকে বলে ৮ </a:t>
            </a:r>
            <a:r>
              <a:rPr lang="en-US" sz="3200" dirty="0">
                <a:latin typeface="NikoshBAN" panose="02000000000000000000" pitchFamily="2" charset="0"/>
                <a:cs typeface="NikoshBAN" panose="02000000000000000000" pitchFamily="2" charset="0"/>
              </a:rPr>
              <a:t>x </a:t>
            </a:r>
            <a:r>
              <a:rPr lang="as-IN" sz="3200" dirty="0">
                <a:latin typeface="NikoshBAN" panose="02000000000000000000" pitchFamily="2" charset="0"/>
                <a:cs typeface="NikoshBAN" panose="02000000000000000000" pitchFamily="2" charset="0"/>
              </a:rPr>
              <a:t>১২ ডট ম্যাট্রিক্স</a:t>
            </a:r>
            <a:r>
              <a:rPr lang="as-IN" sz="3200" dirty="0" smtClean="0">
                <a:latin typeface="NikoshBAN" panose="02000000000000000000" pitchFamily="2" charset="0"/>
                <a:cs typeface="NikoshBAN" panose="02000000000000000000" pitchFamily="2" charset="0"/>
              </a:rPr>
              <a:t>।</a:t>
            </a:r>
            <a:endParaRPr lang="en-US" sz="3200" dirty="0">
              <a:latin typeface="NikoshBAN" panose="02000000000000000000" pitchFamily="2" charset="0"/>
              <a:cs typeface="NikoshBAN" panose="02000000000000000000" pitchFamily="2" charset="0"/>
            </a:endParaRPr>
          </a:p>
        </p:txBody>
      </p:sp>
      <p:pic>
        <p:nvPicPr>
          <p:cNvPr id="2050" name="Picture 2" descr="dot matrix printer à¦à¦° à¦à¦¬à¦¿à¦° à¦«à¦²à¦¾à¦«à¦²"/>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024974"/>
            <a:ext cx="2514600" cy="25146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31688" y="3596209"/>
            <a:ext cx="2209800" cy="523220"/>
          </a:xfrm>
          <a:prstGeom prst="rect">
            <a:avLst/>
          </a:prstGeom>
          <a:noFill/>
        </p:spPr>
        <p:txBody>
          <a:bodyPr wrap="square" rtlCol="0">
            <a:spAutoFit/>
          </a:bodyPr>
          <a:lstStyle/>
          <a:p>
            <a:r>
              <a:rPr lang="en-US" sz="2800" b="1" dirty="0" err="1" smtClean="0">
                <a:solidFill>
                  <a:srgbClr val="006600"/>
                </a:solidFill>
                <a:latin typeface="NikoshBAN" panose="02000000000000000000" pitchFamily="2" charset="0"/>
                <a:cs typeface="NikoshBAN" panose="02000000000000000000" pitchFamily="2" charset="0"/>
              </a:rPr>
              <a:t>ডট</a:t>
            </a:r>
            <a:r>
              <a:rPr lang="en-US" sz="2800" b="1" dirty="0" smtClean="0">
                <a:solidFill>
                  <a:srgbClr val="006600"/>
                </a:solidFill>
                <a:latin typeface="NikoshBAN" panose="02000000000000000000" pitchFamily="2" charset="0"/>
                <a:cs typeface="NikoshBAN" panose="02000000000000000000" pitchFamily="2" charset="0"/>
              </a:rPr>
              <a:t> </a:t>
            </a:r>
            <a:r>
              <a:rPr lang="en-US" sz="2800" b="1" dirty="0" err="1" smtClean="0">
                <a:solidFill>
                  <a:srgbClr val="006600"/>
                </a:solidFill>
                <a:latin typeface="NikoshBAN" panose="02000000000000000000" pitchFamily="2" charset="0"/>
                <a:cs typeface="NikoshBAN" panose="02000000000000000000" pitchFamily="2" charset="0"/>
              </a:rPr>
              <a:t>ম্যাট্রিক্স</a:t>
            </a:r>
            <a:r>
              <a:rPr lang="en-US" sz="2800" b="1" dirty="0" smtClean="0">
                <a:solidFill>
                  <a:srgbClr val="006600"/>
                </a:solidFill>
                <a:latin typeface="NikoshBAN" panose="02000000000000000000" pitchFamily="2" charset="0"/>
                <a:cs typeface="NikoshBAN" panose="02000000000000000000" pitchFamily="2" charset="0"/>
              </a:rPr>
              <a:t> </a:t>
            </a:r>
            <a:r>
              <a:rPr lang="en-US" sz="2800" b="1" dirty="0" err="1" smtClean="0">
                <a:solidFill>
                  <a:srgbClr val="006600"/>
                </a:solidFill>
                <a:latin typeface="NikoshBAN" panose="02000000000000000000" pitchFamily="2" charset="0"/>
                <a:cs typeface="NikoshBAN" panose="02000000000000000000" pitchFamily="2" charset="0"/>
              </a:rPr>
              <a:t>পিন্টার</a:t>
            </a:r>
            <a:endParaRPr lang="en-US" sz="2800" b="1" dirty="0">
              <a:solidFill>
                <a:srgbClr val="00660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2284697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1236" y="1123950"/>
            <a:ext cx="2705100" cy="2057400"/>
          </a:xfrm>
          <a:prstGeom prst="rect">
            <a:avLst/>
          </a:prstGeom>
        </p:spPr>
      </p:pic>
      <p:sp>
        <p:nvSpPr>
          <p:cNvPr id="5" name="Rectangle 4"/>
          <p:cNvSpPr/>
          <p:nvPr/>
        </p:nvSpPr>
        <p:spPr>
          <a:xfrm>
            <a:off x="609600" y="3714750"/>
            <a:ext cx="1802096" cy="461665"/>
          </a:xfrm>
          <a:prstGeom prst="rect">
            <a:avLst/>
          </a:prstGeom>
        </p:spPr>
        <p:txBody>
          <a:bodyPr wrap="none">
            <a:spAutoFit/>
          </a:bodyPr>
          <a:lstStyle/>
          <a:p>
            <a:r>
              <a:rPr lang="as-IN" sz="2400" b="1" dirty="0">
                <a:solidFill>
                  <a:srgbClr val="0000CC"/>
                </a:solidFill>
                <a:latin typeface="NikoshBAN" panose="02000000000000000000" pitchFamily="2" charset="0"/>
                <a:cs typeface="NikoshBAN" panose="02000000000000000000" pitchFamily="2" charset="0"/>
              </a:rPr>
              <a:t>ইঙ্ক জেট প্রিন্টার</a:t>
            </a:r>
            <a:r>
              <a:rPr lang="as-IN" b="1" dirty="0">
                <a:solidFill>
                  <a:srgbClr val="0B5394"/>
                </a:solidFill>
                <a:latin typeface="Droid Sans"/>
              </a:rPr>
              <a:t> </a:t>
            </a:r>
            <a:endParaRPr lang="en-US" dirty="0"/>
          </a:p>
        </p:txBody>
      </p:sp>
      <p:sp>
        <p:nvSpPr>
          <p:cNvPr id="6" name="Rectangle 5"/>
          <p:cNvSpPr/>
          <p:nvPr/>
        </p:nvSpPr>
        <p:spPr>
          <a:xfrm>
            <a:off x="2908871" y="514350"/>
            <a:ext cx="3429000" cy="4031873"/>
          </a:xfrm>
          <a:prstGeom prst="rect">
            <a:avLst/>
          </a:prstGeom>
        </p:spPr>
        <p:txBody>
          <a:bodyPr>
            <a:spAutoFit/>
          </a:bodyPr>
          <a:lstStyle/>
          <a:p>
            <a:r>
              <a:rPr lang="as-IN" sz="3200" dirty="0">
                <a:latin typeface="NikoshBAN" panose="02000000000000000000" pitchFamily="2" charset="0"/>
                <a:cs typeface="NikoshBAN" panose="02000000000000000000" pitchFamily="2" charset="0"/>
              </a:rPr>
              <a:t>স্বল্পদামী প্রিন্টার হিসেবে ইঙ্কজেট প্রিন্টার </a:t>
            </a:r>
            <a:r>
              <a:rPr lang="as-IN" sz="3200" dirty="0" smtClean="0">
                <a:latin typeface="NikoshBAN" panose="02000000000000000000" pitchFamily="2" charset="0"/>
                <a:cs typeface="NikoshBAN" panose="02000000000000000000" pitchFamily="2" charset="0"/>
              </a:rPr>
              <a:t>জনপ্রি</a:t>
            </a:r>
            <a:r>
              <a:rPr lang="en-US" sz="3200" dirty="0" smtClean="0">
                <a:latin typeface="NikoshBAN" panose="02000000000000000000" pitchFamily="2" charset="0"/>
                <a:cs typeface="NikoshBAN" panose="02000000000000000000" pitchFamily="2" charset="0"/>
              </a:rPr>
              <a:t>য়</a:t>
            </a:r>
            <a:r>
              <a:rPr lang="as-IN" sz="3200" dirty="0" smtClean="0">
                <a:latin typeface="NikoshBAN" panose="02000000000000000000" pitchFamily="2" charset="0"/>
                <a:cs typeface="NikoshBAN" panose="02000000000000000000" pitchFamily="2" charset="0"/>
              </a:rPr>
              <a:t>। </a:t>
            </a:r>
            <a:r>
              <a:rPr lang="as-IN" sz="3200" dirty="0">
                <a:latin typeface="NikoshBAN" panose="02000000000000000000" pitchFamily="2" charset="0"/>
                <a:cs typeface="NikoshBAN" panose="02000000000000000000" pitchFamily="2" charset="0"/>
              </a:rPr>
              <a:t>সাধারণত </a:t>
            </a:r>
            <a:r>
              <a:rPr lang="as-IN" sz="3200" dirty="0" smtClean="0">
                <a:latin typeface="NikoshBAN" panose="02000000000000000000" pitchFamily="2" charset="0"/>
                <a:cs typeface="NikoshBAN" panose="02000000000000000000" pitchFamily="2" charset="0"/>
              </a:rPr>
              <a:t>বাসাবা</a:t>
            </a:r>
            <a:r>
              <a:rPr lang="en-US" sz="3200" dirty="0" err="1" smtClean="0">
                <a:latin typeface="NikoshBAN" panose="02000000000000000000" pitchFamily="2" charset="0"/>
                <a:cs typeface="NikoshBAN" panose="02000000000000000000" pitchFamily="2" charset="0"/>
              </a:rPr>
              <a:t>ড়ি</a:t>
            </a:r>
            <a:r>
              <a:rPr lang="as-IN" sz="3200" dirty="0" smtClean="0">
                <a:latin typeface="NikoshBAN" panose="02000000000000000000" pitchFamily="2" charset="0"/>
                <a:cs typeface="NikoshBAN" panose="02000000000000000000" pitchFamily="2" charset="0"/>
              </a:rPr>
              <a:t>তে </a:t>
            </a:r>
            <a:r>
              <a:rPr lang="as-IN" sz="3200" dirty="0">
                <a:latin typeface="NikoshBAN" panose="02000000000000000000" pitchFamily="2" charset="0"/>
                <a:cs typeface="NikoshBAN" panose="02000000000000000000" pitchFamily="2" charset="0"/>
              </a:rPr>
              <a:t>ইঙ্কজেট প্রিন্টার ব্যবহার করা </a:t>
            </a:r>
            <a:r>
              <a:rPr lang="as-IN" sz="3200" dirty="0" smtClean="0">
                <a:latin typeface="NikoshBAN" panose="02000000000000000000" pitchFamily="2" charset="0"/>
                <a:cs typeface="NikoshBAN" panose="02000000000000000000" pitchFamily="2" charset="0"/>
              </a:rPr>
              <a:t>হ</a:t>
            </a:r>
            <a:r>
              <a:rPr lang="en-US" sz="3200" dirty="0" smtClean="0">
                <a:latin typeface="NikoshBAN" panose="02000000000000000000" pitchFamily="2" charset="0"/>
                <a:cs typeface="NikoshBAN" panose="02000000000000000000" pitchFamily="2" charset="0"/>
              </a:rPr>
              <a:t>য়</a:t>
            </a:r>
            <a:r>
              <a:rPr lang="as-IN" sz="3200" dirty="0" smtClean="0">
                <a:latin typeface="NikoshBAN" panose="02000000000000000000" pitchFamily="2" charset="0"/>
                <a:cs typeface="NikoshBAN" panose="02000000000000000000" pitchFamily="2" charset="0"/>
              </a:rPr>
              <a:t>।</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বিশেষ</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করে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ছবি</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প্রিন্ট</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করার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জন্য</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এটির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ব্যবহার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অধিক</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এতে</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তরল</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কালি</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ব্যবহৃত</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হয়</a:t>
            </a:r>
            <a:r>
              <a:rPr lang="en-US" sz="3200" dirty="0" smtClean="0">
                <a:latin typeface="NikoshBAN" panose="02000000000000000000" pitchFamily="2" charset="0"/>
                <a:cs typeface="NikoshBAN" panose="02000000000000000000" pitchFamily="2" charset="0"/>
              </a:rPr>
              <a:t>।</a:t>
            </a:r>
            <a:endParaRPr lang="en-US" sz="32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37395920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71800" y="285750"/>
            <a:ext cx="3733800" cy="4495800"/>
          </a:xfrm>
        </p:spPr>
        <p:txBody>
          <a:bodyPr>
            <a:noAutofit/>
          </a:bodyPr>
          <a:lstStyle/>
          <a:p>
            <a:pPr marL="0" indent="0">
              <a:buNone/>
            </a:pPr>
            <a:r>
              <a:rPr lang="as-IN" sz="3200" dirty="0">
                <a:latin typeface="NikoshBAN" panose="02000000000000000000" pitchFamily="2" charset="0"/>
                <a:cs typeface="NikoshBAN" panose="02000000000000000000" pitchFamily="2" charset="0"/>
              </a:rPr>
              <a:t>লেজার প্রিন্টারে লেজার রশ্মির সাহায্যে কাগজে লেখা </a:t>
            </a:r>
            <a:r>
              <a:rPr lang="as-IN" sz="3200" dirty="0" smtClean="0">
                <a:latin typeface="NikoshBAN" panose="02000000000000000000" pitchFamily="2" charset="0"/>
                <a:cs typeface="NikoshBAN" panose="02000000000000000000" pitchFamily="2" charset="0"/>
              </a:rPr>
              <a:t>ফুটি</a:t>
            </a:r>
            <a:r>
              <a:rPr lang="en-US" sz="3200" dirty="0" err="1" smtClean="0">
                <a:latin typeface="NikoshBAN" panose="02000000000000000000" pitchFamily="2" charset="0"/>
                <a:cs typeface="NikoshBAN" panose="02000000000000000000" pitchFamily="2" charset="0"/>
              </a:rPr>
              <a:t>য়ে</a:t>
            </a:r>
            <a:r>
              <a:rPr lang="as-IN" sz="3200" dirty="0" smtClean="0">
                <a:latin typeface="NikoshBAN" panose="02000000000000000000" pitchFamily="2" charset="0"/>
                <a:cs typeface="NikoshBAN" panose="02000000000000000000" pitchFamily="2" charset="0"/>
              </a:rPr>
              <a:t> ত</a:t>
            </a:r>
            <a:r>
              <a:rPr lang="en-US" sz="3200" dirty="0" err="1" smtClean="0">
                <a:latin typeface="NikoshBAN" panose="02000000000000000000" pitchFamily="2" charset="0"/>
                <a:cs typeface="NikoshBAN" panose="02000000000000000000" pitchFamily="2" charset="0"/>
              </a:rPr>
              <a:t>োলা</a:t>
            </a:r>
            <a:r>
              <a:rPr lang="as-IN" sz="3200" dirty="0" smtClean="0">
                <a:latin typeface="NikoshBAN" panose="02000000000000000000" pitchFamily="2" charset="0"/>
                <a:cs typeface="NikoshBAN" panose="02000000000000000000" pitchFamily="2" charset="0"/>
              </a:rPr>
              <a:t> হ</a:t>
            </a:r>
            <a:r>
              <a:rPr lang="en-US" sz="3200" dirty="0" smtClean="0">
                <a:latin typeface="NikoshBAN" panose="02000000000000000000" pitchFamily="2" charset="0"/>
                <a:cs typeface="NikoshBAN" panose="02000000000000000000" pitchFamily="2" charset="0"/>
              </a:rPr>
              <a:t>য়</a:t>
            </a:r>
            <a:r>
              <a:rPr lang="as-IN" sz="3200" dirty="0" smtClean="0">
                <a:latin typeface="NikoshBAN" panose="02000000000000000000" pitchFamily="2" charset="0"/>
                <a:cs typeface="NikoshBAN" panose="02000000000000000000" pitchFamily="2" charset="0"/>
              </a:rPr>
              <a:t>। </a:t>
            </a:r>
            <a:r>
              <a:rPr lang="as-IN" sz="3200" dirty="0">
                <a:latin typeface="NikoshBAN" panose="02000000000000000000" pitchFamily="2" charset="0"/>
                <a:cs typeface="NikoshBAN" panose="02000000000000000000" pitchFamily="2" charset="0"/>
              </a:rPr>
              <a:t>এর </a:t>
            </a:r>
            <a:r>
              <a:rPr lang="en-US" sz="3200" dirty="0" err="1" smtClean="0">
                <a:latin typeface="NikoshBAN" panose="02000000000000000000" pitchFamily="2" charset="0"/>
                <a:cs typeface="NikoshBAN" panose="02000000000000000000" pitchFamily="2" charset="0"/>
              </a:rPr>
              <a:t>গতি</a:t>
            </a:r>
            <a:r>
              <a:rPr lang="en-US" sz="3200" dirty="0" smtClean="0">
                <a:latin typeface="NikoshBAN" panose="02000000000000000000" pitchFamily="2" charset="0"/>
                <a:cs typeface="NikoshBAN" panose="02000000000000000000" pitchFamily="2" charset="0"/>
              </a:rPr>
              <a:t> </a:t>
            </a:r>
            <a:r>
              <a:rPr lang="as-IN" sz="3200" dirty="0" smtClean="0">
                <a:latin typeface="NikoshBAN" panose="02000000000000000000" pitchFamily="2" charset="0"/>
                <a:cs typeface="NikoshBAN" panose="02000000000000000000" pitchFamily="2" charset="0"/>
              </a:rPr>
              <a:t>অনেক </a:t>
            </a:r>
            <a:r>
              <a:rPr lang="as-IN" sz="3200" dirty="0">
                <a:latin typeface="NikoshBAN" panose="02000000000000000000" pitchFamily="2" charset="0"/>
                <a:cs typeface="NikoshBAN" panose="02000000000000000000" pitchFamily="2" charset="0"/>
              </a:rPr>
              <a:t>বেশি (10000 </a:t>
            </a:r>
            <a:r>
              <a:rPr lang="en-US" sz="3200" dirty="0" err="1">
                <a:latin typeface="NikoshBAN" panose="02000000000000000000" pitchFamily="2" charset="0"/>
                <a:cs typeface="NikoshBAN" panose="02000000000000000000" pitchFamily="2" charset="0"/>
              </a:rPr>
              <a:t>lpm</a:t>
            </a:r>
            <a:r>
              <a:rPr lang="en-US" sz="3200" dirty="0">
                <a:latin typeface="NikoshBAN" panose="02000000000000000000" pitchFamily="2" charset="0"/>
                <a:cs typeface="NikoshBAN" panose="02000000000000000000" pitchFamily="2" charset="0"/>
              </a:rPr>
              <a:t>)। </a:t>
            </a:r>
            <a:r>
              <a:rPr lang="as-IN" sz="3200" dirty="0" smtClean="0">
                <a:latin typeface="NikoshBAN" panose="02000000000000000000" pitchFamily="2" charset="0"/>
                <a:cs typeface="NikoshBAN" panose="02000000000000000000" pitchFamily="2" charset="0"/>
              </a:rPr>
              <a:t>সাধারণত </a:t>
            </a:r>
            <a:r>
              <a:rPr lang="as-IN" sz="3200" dirty="0">
                <a:latin typeface="NikoshBAN" panose="02000000000000000000" pitchFamily="2" charset="0"/>
                <a:cs typeface="NikoshBAN" panose="02000000000000000000" pitchFamily="2" charset="0"/>
              </a:rPr>
              <a:t>ডেক্সটপ </a:t>
            </a:r>
            <a:r>
              <a:rPr lang="as-IN" sz="3200" dirty="0" smtClean="0">
                <a:latin typeface="NikoshBAN" panose="02000000000000000000" pitchFamily="2" charset="0"/>
                <a:cs typeface="NikoshBAN" panose="02000000000000000000" pitchFamily="2" charset="0"/>
              </a:rPr>
              <a:t>পাবলিশিং</a:t>
            </a:r>
            <a:r>
              <a:rPr lang="en-US" sz="3200" dirty="0" err="1" smtClean="0">
                <a:latin typeface="NikoshBAN" panose="02000000000000000000" pitchFamily="2" charset="0"/>
                <a:cs typeface="NikoshBAN" panose="02000000000000000000" pitchFamily="2" charset="0"/>
              </a:rPr>
              <a:t>য়ে</a:t>
            </a:r>
            <a:r>
              <a:rPr lang="as-IN" sz="3200" dirty="0" smtClean="0">
                <a:latin typeface="NikoshBAN" panose="02000000000000000000" pitchFamily="2" charset="0"/>
                <a:cs typeface="NikoshBAN" panose="02000000000000000000" pitchFamily="2" charset="0"/>
              </a:rPr>
              <a:t>র </a:t>
            </a:r>
            <a:r>
              <a:rPr lang="as-IN" sz="3200" dirty="0">
                <a:latin typeface="NikoshBAN" panose="02000000000000000000" pitchFamily="2" charset="0"/>
                <a:cs typeface="NikoshBAN" panose="02000000000000000000" pitchFamily="2" charset="0"/>
              </a:rPr>
              <a:t>কাজে লেজার প্রিন্টার ব্যাপকভাবে ব্যবহার করা </a:t>
            </a:r>
            <a:r>
              <a:rPr lang="as-IN" sz="3200" dirty="0" smtClean="0">
                <a:latin typeface="NikoshBAN" panose="02000000000000000000" pitchFamily="2" charset="0"/>
                <a:cs typeface="NikoshBAN" panose="02000000000000000000" pitchFamily="2" charset="0"/>
              </a:rPr>
              <a:t>হ</a:t>
            </a:r>
            <a:r>
              <a:rPr lang="en-US" sz="3200" dirty="0" smtClean="0">
                <a:latin typeface="NikoshBAN" panose="02000000000000000000" pitchFamily="2" charset="0"/>
                <a:cs typeface="NikoshBAN" panose="02000000000000000000" pitchFamily="2" charset="0"/>
              </a:rPr>
              <a:t>য়</a:t>
            </a:r>
            <a:r>
              <a:rPr lang="as-IN" sz="3200" dirty="0" smtClean="0">
                <a:latin typeface="NikoshBAN" panose="02000000000000000000" pitchFamily="2" charset="0"/>
                <a:cs typeface="NikoshBAN" panose="02000000000000000000" pitchFamily="2" charset="0"/>
              </a:rPr>
              <a:t>। </a:t>
            </a:r>
            <a:r>
              <a:rPr lang="as-IN" sz="3200" dirty="0">
                <a:latin typeface="NikoshBAN" panose="02000000000000000000" pitchFamily="2" charset="0"/>
                <a:cs typeface="NikoshBAN" panose="02000000000000000000" pitchFamily="2" charset="0"/>
              </a:rPr>
              <a:t>লেজার প্রিন্টারের ছাঁপা খুবই উন্নতমানের। </a:t>
            </a:r>
            <a:endParaRPr lang="en-US" sz="3200" dirty="0">
              <a:latin typeface="NikoshBAN" panose="02000000000000000000" pitchFamily="2" charset="0"/>
              <a:cs typeface="NikoshBAN" panose="02000000000000000000" pitchFamily="2" charset="0"/>
            </a:endParaRPr>
          </a:p>
        </p:txBody>
      </p:sp>
      <p:pic>
        <p:nvPicPr>
          <p:cNvPr id="4" name="Picture 3"/>
          <p:cNvPicPr>
            <a:picLocks noChangeAspect="1"/>
          </p:cNvPicPr>
          <p:nvPr/>
        </p:nvPicPr>
        <p:blipFill>
          <a:blip r:embed="rId2"/>
          <a:stretch>
            <a:fillRect/>
          </a:stretch>
        </p:blipFill>
        <p:spPr>
          <a:xfrm>
            <a:off x="304800" y="1733550"/>
            <a:ext cx="2584533" cy="1836539"/>
          </a:xfrm>
          <a:prstGeom prst="rect">
            <a:avLst/>
          </a:prstGeom>
        </p:spPr>
      </p:pic>
      <p:sp>
        <p:nvSpPr>
          <p:cNvPr id="5" name="Rectangle 4"/>
          <p:cNvSpPr/>
          <p:nvPr/>
        </p:nvSpPr>
        <p:spPr>
          <a:xfrm>
            <a:off x="457200" y="3790950"/>
            <a:ext cx="1946367" cy="584775"/>
          </a:xfrm>
          <a:prstGeom prst="rect">
            <a:avLst/>
          </a:prstGeom>
        </p:spPr>
        <p:txBody>
          <a:bodyPr wrap="none">
            <a:spAutoFit/>
          </a:bodyPr>
          <a:lstStyle/>
          <a:p>
            <a:r>
              <a:rPr lang="as-IN" sz="3200" dirty="0">
                <a:latin typeface="NikoshBAN" panose="02000000000000000000" pitchFamily="2" charset="0"/>
                <a:cs typeface="NikoshBAN" panose="02000000000000000000" pitchFamily="2" charset="0"/>
              </a:rPr>
              <a:t>লেজার </a:t>
            </a:r>
            <a:r>
              <a:rPr lang="as-IN" sz="3200" dirty="0" smtClean="0">
                <a:latin typeface="NikoshBAN" panose="02000000000000000000" pitchFamily="2" charset="0"/>
                <a:cs typeface="NikoshBAN" panose="02000000000000000000" pitchFamily="2" charset="0"/>
              </a:rPr>
              <a:t>প্রিন্টার</a:t>
            </a:r>
            <a:endParaRPr lang="en-US" sz="3200" dirty="0"/>
          </a:p>
        </p:txBody>
      </p:sp>
    </p:spTree>
    <p:extLst>
      <p:ext uri="{BB962C8B-B14F-4D97-AF65-F5344CB8AC3E}">
        <p14:creationId xmlns:p14="http://schemas.microsoft.com/office/powerpoint/2010/main" val="24608195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2" y="209550"/>
            <a:ext cx="3863082" cy="4495800"/>
          </a:xfrm>
        </p:spPr>
        <p:txBody>
          <a:bodyPr>
            <a:noAutofit/>
          </a:bodyPr>
          <a:lstStyle/>
          <a:p>
            <a:r>
              <a:rPr lang="as-IN" sz="2800" b="1" dirty="0">
                <a:latin typeface="NikoshBAN" panose="02000000000000000000" pitchFamily="2" charset="0"/>
                <a:cs typeface="NikoshBAN" panose="02000000000000000000" pitchFamily="2" charset="0"/>
              </a:rPr>
              <a:t>প্লটার</a:t>
            </a:r>
            <a:r>
              <a:rPr lang="as-IN" sz="2800" dirty="0">
                <a:latin typeface="NikoshBAN" panose="02000000000000000000" pitchFamily="2" charset="0"/>
                <a:cs typeface="NikoshBAN" panose="02000000000000000000" pitchFamily="2" charset="0"/>
              </a:rPr>
              <a:t> এক ধরনের প্রিন্টার।স্থপতি, প্রকৌশলী এবং অন্যান্য ধরনের নক্সাবিদ এবং যারা মানচিত্র তৈরি করেন তাদের সূক্ষ্মাতিসূক্ষ্ম রেখার সুস্পষ্ট ও সঠিক ব্যবহারের জন্য প্লটার ব্যবহার করা হয় । প্লটারে অনেক </a:t>
            </a:r>
            <a:r>
              <a:rPr lang="as-IN" sz="2800" dirty="0" smtClean="0">
                <a:latin typeface="NikoshBAN" panose="02000000000000000000" pitchFamily="2" charset="0"/>
                <a:cs typeface="NikoshBAN" panose="02000000000000000000" pitchFamily="2" charset="0"/>
              </a:rPr>
              <a:t>চও</a:t>
            </a:r>
            <a:r>
              <a:rPr lang="en-US" sz="2800" dirty="0" err="1" smtClean="0">
                <a:latin typeface="NikoshBAN" panose="02000000000000000000" pitchFamily="2" charset="0"/>
                <a:cs typeface="NikoshBAN" panose="02000000000000000000" pitchFamily="2" charset="0"/>
              </a:rPr>
              <a:t>ড়া</a:t>
            </a:r>
            <a:r>
              <a:rPr lang="as-IN" sz="2800" dirty="0" smtClean="0">
                <a:latin typeface="NikoshBAN" panose="02000000000000000000" pitchFamily="2" charset="0"/>
                <a:cs typeface="NikoshBAN" panose="02000000000000000000" pitchFamily="2" charset="0"/>
              </a:rPr>
              <a:t> </a:t>
            </a:r>
            <a:r>
              <a:rPr lang="as-IN" sz="2800" dirty="0">
                <a:latin typeface="NikoshBAN" panose="02000000000000000000" pitchFamily="2" charset="0"/>
                <a:cs typeface="NikoshBAN" panose="02000000000000000000" pitchFamily="2" charset="0"/>
              </a:rPr>
              <a:t>কাগজ প্রিন্ট নেওয়া </a:t>
            </a:r>
            <a:r>
              <a:rPr lang="as-IN" sz="2800" dirty="0" smtClean="0">
                <a:latin typeface="NikoshBAN" panose="02000000000000000000" pitchFamily="2" charset="0"/>
                <a:cs typeface="NikoshBAN" panose="02000000000000000000" pitchFamily="2" charset="0"/>
              </a:rPr>
              <a:t>যা</a:t>
            </a:r>
            <a:r>
              <a:rPr lang="en-US" sz="2800" dirty="0" smtClean="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 </a:t>
            </a:r>
            <a:r>
              <a:rPr lang="as-IN" sz="2800" dirty="0">
                <a:latin typeface="NikoshBAN" panose="02000000000000000000" pitchFamily="2" charset="0"/>
                <a:cs typeface="NikoshBAN" panose="02000000000000000000" pitchFamily="2" charset="0"/>
              </a:rPr>
              <a:t>যা মানচিত্র এবং বিভিন্ন প্রকার নক্সার জন্য অপরিহার্য ।</a:t>
            </a:r>
            <a:endParaRPr lang="en-US" sz="2800" dirty="0">
              <a:latin typeface="NikoshBAN" panose="02000000000000000000" pitchFamily="2" charset="0"/>
              <a:cs typeface="NikoshBAN" panose="02000000000000000000" pitchFamily="2" charset="0"/>
            </a:endParaRPr>
          </a:p>
        </p:txBody>
      </p:sp>
      <p:pic>
        <p:nvPicPr>
          <p:cNvPr id="4" name="Content Placeholder 3"/>
          <p:cNvPicPr>
            <a:picLocks noGrp="1" noChangeAspect="1"/>
          </p:cNvPicPr>
          <p:nvPr>
            <p:ph idx="1"/>
          </p:nvPr>
        </p:nvPicPr>
        <p:blipFill rotWithShape="1">
          <a:blip r:embed="rId2"/>
          <a:srcRect l="9628" t="14444" r="8525" b="13340"/>
          <a:stretch/>
        </p:blipFill>
        <p:spPr>
          <a:xfrm>
            <a:off x="381000" y="1200150"/>
            <a:ext cx="2590801" cy="2286000"/>
          </a:xfrm>
          <a:prstGeom prst="rect">
            <a:avLst/>
          </a:prstGeom>
        </p:spPr>
      </p:pic>
      <p:sp>
        <p:nvSpPr>
          <p:cNvPr id="5" name="Rectangle 4"/>
          <p:cNvSpPr/>
          <p:nvPr/>
        </p:nvSpPr>
        <p:spPr>
          <a:xfrm>
            <a:off x="1141132" y="3726418"/>
            <a:ext cx="925253" cy="646331"/>
          </a:xfrm>
          <a:prstGeom prst="rect">
            <a:avLst/>
          </a:prstGeom>
        </p:spPr>
        <p:txBody>
          <a:bodyPr wrap="none">
            <a:spAutoFit/>
          </a:bodyPr>
          <a:lstStyle/>
          <a:p>
            <a:r>
              <a:rPr lang="as-IN" sz="3600" b="1" dirty="0">
                <a:latin typeface="NikoshBAN" panose="02000000000000000000" pitchFamily="2" charset="0"/>
                <a:cs typeface="NikoshBAN" panose="02000000000000000000" pitchFamily="2" charset="0"/>
              </a:rPr>
              <a:t>প্লটার</a:t>
            </a:r>
            <a:endParaRPr lang="en-US" sz="3600" dirty="0"/>
          </a:p>
        </p:txBody>
      </p:sp>
    </p:spTree>
    <p:extLst>
      <p:ext uri="{BB962C8B-B14F-4D97-AF65-F5344CB8AC3E}">
        <p14:creationId xmlns:p14="http://schemas.microsoft.com/office/powerpoint/2010/main" val="739726845"/>
      </p:ext>
    </p:extLst>
  </p:cSld>
  <p:clrMapOvr>
    <a:masterClrMapping/>
  </p:clrMapOvr>
  <p:transition spd="slow">
    <p:wheel spokes="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solidFill>
                  <a:srgbClr val="2D0EB2"/>
                </a:solidFill>
                <a:latin typeface="NikoshBAN" panose="02000000000000000000" pitchFamily="2" charset="0"/>
                <a:cs typeface="NikoshBAN" panose="02000000000000000000" pitchFamily="2" charset="0"/>
              </a:rPr>
              <a:t>আউটপুট</a:t>
            </a:r>
            <a:r>
              <a:rPr lang="en-US" sz="3600" dirty="0" smtClean="0">
                <a:solidFill>
                  <a:srgbClr val="2D0EB2"/>
                </a:solidFill>
                <a:latin typeface="NikoshBAN" panose="02000000000000000000" pitchFamily="2" charset="0"/>
                <a:cs typeface="NikoshBAN" panose="02000000000000000000" pitchFamily="2" charset="0"/>
              </a:rPr>
              <a:t> </a:t>
            </a:r>
            <a:r>
              <a:rPr lang="en-US" sz="3600" dirty="0" err="1" smtClean="0">
                <a:solidFill>
                  <a:srgbClr val="2D0EB2"/>
                </a:solidFill>
                <a:latin typeface="NikoshBAN" panose="02000000000000000000" pitchFamily="2" charset="0"/>
                <a:cs typeface="NikoshBAN" panose="02000000000000000000" pitchFamily="2" charset="0"/>
              </a:rPr>
              <a:t>ডিভাইসের</a:t>
            </a:r>
            <a:r>
              <a:rPr lang="en-US" sz="3600" dirty="0" smtClean="0">
                <a:solidFill>
                  <a:srgbClr val="2D0EB2"/>
                </a:solidFill>
                <a:latin typeface="NikoshBAN" panose="02000000000000000000" pitchFamily="2" charset="0"/>
                <a:cs typeface="NikoshBAN" panose="02000000000000000000" pitchFamily="2" charset="0"/>
              </a:rPr>
              <a:t> </a:t>
            </a:r>
            <a:r>
              <a:rPr lang="en-US" sz="3600" dirty="0" err="1" smtClean="0">
                <a:solidFill>
                  <a:srgbClr val="2D0EB2"/>
                </a:solidFill>
                <a:latin typeface="NikoshBAN" panose="02000000000000000000" pitchFamily="2" charset="0"/>
                <a:cs typeface="NikoshBAN" panose="02000000000000000000" pitchFamily="2" charset="0"/>
              </a:rPr>
              <a:t>একটি</a:t>
            </a:r>
            <a:r>
              <a:rPr lang="en-US" sz="3600" dirty="0" smtClean="0">
                <a:solidFill>
                  <a:srgbClr val="2D0EB2"/>
                </a:solidFill>
                <a:latin typeface="NikoshBAN" panose="02000000000000000000" pitchFamily="2" charset="0"/>
                <a:cs typeface="NikoshBAN" panose="02000000000000000000" pitchFamily="2" charset="0"/>
              </a:rPr>
              <a:t> </a:t>
            </a:r>
            <a:r>
              <a:rPr lang="en-US" sz="3600" dirty="0" err="1" smtClean="0">
                <a:solidFill>
                  <a:srgbClr val="2D0EB2"/>
                </a:solidFill>
                <a:latin typeface="NikoshBAN" panose="02000000000000000000" pitchFamily="2" charset="0"/>
                <a:cs typeface="NikoshBAN" panose="02000000000000000000" pitchFamily="2" charset="0"/>
              </a:rPr>
              <a:t>ভিডিও</a:t>
            </a:r>
            <a:r>
              <a:rPr lang="en-US" sz="3600" dirty="0" smtClean="0">
                <a:solidFill>
                  <a:srgbClr val="2D0EB2"/>
                </a:solidFill>
                <a:latin typeface="NikoshBAN" panose="02000000000000000000" pitchFamily="2" charset="0"/>
                <a:cs typeface="NikoshBAN" panose="02000000000000000000" pitchFamily="2" charset="0"/>
              </a:rPr>
              <a:t>। </a:t>
            </a:r>
            <a:endParaRPr lang="en-US" dirty="0"/>
          </a:p>
        </p:txBody>
      </p:sp>
      <p:graphicFrame>
        <p:nvGraphicFramePr>
          <p:cNvPr id="4" name="Content Placeholder 3">
            <a:hlinkClick r:id="" action="ppaction://ole?verb=0"/>
          </p:cNvPr>
          <p:cNvGraphicFramePr>
            <a:graphicFrameLocks noGrp="1" noChangeAspect="1"/>
          </p:cNvGraphicFramePr>
          <p:nvPr>
            <p:ph idx="1"/>
            <p:extLst>
              <p:ext uri="{D42A27DB-BD31-4B8C-83A1-F6EECF244321}">
                <p14:modId xmlns:p14="http://schemas.microsoft.com/office/powerpoint/2010/main" val="558148366"/>
              </p:ext>
            </p:extLst>
          </p:nvPr>
        </p:nvGraphicFramePr>
        <p:xfrm>
          <a:off x="2667000" y="2114550"/>
          <a:ext cx="1524000" cy="1285875"/>
        </p:xfrm>
        <a:graphic>
          <a:graphicData uri="http://schemas.openxmlformats.org/presentationml/2006/ole">
            <mc:AlternateContent xmlns:mc="http://schemas.openxmlformats.org/markup-compatibility/2006">
              <mc:Choice xmlns:v="urn:schemas-microsoft-com:vml" Requires="v">
                <p:oleObj spid="_x0000_s1026" name="Packager Shell Object" showAsIcon="1" r:id="rId3" imgW="914400" imgH="771480" progId="Package">
                  <p:embed/>
                </p:oleObj>
              </mc:Choice>
              <mc:Fallback>
                <p:oleObj name="Packager Shell Object" showAsIcon="1" r:id="rId3" imgW="914400" imgH="771480" progId="Package">
                  <p:embed/>
                  <p:pic>
                    <p:nvPicPr>
                      <p:cNvPr id="0" name=""/>
                      <p:cNvPicPr/>
                      <p:nvPr/>
                    </p:nvPicPr>
                    <p:blipFill>
                      <a:blip r:embed="rId4"/>
                      <a:stretch>
                        <a:fillRect/>
                      </a:stretch>
                    </p:blipFill>
                    <p:spPr>
                      <a:xfrm>
                        <a:off x="2667000" y="2114550"/>
                        <a:ext cx="1524000" cy="1285875"/>
                      </a:xfrm>
                      <a:prstGeom prst="rect">
                        <a:avLst/>
                      </a:prstGeom>
                    </p:spPr>
                  </p:pic>
                </p:oleObj>
              </mc:Fallback>
            </mc:AlternateContent>
          </a:graphicData>
        </a:graphic>
      </p:graphicFrame>
    </p:spTree>
    <p:extLst>
      <p:ext uri="{BB962C8B-B14F-4D97-AF65-F5344CB8AC3E}">
        <p14:creationId xmlns:p14="http://schemas.microsoft.com/office/powerpoint/2010/main" val="221728123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5446" y="899035"/>
            <a:ext cx="1643867" cy="745629"/>
          </a:xfrm>
        </p:spPr>
        <p:txBody>
          <a:bodyPr>
            <a:normAutofit/>
          </a:bodyPr>
          <a:lstStyle/>
          <a:p>
            <a:pPr algn="ctr"/>
            <a:r>
              <a:rPr lang="en-US" sz="3375" u="sng" dirty="0" err="1">
                <a:solidFill>
                  <a:srgbClr val="7030A0"/>
                </a:solidFill>
                <a:latin typeface="NikoshBAN" panose="02000000000000000000" pitchFamily="2" charset="0"/>
                <a:cs typeface="NikoshBAN" panose="02000000000000000000" pitchFamily="2" charset="0"/>
              </a:rPr>
              <a:t>দলীয়</a:t>
            </a:r>
            <a:r>
              <a:rPr lang="bn-IN" sz="3375" u="sng" dirty="0">
                <a:solidFill>
                  <a:srgbClr val="7030A0"/>
                </a:solidFill>
                <a:latin typeface="NikoshBAN" panose="02000000000000000000" pitchFamily="2" charset="0"/>
                <a:cs typeface="NikoshBAN" panose="02000000000000000000" pitchFamily="2" charset="0"/>
              </a:rPr>
              <a:t> কাজ</a:t>
            </a:r>
            <a:endParaRPr lang="en-US" sz="3375" u="sng" dirty="0">
              <a:solidFill>
                <a:srgbClr val="7030A0"/>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233747" y="2571750"/>
            <a:ext cx="6367264" cy="1301702"/>
          </a:xfrm>
        </p:spPr>
        <p:txBody>
          <a:bodyPr>
            <a:normAutofit lnSpcReduction="10000"/>
          </a:bodyPr>
          <a:lstStyle/>
          <a:p>
            <a:pPr marL="0" indent="0" algn="ctr">
              <a:buNone/>
            </a:pPr>
            <a:r>
              <a:rPr lang="bn-IN" sz="4000" dirty="0" smtClean="0">
                <a:solidFill>
                  <a:srgbClr val="000099"/>
                </a:solidFill>
                <a:latin typeface="NikoshBAN" panose="02000000000000000000" pitchFamily="2" charset="0"/>
                <a:cs typeface="NikoshBAN" panose="02000000000000000000" pitchFamily="2" charset="0"/>
              </a:rPr>
              <a:t>তোমাদের </a:t>
            </a:r>
            <a:r>
              <a:rPr lang="bn-IN" sz="4000" dirty="0">
                <a:solidFill>
                  <a:srgbClr val="000099"/>
                </a:solidFill>
                <a:latin typeface="NikoshBAN" panose="02000000000000000000" pitchFamily="2" charset="0"/>
                <a:cs typeface="NikoshBAN" panose="02000000000000000000" pitchFamily="2" charset="0"/>
              </a:rPr>
              <a:t>বিদ্যালয়ের জন্য কোন ধরণের প্রিন্টার উপযুক্ত যুক্তিসহ উপস্থাপন কর।</a:t>
            </a:r>
            <a:endParaRPr lang="en-US" sz="4000" dirty="0">
              <a:solidFill>
                <a:srgbClr val="000099"/>
              </a:solidFill>
              <a:latin typeface="NikoshBAN" pitchFamily="2" charset="0"/>
              <a:cs typeface="NikoshBAN" pitchFamily="2" charset="0"/>
            </a:endParaRPr>
          </a:p>
          <a:p>
            <a:pPr marL="0" indent="0">
              <a:buNone/>
            </a:pPr>
            <a:endParaRPr lang="en-US" sz="2250" dirty="0">
              <a:solidFill>
                <a:srgbClr val="000099"/>
              </a:solidFill>
              <a:latin typeface="NikoshBAN" panose="02000000000000000000" pitchFamily="2" charset="0"/>
              <a:cs typeface="NikoshBAN" panose="02000000000000000000" pitchFamily="2" charset="0"/>
            </a:endParaRPr>
          </a:p>
          <a:p>
            <a:pPr marL="0" indent="0">
              <a:buNone/>
            </a:pPr>
            <a:endParaRPr lang="en-US" sz="3375" dirty="0">
              <a:solidFill>
                <a:srgbClr val="000099"/>
              </a:solidFill>
              <a:latin typeface="NikoshBAN" panose="02000000000000000000" pitchFamily="2" charset="0"/>
              <a:cs typeface="NikoshBAN" panose="02000000000000000000" pitchFamily="2" charset="0"/>
            </a:endParaRPr>
          </a:p>
        </p:txBody>
      </p:sp>
      <p:sp>
        <p:nvSpPr>
          <p:cNvPr id="4" name="Title 1"/>
          <p:cNvSpPr txBox="1">
            <a:spLocks/>
          </p:cNvSpPr>
          <p:nvPr/>
        </p:nvSpPr>
        <p:spPr>
          <a:xfrm>
            <a:off x="5047350" y="1087784"/>
            <a:ext cx="1161074" cy="368129"/>
          </a:xfrm>
          <a:prstGeom prst="rect">
            <a:avLst/>
          </a:prstGeom>
        </p:spPr>
        <p:txBody>
          <a:bodyPr vert="horz" lIns="51435" tIns="25718" rIns="51435" bIns="2571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800" dirty="0" err="1">
                <a:latin typeface="NikoshBAN" panose="02000000000000000000" pitchFamily="2" charset="0"/>
                <a:cs typeface="NikoshBAN" panose="02000000000000000000" pitchFamily="2" charset="0"/>
              </a:rPr>
              <a:t>সময়ঃ</a:t>
            </a:r>
            <a:r>
              <a:rPr lang="en-US" sz="1800" dirty="0">
                <a:latin typeface="NikoshBAN" panose="02000000000000000000" pitchFamily="2" charset="0"/>
                <a:cs typeface="NikoshBAN" panose="02000000000000000000" pitchFamily="2" charset="0"/>
              </a:rPr>
              <a:t> ১৫মিঃ</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941" y="979117"/>
            <a:ext cx="1468041" cy="1205330"/>
          </a:xfrm>
          <a:prstGeom prst="ellipse">
            <a:avLst/>
          </a:prstGeom>
          <a:ln>
            <a:noFill/>
          </a:ln>
          <a:effectLst>
            <a:softEdge rad="112500"/>
          </a:effectLst>
        </p:spPr>
      </p:pic>
    </p:spTree>
    <p:extLst>
      <p:ext uri="{BB962C8B-B14F-4D97-AF65-F5344CB8AC3E}">
        <p14:creationId xmlns:p14="http://schemas.microsoft.com/office/powerpoint/2010/main" val="697567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bn-IN" sz="2700" dirty="0">
                <a:solidFill>
                  <a:srgbClr val="000099"/>
                </a:solidFill>
                <a:latin typeface="NikoshBAN" panose="02000000000000000000" pitchFamily="2" charset="0"/>
                <a:cs typeface="NikoshBAN" panose="02000000000000000000" pitchFamily="2" charset="0"/>
              </a:rPr>
              <a:t>মনিটর কত প্রকার ও কী কী ?</a:t>
            </a:r>
            <a:endParaRPr lang="en-US" sz="2700" dirty="0">
              <a:solidFill>
                <a:srgbClr val="000099"/>
              </a:solidFill>
              <a:latin typeface="NikoshBAN" panose="02000000000000000000" pitchFamily="2" charset="0"/>
              <a:cs typeface="NikoshBAN" panose="02000000000000000000" pitchFamily="2" charset="0"/>
            </a:endParaRPr>
          </a:p>
          <a:p>
            <a:r>
              <a:rPr lang="bn-IN" sz="2700" dirty="0">
                <a:solidFill>
                  <a:srgbClr val="000099"/>
                </a:solidFill>
                <a:latin typeface="NikoshBAN" panose="02000000000000000000" pitchFamily="2" charset="0"/>
                <a:cs typeface="NikoshBAN" panose="02000000000000000000" pitchFamily="2" charset="0"/>
              </a:rPr>
              <a:t>সিআরটি এর পূর্ণরূপ কী?</a:t>
            </a:r>
            <a:endParaRPr lang="en-US" sz="2700" dirty="0">
              <a:solidFill>
                <a:srgbClr val="000099"/>
              </a:solidFill>
              <a:latin typeface="NikoshBAN" panose="02000000000000000000" pitchFamily="2" charset="0"/>
              <a:cs typeface="NikoshBAN" panose="02000000000000000000" pitchFamily="2" charset="0"/>
            </a:endParaRPr>
          </a:p>
          <a:p>
            <a:r>
              <a:rPr lang="bn-IN" sz="2700" dirty="0">
                <a:solidFill>
                  <a:srgbClr val="000099"/>
                </a:solidFill>
                <a:latin typeface="NikoshBAN" panose="02000000000000000000" pitchFamily="2" charset="0"/>
                <a:cs typeface="NikoshBAN" panose="02000000000000000000" pitchFamily="2" charset="0"/>
              </a:rPr>
              <a:t>কোন মনিটরে বিদ্যূৎ খরচ কম?</a:t>
            </a:r>
            <a:endParaRPr lang="en-US" sz="2700" dirty="0">
              <a:solidFill>
                <a:srgbClr val="000099"/>
              </a:solidFill>
              <a:latin typeface="NikoshBAN" panose="02000000000000000000" pitchFamily="2" charset="0"/>
              <a:cs typeface="NikoshBAN" panose="02000000000000000000" pitchFamily="2" charset="0"/>
            </a:endParaRPr>
          </a:p>
          <a:p>
            <a:r>
              <a:rPr lang="bn-IN" sz="2700" dirty="0">
                <a:solidFill>
                  <a:srgbClr val="000099"/>
                </a:solidFill>
                <a:latin typeface="NikoshBAN" panose="02000000000000000000" pitchFamily="2" charset="0"/>
                <a:cs typeface="NikoshBAN" panose="02000000000000000000" pitchFamily="2" charset="0"/>
              </a:rPr>
              <a:t>কোন প্র্রিন্টারের ছাপার গতি ও মান অত্যান্ত উন্নত ও নিখুঁত?</a:t>
            </a:r>
            <a:endParaRPr lang="en-US" sz="2700" dirty="0">
              <a:solidFill>
                <a:srgbClr val="000099"/>
              </a:solidFill>
              <a:latin typeface="NikoshBAN" panose="02000000000000000000" pitchFamily="2" charset="0"/>
              <a:cs typeface="NikoshBAN" panose="02000000000000000000" pitchFamily="2" charset="0"/>
            </a:endParaRPr>
          </a:p>
          <a:p>
            <a:r>
              <a:rPr lang="bn-IN" sz="2700" dirty="0">
                <a:solidFill>
                  <a:srgbClr val="000099"/>
                </a:solidFill>
                <a:latin typeface="NikoshBAN" panose="02000000000000000000" pitchFamily="2" charset="0"/>
                <a:cs typeface="NikoshBAN" panose="02000000000000000000" pitchFamily="2" charset="0"/>
              </a:rPr>
              <a:t>প্লটার কী? </a:t>
            </a:r>
          </a:p>
        </p:txBody>
      </p:sp>
      <p:sp>
        <p:nvSpPr>
          <p:cNvPr id="5" name="Title 1"/>
          <p:cNvSpPr>
            <a:spLocks noGrp="1"/>
          </p:cNvSpPr>
          <p:nvPr>
            <p:ph type="title"/>
          </p:nvPr>
        </p:nvSpPr>
        <p:spPr>
          <a:xfrm>
            <a:off x="2783000" y="285750"/>
            <a:ext cx="1291999" cy="745629"/>
          </a:xfrm>
          <a:ln w="12700">
            <a:solidFill>
              <a:schemeClr val="tx1"/>
            </a:solidFill>
          </a:ln>
        </p:spPr>
        <p:txBody>
          <a:bodyPr>
            <a:normAutofit/>
          </a:bodyPr>
          <a:lstStyle/>
          <a:p>
            <a:pPr algn="ctr"/>
            <a:r>
              <a:rPr lang="bn-IN" sz="3375" dirty="0">
                <a:solidFill>
                  <a:srgbClr val="7030A0"/>
                </a:solidFill>
                <a:latin typeface="NikoshBAN" panose="02000000000000000000" pitchFamily="2" charset="0"/>
                <a:cs typeface="NikoshBAN" panose="02000000000000000000" pitchFamily="2" charset="0"/>
              </a:rPr>
              <a:t>মূল্যায়ন</a:t>
            </a:r>
            <a:endParaRPr lang="en-US" sz="3375" dirty="0">
              <a:solidFill>
                <a:srgbClr val="7030A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770010113"/>
      </p:ext>
    </p:extLst>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withEffect">
                                  <p:stCondLst>
                                    <p:cond delay="1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1000"/>
                                  </p:stCondLst>
                                  <p:iterate type="lt">
                                    <p:tmPct val="10000"/>
                                  </p:iterate>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1000"/>
                                  </p:stCondLst>
                                  <p:iterate type="lt">
                                    <p:tmPct val="10000"/>
                                  </p:iterate>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1000"/>
                                  </p:stCondLst>
                                  <p:iterate type="lt">
                                    <p:tmPct val="10000"/>
                                  </p:iterate>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1000"/>
                                  </p:stCondLst>
                                  <p:iterate type="lt">
                                    <p:tmPct val="10000"/>
                                  </p:iterate>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bn-IN" sz="3375" u="sng" dirty="0">
                <a:solidFill>
                  <a:srgbClr val="7030A0"/>
                </a:solidFill>
                <a:latin typeface="NikoshBAN" panose="02000000000000000000" pitchFamily="2" charset="0"/>
                <a:cs typeface="NikoshBAN" panose="02000000000000000000" pitchFamily="2" charset="0"/>
              </a:rPr>
              <a:t>বাড়ির কাজ</a:t>
            </a:r>
            <a:endParaRPr lang="en-US" sz="3375" u="sng" dirty="0">
              <a:solidFill>
                <a:srgbClr val="7030A0"/>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171450" y="2605068"/>
            <a:ext cx="6515099" cy="1421682"/>
          </a:xfrm>
        </p:spPr>
        <p:txBody>
          <a:bodyPr>
            <a:normAutofit fontScale="92500"/>
          </a:bodyPr>
          <a:lstStyle/>
          <a:p>
            <a:pPr marL="0" indent="0" algn="ctr">
              <a:buNone/>
            </a:pPr>
            <a:r>
              <a:rPr lang="bn-IN" sz="3600" dirty="0">
                <a:solidFill>
                  <a:srgbClr val="000099"/>
                </a:solidFill>
                <a:latin typeface="NikoshBAN" panose="02000000000000000000" pitchFamily="2" charset="0"/>
                <a:cs typeface="NikoshBAN" panose="02000000000000000000" pitchFamily="2" charset="0"/>
              </a:rPr>
              <a:t>তুমি যদি প্রিন্টার কেন তাহলে কোন ধরনের প্রিন্টার কিনবে? সেই প্রিন্টারের সুবিধাগুলো </a:t>
            </a:r>
            <a:r>
              <a:rPr lang="en-US" sz="3600" dirty="0" err="1" smtClean="0">
                <a:solidFill>
                  <a:srgbClr val="000099"/>
                </a:solidFill>
                <a:latin typeface="NikoshBAN" panose="02000000000000000000" pitchFamily="2" charset="0"/>
                <a:cs typeface="NikoshBAN" panose="02000000000000000000" pitchFamily="2" charset="0"/>
              </a:rPr>
              <a:t>লিখে</a:t>
            </a:r>
            <a:r>
              <a:rPr lang="en-US" sz="3600" dirty="0" smtClean="0">
                <a:solidFill>
                  <a:srgbClr val="000099"/>
                </a:solidFill>
                <a:latin typeface="NikoshBAN" panose="02000000000000000000" pitchFamily="2" charset="0"/>
                <a:cs typeface="NikoshBAN" panose="02000000000000000000" pitchFamily="2" charset="0"/>
              </a:rPr>
              <a:t> </a:t>
            </a:r>
            <a:r>
              <a:rPr lang="en-US" sz="3600" dirty="0" err="1" smtClean="0">
                <a:solidFill>
                  <a:srgbClr val="000099"/>
                </a:solidFill>
                <a:latin typeface="NikoshBAN" panose="02000000000000000000" pitchFamily="2" charset="0"/>
                <a:cs typeface="NikoshBAN" panose="02000000000000000000" pitchFamily="2" charset="0"/>
              </a:rPr>
              <a:t>আনবে</a:t>
            </a:r>
            <a:r>
              <a:rPr lang="bn-IN" sz="3600" dirty="0" smtClean="0">
                <a:solidFill>
                  <a:srgbClr val="000099"/>
                </a:solidFill>
                <a:latin typeface="NikoshBAN" panose="02000000000000000000" pitchFamily="2" charset="0"/>
                <a:cs typeface="NikoshBAN" panose="02000000000000000000" pitchFamily="2" charset="0"/>
              </a:rPr>
              <a:t>।</a:t>
            </a:r>
            <a:endParaRPr lang="en-US" sz="3600" b="1" dirty="0">
              <a:solidFill>
                <a:srgbClr val="000099"/>
              </a:solidFill>
              <a:latin typeface="NikoshBAN" pitchFamily="2" charset="0"/>
              <a:cs typeface="NikoshBAN" pitchFamily="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488" y="831992"/>
            <a:ext cx="1765086" cy="1765086"/>
          </a:xfrm>
          <a:prstGeom prst="rect">
            <a:avLst/>
          </a:prstGeom>
        </p:spPr>
      </p:pic>
    </p:spTree>
    <p:extLst>
      <p:ext uri="{BB962C8B-B14F-4D97-AF65-F5344CB8AC3E}">
        <p14:creationId xmlns:p14="http://schemas.microsoft.com/office/powerpoint/2010/main" val="48330345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p:cTn id="16"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8"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912" y="1338262"/>
            <a:ext cx="5210175" cy="2466975"/>
          </a:xfrm>
          <a:prstGeom prst="rect">
            <a:avLst/>
          </a:prstGeom>
        </p:spPr>
      </p:pic>
    </p:spTree>
    <p:extLst>
      <p:ext uri="{BB962C8B-B14F-4D97-AF65-F5344CB8AC3E}">
        <p14:creationId xmlns:p14="http://schemas.microsoft.com/office/powerpoint/2010/main" val="17052945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334</TotalTime>
  <Words>405</Words>
  <Application>Microsoft Office PowerPoint</Application>
  <PresentationFormat>Custom</PresentationFormat>
  <Paragraphs>54</Paragraphs>
  <Slides>19</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7" baseType="lpstr">
      <vt:lpstr>Arial</vt:lpstr>
      <vt:lpstr>Calibri</vt:lpstr>
      <vt:lpstr>Droid Sans</vt:lpstr>
      <vt:lpstr>NikoshBAN</vt:lpstr>
      <vt:lpstr>Times New Roman</vt:lpstr>
      <vt:lpstr>Vrinda</vt:lpstr>
      <vt:lpstr>Office Theme</vt:lpstr>
      <vt:lpstr>Package</vt:lpstr>
      <vt:lpstr>তথ্য ও যোগাযোগ প্রযুক্তি ক্লাসে সকলকে স্বাগতম।</vt:lpstr>
      <vt:lpstr> পরিচিতি </vt:lpstr>
      <vt:lpstr>এ গুলো কোন ডিভাইস</vt:lpstr>
      <vt:lpstr>PowerPoint Presentation</vt:lpstr>
      <vt:lpstr>শিখনফল</vt:lpstr>
      <vt:lpstr>কম্পিউটার মনিটর</vt:lpstr>
      <vt:lpstr>PowerPoint Presentation</vt:lpstr>
      <vt:lpstr>মনিটরের প্রয়োজনীয়তা ও ব্যবহার</vt:lpstr>
      <vt:lpstr>জোড়ায় কাজ</vt:lpstr>
      <vt:lpstr>কম্পিউটার প্রিন্টার</vt:lpstr>
      <vt:lpstr>ডট ম্যাটিক্স প্রিন্টার একটি জনপ্রিয় প্রিন্টার। তবে এর গতি অন্যান্য প্রিন্টারের তুলনায় কম। আয়তাকারে সাজানো কতকগুলো বিন্দুকে ডট ম্যাট্রিক্স বলে। যেমন; বিন্দুগুলো ৮টি সারি এবং ১২টি স্তম্ভে সাজানো থাকলে তাকে বলে ৮ x ১২ ডট ম্যাট্রিক্স।</vt:lpstr>
      <vt:lpstr>PowerPoint Presentation</vt:lpstr>
      <vt:lpstr>PowerPoint Presentation</vt:lpstr>
      <vt:lpstr>প্লটার এক ধরনের প্রিন্টার।স্থপতি, প্রকৌশলী এবং অন্যান্য ধরনের নক্সাবিদ এবং যারা মানচিত্র তৈরি করেন তাদের সূক্ষ্মাতিসূক্ষ্ম রেখার সুস্পষ্ট ও সঠিক ব্যবহারের জন্য প্লটার ব্যবহার করা হয় । প্লটারে অনেক চওড়া কাগজ প্রিন্ট নেওয়া যায় যা মানচিত্র এবং বিভিন্ন প্রকার নক্সার জন্য অপরিহার্য ।</vt:lpstr>
      <vt:lpstr>আউটপুট ডিভাইসের একটি ভিডিও। </vt:lpstr>
      <vt:lpstr>দলীয় কাজ</vt:lpstr>
      <vt:lpstr>মূল্যায়ন</vt:lpstr>
      <vt:lpstr>বাড়ির কাজ</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INTER_WAVE Md. Ashraful Islam</dc:creator>
  <cp:lastModifiedBy>Md. Ashraful Islam</cp:lastModifiedBy>
  <cp:revision>99</cp:revision>
  <dcterms:created xsi:type="dcterms:W3CDTF">2018-04-22T17:03:29Z</dcterms:created>
  <dcterms:modified xsi:type="dcterms:W3CDTF">2019-10-17T11:01:41Z</dcterms:modified>
</cp:coreProperties>
</file>