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9"/>
  </p:notesMasterIdLst>
  <p:sldIdLst>
    <p:sldId id="305" r:id="rId2"/>
    <p:sldId id="256" r:id="rId3"/>
    <p:sldId id="308" r:id="rId4"/>
    <p:sldId id="307" r:id="rId5"/>
    <p:sldId id="309" r:id="rId6"/>
    <p:sldId id="306" r:id="rId7"/>
    <p:sldId id="302" r:id="rId8"/>
    <p:sldId id="301" r:id="rId9"/>
    <p:sldId id="286" r:id="rId10"/>
    <p:sldId id="292" r:id="rId11"/>
    <p:sldId id="310" r:id="rId12"/>
    <p:sldId id="264" r:id="rId13"/>
    <p:sldId id="265" r:id="rId14"/>
    <p:sldId id="263" r:id="rId15"/>
    <p:sldId id="257" r:id="rId16"/>
    <p:sldId id="298" r:id="rId17"/>
    <p:sldId id="267" r:id="rId18"/>
    <p:sldId id="311" r:id="rId19"/>
    <p:sldId id="268" r:id="rId20"/>
    <p:sldId id="299" r:id="rId21"/>
    <p:sldId id="269" r:id="rId22"/>
    <p:sldId id="300" r:id="rId23"/>
    <p:sldId id="270" r:id="rId24"/>
    <p:sldId id="271" r:id="rId25"/>
    <p:sldId id="303" r:id="rId26"/>
    <p:sldId id="304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3399FF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0929"/>
  </p:normalViewPr>
  <p:slideViewPr>
    <p:cSldViewPr>
      <p:cViewPr varScale="1">
        <p:scale>
          <a:sx n="62" d="100"/>
          <a:sy n="62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954E8-3180-42EC-896A-A2A108BC180D}" type="datetimeFigureOut">
              <a:rPr lang="en-US" smtClean="0"/>
              <a:t>17-Oct-19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3CCE2-7793-44E6-909A-DB97C5BF5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CCE2-7793-44E6-909A-DB97C5BF52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CCE2-7793-44E6-909A-DB97C5BF52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CCE2-7793-44E6-909A-DB97C5BF52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9A774-77AE-4684-81CC-68FECD2992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CG_PowerShowLogoImage" descr="PowerShowLogo.pn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6486525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G_PowerShowLogoImage" descr="PowerShowLogo.pn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6486525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86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D9357-395E-4579-A01D-554FB7C5F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94486-8552-4544-A828-1703F6250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2BD22-25D0-4B5C-97B7-33CC898454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E7091-9A3C-46F0-A2DC-E408F8C56E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90EB2-04D5-4160-9429-4390BCF0C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EF2D-E040-4F16-8B16-9A0F3E8055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3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D478A-E597-46E4-95F6-CE81CD549F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01C74-8969-4A9F-AB2C-6A6BBB8690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2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521E9-E1E8-47BF-834E-5734EB081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8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1059B-D5FC-4F8A-BAC2-FDBA831E3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C3055C-C9CF-4FC7-A3E7-EC51E17426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CG_PowerShowLogoImage" descr="PowerShowLogo.png"/>
          <p:cNvPicPr>
            <a:picLocks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429375" y="6486525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46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81000"/>
            <a:ext cx="8839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WELCOME TO YOU 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663"/>
            <a:ext cx="9144000" cy="5461337"/>
          </a:xfrm>
        </p:spPr>
      </p:pic>
    </p:spTree>
    <p:extLst>
      <p:ext uri="{BB962C8B-B14F-4D97-AF65-F5344CB8AC3E}">
        <p14:creationId xmlns:p14="http://schemas.microsoft.com/office/powerpoint/2010/main" val="2540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110" y="1638950"/>
            <a:ext cx="5013166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pirko Light" panose="020B0500000000000000" pitchFamily="34" charset="0"/>
                <a:cs typeface="NikoshBAN" pitchFamily="2" charset="0"/>
              </a:rPr>
              <a:t>Sentence with operator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24110" y="2553351"/>
            <a:ext cx="5013167" cy="951849"/>
            <a:chOff x="1440874" y="990600"/>
            <a:chExt cx="5013167" cy="1459681"/>
          </a:xfrm>
        </p:grpSpPr>
        <p:sp>
          <p:nvSpPr>
            <p:cNvPr id="6" name="Left-Right-Up Arrow 5"/>
            <p:cNvSpPr/>
            <p:nvPr/>
          </p:nvSpPr>
          <p:spPr>
            <a:xfrm>
              <a:off x="1524000" y="990600"/>
              <a:ext cx="4800600" cy="762000"/>
            </a:xfrm>
            <a:prstGeom prst="leftRigh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Spirko Light" panose="020B0500000000000000" pitchFamily="34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5400000">
              <a:off x="1205544" y="1809685"/>
              <a:ext cx="875926" cy="4052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Spirko Light" panose="020B0500000000000000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5400000">
              <a:off x="5813444" y="1692831"/>
              <a:ext cx="875927" cy="4052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Spirko Light" panose="020B0500000000000000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51800" y="3495475"/>
            <a:ext cx="27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Spirko Light" panose="020B0500000000000000" pitchFamily="34" charset="0"/>
                <a:cs typeface="NikoshBAN" pitchFamily="2" charset="0"/>
              </a:rPr>
              <a:t>If verb present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72394" y="3424535"/>
            <a:ext cx="1314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Spirko Light" panose="020B0500000000000000" pitchFamily="34" charset="0"/>
                <a:cs typeface="NikoshBAN" pitchFamily="2" charset="0"/>
              </a:rPr>
              <a:t>If verb past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510429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Spirko Light" panose="020B0500000000000000" pitchFamily="34" charset="0"/>
                <a:cs typeface="NikoshBAN" pitchFamily="2" charset="0"/>
              </a:rPr>
              <a:t>Am , is , 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593" y="4936218"/>
            <a:ext cx="130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Spirko Light" panose="020B0500000000000000" pitchFamily="34" charset="0"/>
                <a:cs typeface="NikoshBAN" pitchFamily="2" charset="0"/>
              </a:rPr>
              <a:t>Was , were</a:t>
            </a:r>
            <a:endParaRPr lang="en-US" b="0" dirty="0">
              <a:latin typeface="Spirko Light" panose="020B0500000000000000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707236" y="3940515"/>
            <a:ext cx="322140" cy="531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Spirko Light" panose="020B0500000000000000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232010" y="3940515"/>
            <a:ext cx="275826" cy="531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Spirko Light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2175" y="9601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latin typeface="Spirko Light" panose="020B0500000000000000" pitchFamily="34" charset="0"/>
              </a:rPr>
              <a:t>Passive voice with an operator</a:t>
            </a:r>
            <a:endParaRPr lang="en-US" sz="3200" b="0" dirty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002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0800" y="228600"/>
            <a:ext cx="293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dirty="0">
                <a:latin typeface="Spirko Light" panose="020B0500000000000000" pitchFamily="34" charset="0"/>
              </a:rPr>
              <a:t>Rule - 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5443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Spirko Light" panose="020B0500000000000000" pitchFamily="34" charset="0"/>
                <a:cs typeface="NikoshBAN" pitchFamily="2" charset="0"/>
              </a:rPr>
              <a:t>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45055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Spirko Light" panose="020B0500000000000000" pitchFamily="34" charset="0"/>
                <a:cs typeface="NikoshBAN" pitchFamily="2" charset="0"/>
              </a:rPr>
              <a:t>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 animBg="1"/>
      <p:bldP spid="17" grpId="0" animBg="1"/>
      <p:bldP spid="18" grpId="0"/>
      <p:bldP spid="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938475" y="3905305"/>
            <a:ext cx="2286000" cy="483301"/>
            <a:chOff x="208588" y="2427524"/>
            <a:chExt cx="2286000" cy="483301"/>
          </a:xfrm>
        </p:grpSpPr>
        <p:sp>
          <p:nvSpPr>
            <p:cNvPr id="23" name="Rectangle 22"/>
            <p:cNvSpPr/>
            <p:nvPr/>
          </p:nvSpPr>
          <p:spPr>
            <a:xfrm>
              <a:off x="208588" y="2427524"/>
              <a:ext cx="2286000" cy="483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3388" y="2427524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Operator +Be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67075" y="305767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Spirko Light" panose="020B0500000000000000" pitchFamily="34" charset="0"/>
              </a:rPr>
              <a:t>Was , Were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8067" y="338467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Spirko Light" panose="020B0500000000000000" pitchFamily="34" charset="0"/>
              </a:rPr>
              <a:t>Am, Is ,Are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7203" y="3500171"/>
            <a:ext cx="2286000" cy="483301"/>
            <a:chOff x="208588" y="2427524"/>
            <a:chExt cx="2286000" cy="483301"/>
          </a:xfrm>
        </p:grpSpPr>
        <p:sp>
          <p:nvSpPr>
            <p:cNvPr id="12" name="Rectangle 11"/>
            <p:cNvSpPr/>
            <p:nvPr/>
          </p:nvSpPr>
          <p:spPr>
            <a:xfrm>
              <a:off x="208588" y="2427524"/>
              <a:ext cx="2286000" cy="483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388" y="2427524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Operator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84033" y="1174383"/>
            <a:ext cx="2057400" cy="461665"/>
            <a:chOff x="838200" y="5405735"/>
            <a:chExt cx="2057400" cy="461665"/>
          </a:xfrm>
        </p:grpSpPr>
        <p:sp>
          <p:nvSpPr>
            <p:cNvPr id="14" name="Rounded Rectangle 13"/>
            <p:cNvSpPr/>
            <p:nvPr/>
          </p:nvSpPr>
          <p:spPr>
            <a:xfrm>
              <a:off x="838200" y="5410200"/>
              <a:ext cx="2057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3193" y="54057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Past Verb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21566" y="5715000"/>
            <a:ext cx="2319867" cy="550256"/>
            <a:chOff x="211666" y="4195464"/>
            <a:chExt cx="2319867" cy="550256"/>
          </a:xfrm>
        </p:grpSpPr>
        <p:sp>
          <p:nvSpPr>
            <p:cNvPr id="16" name="Rounded Rectangle 15"/>
            <p:cNvSpPr/>
            <p:nvPr/>
          </p:nvSpPr>
          <p:spPr>
            <a:xfrm>
              <a:off x="211666" y="4195464"/>
              <a:ext cx="2319867" cy="550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567" y="419546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Present Verb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65715" y="2334761"/>
            <a:ext cx="2981498" cy="2590800"/>
            <a:chOff x="2902142" y="2392467"/>
            <a:chExt cx="2981498" cy="2590800"/>
          </a:xfrm>
        </p:grpSpPr>
        <p:sp>
          <p:nvSpPr>
            <p:cNvPr id="5" name="Cube 4"/>
            <p:cNvSpPr/>
            <p:nvPr/>
          </p:nvSpPr>
          <p:spPr>
            <a:xfrm>
              <a:off x="2911840" y="2392467"/>
              <a:ext cx="2971800" cy="25908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02142" y="3112009"/>
              <a:ext cx="2286000" cy="17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7075" y="3460064"/>
              <a:ext cx="1860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Passive</a:t>
              </a:r>
            </a:p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Machine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9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0578E-6 L -0.025 -0.377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162 L 0.32969 0.036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6 0.02708 L -0.04914 0.44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618 L 0.38646 0.0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2844 L 0.29757 -0.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4393 L 0.36198 0.050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Kamal          Likes             Apples.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791200" y="381000"/>
            <a:ext cx="1981200" cy="762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1676400" y="914400"/>
            <a:ext cx="41910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Apples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15000" y="1828800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 by Kamal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04800" y="304800"/>
            <a:ext cx="2133600" cy="762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362200" y="762000"/>
            <a:ext cx="40386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43200" y="1828800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            Liked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038600" y="914400"/>
            <a:ext cx="2286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33400" y="3200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He            Employs             A Servant.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5791200" y="3200400"/>
            <a:ext cx="2819400" cy="8382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600200" y="3810000"/>
            <a:ext cx="43434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57200" y="4937125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A Servant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638800" y="4953000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 by Him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593850" y="4937125"/>
            <a:ext cx="25146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2060"/>
                </a:solidFill>
                <a:latin typeface="Spirko Light" panose="020B0500000000000000" pitchFamily="34" charset="0"/>
              </a:rPr>
              <a:t>Employed</a:t>
            </a: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304800" y="3200400"/>
            <a:ext cx="1600200" cy="7620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1905000" y="3657600"/>
            <a:ext cx="44196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b="0" dirty="0">
              <a:solidFill>
                <a:srgbClr val="002060"/>
              </a:solidFill>
              <a:latin typeface="Spirko Light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9050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dirty="0">
                <a:solidFill>
                  <a:srgbClr val="002060"/>
                </a:solidFill>
                <a:latin typeface="Spirko Light" panose="020B0500000000000000" pitchFamily="34" charset="0"/>
                <a:cs typeface="NikoshBAN" pitchFamily="2" charset="0"/>
              </a:rPr>
              <a:t>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4839087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>
                <a:solidFill>
                  <a:srgbClr val="002060"/>
                </a:solidFill>
                <a:latin typeface="Spirko Light" panose="020B0500000000000000" pitchFamily="34" charset="0"/>
                <a:cs typeface="NikoshBAN" pitchFamily="2" charset="0"/>
              </a:rPr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nimBg="1"/>
      <p:bldP spid="21508" grpId="0" animBg="1"/>
      <p:bldP spid="21510" grpId="0" autoUpdateAnimBg="0"/>
      <p:bldP spid="21511" grpId="0" autoUpdateAnimBg="0"/>
      <p:bldP spid="21512" grpId="0" animBg="1"/>
      <p:bldP spid="21513" grpId="0" animBg="1"/>
      <p:bldP spid="21514" grpId="0" autoUpdateAnimBg="0"/>
      <p:bldP spid="21515" grpId="0" animBg="1"/>
      <p:bldP spid="21516" grpId="0" autoUpdateAnimBg="0"/>
      <p:bldP spid="21517" grpId="0" animBg="1"/>
      <p:bldP spid="21518" grpId="0" animBg="1"/>
      <p:bldP spid="21519" grpId="0" autoUpdateAnimBg="0"/>
      <p:bldP spid="21520" grpId="0" autoUpdateAnimBg="0"/>
      <p:bldP spid="21521" grpId="0" autoUpdateAnimBg="0"/>
      <p:bldP spid="21522" grpId="0" animBg="1"/>
      <p:bldP spid="21523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338380"/>
            <a:ext cx="8229600" cy="8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My mother washes my clothes.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1176580"/>
            <a:ext cx="8229600" cy="8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My clothes are washed  by my mother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090980"/>
            <a:ext cx="8229600" cy="8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Kannan beats Ravi.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3005380"/>
            <a:ext cx="8229600" cy="8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Ravi  is beaten by Kannan.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" y="3896532"/>
            <a:ext cx="8305800" cy="136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We celebrate the Golden Jubilee of our school.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77864" y="4821264"/>
            <a:ext cx="8305800" cy="136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The Golden Jubilee of our school is celebrated by 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  <p:bldP spid="22534" grpId="0" autoUpdateAnimBg="0"/>
      <p:bldP spid="225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 dirty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They            killed            the enemies.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4800600" y="304800"/>
            <a:ext cx="3200400" cy="990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143000" y="990600"/>
            <a:ext cx="44196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2400" y="2667000"/>
            <a:ext cx="3048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The enemies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28600" y="381000"/>
            <a:ext cx="2209800" cy="914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057400" y="1143000"/>
            <a:ext cx="472440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194350" y="2651125"/>
            <a:ext cx="2209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 by them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810000" y="2667000"/>
            <a:ext cx="247305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        killed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3657599" y="1143000"/>
            <a:ext cx="1388925" cy="18589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33400" y="348932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He             wrote                 a letter.</a:t>
            </a: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5486400" y="3413125"/>
            <a:ext cx="3200400" cy="9906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1219200" y="4098925"/>
            <a:ext cx="44196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3048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A letter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152400" y="3429000"/>
            <a:ext cx="2209800" cy="914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2133600" y="4251325"/>
            <a:ext cx="4724400" cy="1524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04550" y="5759450"/>
            <a:ext cx="2209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 by him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291850" y="5775325"/>
            <a:ext cx="28956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</a:rPr>
              <a:t>        written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3733800" y="4251325"/>
            <a:ext cx="1312724" cy="18589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1265" y="276921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were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7375" y="5794412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was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3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nimBg="1"/>
      <p:bldP spid="20484" grpId="0" animBg="1"/>
      <p:bldP spid="20486" grpId="0" autoUpdateAnimBg="0"/>
      <p:bldP spid="20487" grpId="0" animBg="1"/>
      <p:bldP spid="20488" grpId="0" animBg="1"/>
      <p:bldP spid="20489" grpId="0" autoUpdateAnimBg="0"/>
      <p:bldP spid="20490" grpId="0" autoUpdateAnimBg="0"/>
      <p:bldP spid="20491" grpId="0" animBg="1"/>
      <p:bldP spid="20492" grpId="0" autoUpdateAnimBg="0"/>
      <p:bldP spid="20493" grpId="0" animBg="1"/>
      <p:bldP spid="20494" grpId="0" animBg="1"/>
      <p:bldP spid="20495" grpId="0" autoUpdateAnimBg="0"/>
      <p:bldP spid="20496" grpId="0" animBg="1"/>
      <p:bldP spid="20497" grpId="0" animBg="1"/>
      <p:bldP spid="20498" grpId="0" autoUpdateAnimBg="0"/>
      <p:bldP spid="20499" grpId="0" autoUpdateAnimBg="0"/>
      <p:bldP spid="20500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295400"/>
            <a:ext cx="3657600" cy="8382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Spirko Light" panose="020B0500000000000000" pitchFamily="34" charset="0"/>
              </a:rPr>
              <a:t>were discovered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latin typeface="Spirko Light" panose="020B0500000000000000" pitchFamily="34" charset="0"/>
              </a:rPr>
              <a:t>Thomson discovered the electrons.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6200" y="1295400"/>
            <a:ext cx="44196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latin typeface="Spirko Light" panose="020B0500000000000000" pitchFamily="34" charset="0"/>
              </a:rPr>
              <a:t>The electrons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400800" y="1279525"/>
            <a:ext cx="28194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pirko Light" panose="020B0500000000000000" pitchFamily="34" charset="0"/>
              </a:rPr>
              <a:t>by Thomson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2400" y="2209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latin typeface="Spirko Light" panose="020B0500000000000000" pitchFamily="34" charset="0"/>
              </a:rPr>
              <a:t>A car knocked down the child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52400" y="3124200"/>
            <a:ext cx="22860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latin typeface="Spirko Light" panose="020B0500000000000000" pitchFamily="34" charset="0"/>
              </a:rPr>
              <a:t>The child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09800" y="3124200"/>
            <a:ext cx="426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pirko Light" panose="020B0500000000000000" pitchFamily="34" charset="0"/>
              </a:rPr>
              <a:t>was knocked down 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48400" y="3124200"/>
            <a:ext cx="22098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pirko Light" panose="020B0500000000000000" pitchFamily="34" charset="0"/>
              </a:rPr>
              <a:t>by a car.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2400" y="41148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latin typeface="Spirko Light" panose="020B0500000000000000" pitchFamily="34" charset="0"/>
              </a:rPr>
              <a:t>The people gave a grand welcome to the president.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8600" y="54864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tx1">
                    <a:lumMod val="95000"/>
                    <a:lumOff val="5000"/>
                  </a:schemeClr>
                </a:solidFill>
                <a:latin typeface="Spirko Light" panose="020B0500000000000000" pitchFamily="34" charset="0"/>
              </a:rPr>
              <a:t>The president was given a grand welcome by the people.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8" grpId="0" autoUpdateAnimBg="0"/>
      <p:bldP spid="1029" grpId="0" autoUpdateAnimBg="0"/>
      <p:bldP spid="1030" grpId="0" autoUpdateAnimBg="0"/>
      <p:bldP spid="1031" grpId="0" autoUpdateAnimBg="0"/>
      <p:bldP spid="1032" grpId="0" autoUpdateAnimBg="0"/>
      <p:bldP spid="1033" grpId="0" autoUpdateAnimBg="0"/>
      <p:bldP spid="1034" grpId="0" autoUpdateAnimBg="0"/>
      <p:bldP spid="1035" grpId="0" autoUpdateAnimBg="0"/>
      <p:bldP spid="10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988075"/>
            <a:ext cx="45720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pirko Light" panose="020B0500000000000000" pitchFamily="34" charset="0"/>
                <a:cs typeface="NikoshBAN" pitchFamily="2" charset="0"/>
              </a:rPr>
              <a:t>IF  A SENTENCE  CONTAINS </a:t>
            </a:r>
            <a:br>
              <a:rPr lang="en-US" sz="2400" dirty="0">
                <a:latin typeface="Spirko Light" panose="020B0500000000000000" pitchFamily="34" charset="0"/>
                <a:cs typeface="NikoshBAN" pitchFamily="2" charset="0"/>
              </a:rPr>
            </a:br>
            <a:r>
              <a:rPr lang="en-US" sz="2400" dirty="0">
                <a:latin typeface="Spirko Light" panose="020B0500000000000000" pitchFamily="34" charset="0"/>
                <a:cs typeface="NikoshBAN" pitchFamily="2" charset="0"/>
              </a:rPr>
              <a:t>       ANY  OPERATOR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933905" y="3017954"/>
            <a:ext cx="426364" cy="1382246"/>
          </a:xfrm>
          <a:prstGeom prst="downArrow">
            <a:avLst>
              <a:gd name="adj1" fmla="val 344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152506"/>
            <a:ext cx="2312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pirko Light" panose="020B0500000000000000" pitchFamily="34" charset="0"/>
              </a:rPr>
              <a:t> </a:t>
            </a:r>
            <a:r>
              <a:rPr lang="en-US" sz="5400" dirty="0">
                <a:latin typeface="Spirko Light" panose="020B0500000000000000" pitchFamily="34" charset="0"/>
                <a:cs typeface="NikoshBAN" pitchFamily="2" charset="0"/>
              </a:rPr>
              <a:t>be </a:t>
            </a:r>
            <a:r>
              <a:rPr lang="en-US" dirty="0">
                <a:latin typeface="Spirko Light" panose="020B0500000000000000" pitchFamily="34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9850" y="5706967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pirko Light" panose="020B0500000000000000" pitchFamily="34" charset="0"/>
                <a:cs typeface="NikoshBAN" pitchFamily="2" charset="0"/>
              </a:rPr>
              <a:t>After operator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040835" y="4963645"/>
            <a:ext cx="369365" cy="761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6525" y="4360486"/>
            <a:ext cx="159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pirko Light" panose="020B0500000000000000" pitchFamily="34" charset="0"/>
                <a:cs typeface="NikoshBAN" pitchFamily="2" charset="0"/>
              </a:rPr>
              <a:t>use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250" y="1141914"/>
            <a:ext cx="8977750" cy="68133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latin typeface="Spirko Light" panose="020B0500000000000000" pitchFamily="34" charset="0"/>
                <a:cs typeface="NikoshBAN" pitchFamily="2" charset="0"/>
              </a:rPr>
              <a:t>     </a:t>
            </a:r>
            <a:r>
              <a:rPr lang="en-US" sz="3200" b="0" dirty="0">
                <a:latin typeface="Spirko Light" panose="020B0500000000000000" pitchFamily="34" charset="0"/>
                <a:cs typeface="NikoshBAN" pitchFamily="2" charset="0"/>
              </a:rPr>
              <a:t>VOICE OF A </a:t>
            </a:r>
            <a:r>
              <a:rPr lang="en-US" sz="3200" b="0" dirty="0">
                <a:solidFill>
                  <a:schemeClr val="tx1"/>
                </a:solidFill>
                <a:latin typeface="Spirko Light" panose="020B0500000000000000" pitchFamily="34" charset="0"/>
                <a:cs typeface="NikoshBAN" pitchFamily="2" charset="0"/>
              </a:rPr>
              <a:t>SENTENCE</a:t>
            </a:r>
            <a:r>
              <a:rPr lang="en-US" sz="3200" b="0" dirty="0">
                <a:latin typeface="Spirko Light" panose="020B0500000000000000" pitchFamily="34" charset="0"/>
                <a:cs typeface="NikoshBAN" pitchFamily="2" charset="0"/>
              </a:rPr>
              <a:t>  </a:t>
            </a:r>
            <a:r>
              <a:rPr lang="en-US" sz="3200" b="0" dirty="0">
                <a:solidFill>
                  <a:srgbClr val="FF0000"/>
                </a:solidFill>
                <a:latin typeface="Spirko Light" panose="020B0500000000000000" pitchFamily="34" charset="0"/>
                <a:cs typeface="NikoshBAN" pitchFamily="2" charset="0"/>
              </a:rPr>
              <a:t>WITH OPERATOR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750" y="1839875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505200" y="4431532"/>
            <a:ext cx="1149925" cy="33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9843" y="380386"/>
            <a:ext cx="3634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pirko Light" panose="020B0500000000000000" pitchFamily="34" charset="0"/>
                <a:cs typeface="NikoshBAN" pitchFamily="2" charset="0"/>
              </a:rPr>
              <a:t>RULE - </a:t>
            </a:r>
            <a:r>
              <a:rPr lang="en-US" sz="4400" dirty="0">
                <a:latin typeface="Spirko Light" panose="020B0500000000000000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95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6" grpId="0"/>
      <p:bldP spid="17" grpId="0"/>
      <p:bldP spid="18" grpId="0" animBg="1"/>
      <p:bldP spid="2" grpId="0"/>
      <p:bldP spid="8" grpId="0"/>
      <p:bldP spid="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21336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 dirty="0" err="1">
                <a:solidFill>
                  <a:srgbClr val="00B050"/>
                </a:solidFill>
                <a:latin typeface="Spirko Light" panose="020B0500000000000000" pitchFamily="34" charset="0"/>
              </a:rPr>
              <a:t>Kamal</a:t>
            </a:r>
            <a:r>
              <a:rPr lang="en-US" sz="4000" b="0" dirty="0">
                <a:solidFill>
                  <a:srgbClr val="00B050"/>
                </a:solidFill>
                <a:latin typeface="Spirko Light" panose="020B0500000000000000" pitchFamily="34" charset="0"/>
              </a:rPr>
              <a:t>         will play          the match. 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5715000" y="2133600"/>
            <a:ext cx="2514600" cy="8382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4000" b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1524000" y="2819400"/>
            <a:ext cx="449580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sz="4000" b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25146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00B050"/>
                </a:solidFill>
                <a:latin typeface="Spirko Light" panose="020B0500000000000000" pitchFamily="34" charset="0"/>
              </a:rPr>
              <a:t>The match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76200" y="2057400"/>
            <a:ext cx="2133600" cy="8382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4000" b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981200" y="2819400"/>
            <a:ext cx="4648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sz="4000" b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248400" y="3810000"/>
            <a:ext cx="25146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B050"/>
                </a:solidFill>
                <a:latin typeface="Spirko Light" panose="020B0500000000000000" pitchFamily="34" charset="0"/>
              </a:rPr>
              <a:t>by </a:t>
            </a:r>
            <a:r>
              <a:rPr lang="en-US" sz="4000" b="0" dirty="0" err="1">
                <a:solidFill>
                  <a:srgbClr val="00B050"/>
                </a:solidFill>
                <a:latin typeface="Spirko Light" panose="020B0500000000000000" pitchFamily="34" charset="0"/>
              </a:rPr>
              <a:t>Kamal</a:t>
            </a:r>
            <a:endParaRPr lang="en-US" sz="4000" b="0" dirty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407125" y="3810000"/>
            <a:ext cx="16764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00B050"/>
                </a:solidFill>
                <a:latin typeface="Spirko Light" panose="020B0500000000000000" pitchFamily="34" charset="0"/>
              </a:rPr>
              <a:t> played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962400" y="2895600"/>
            <a:ext cx="762000" cy="1066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 sz="4000" b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sp>
        <p:nvSpPr>
          <p:cNvPr id="14356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8001000"/>
            <a:ext cx="609600" cy="533400"/>
          </a:xfrm>
          <a:prstGeom prst="actionButtonForwardNex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4000" b="0">
              <a:solidFill>
                <a:srgbClr val="00B050"/>
              </a:solidFill>
              <a:latin typeface="Spirko Light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1300" y="4016514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>
                <a:solidFill>
                  <a:srgbClr val="00B050"/>
                </a:solidFill>
                <a:latin typeface="Spirko Light" panose="020B0500000000000000" pitchFamily="34" charset="0"/>
              </a:rPr>
              <a:t>will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1900" y="3962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>
                <a:solidFill>
                  <a:srgbClr val="00B050"/>
                </a:solidFill>
                <a:latin typeface="Spirko Light" panose="020B0500000000000000" pitchFamily="34" charset="0"/>
              </a:rPr>
              <a:t>be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19450" y="2965565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nimBg="1"/>
      <p:bldP spid="26628" grpId="0" animBg="1"/>
      <p:bldP spid="26629" grpId="0" autoUpdateAnimBg="0"/>
      <p:bldP spid="26630" grpId="0" animBg="1"/>
      <p:bldP spid="26631" grpId="0" animBg="1"/>
      <p:bldP spid="26632" grpId="0" autoUpdateAnimBg="0"/>
      <p:bldP spid="26633" grpId="0" autoUpdateAnimBg="0"/>
      <p:bldP spid="2663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9448" y="3905305"/>
            <a:ext cx="3142151" cy="483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chemeClr val="bg1"/>
              </a:solidFill>
              <a:latin typeface="Spirko Light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9449" y="3905305"/>
            <a:ext cx="3609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Spirko Light" panose="020B0500000000000000" pitchFamily="34" charset="0"/>
              </a:rPr>
              <a:t>Rice will be eaten by Rahim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057675"/>
            <a:ext cx="365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Spirko Light" panose="020B0500000000000000" pitchFamily="34" charset="0"/>
              </a:rPr>
              <a:t>Rice was eaten by Rahim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3384674"/>
            <a:ext cx="3273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Spirko Light" panose="020B0500000000000000" pitchFamily="34" charset="0"/>
              </a:rPr>
              <a:t>Rice is eaten by Rahim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-1216304" y="3541351"/>
            <a:ext cx="3372558" cy="483301"/>
            <a:chOff x="208588" y="2427524"/>
            <a:chExt cx="2286000" cy="483301"/>
          </a:xfrm>
        </p:grpSpPr>
        <p:sp>
          <p:nvSpPr>
            <p:cNvPr id="8" name="Rectangle 7"/>
            <p:cNvSpPr/>
            <p:nvPr/>
          </p:nvSpPr>
          <p:spPr>
            <a:xfrm>
              <a:off x="208588" y="2427524"/>
              <a:ext cx="2286000" cy="483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8051" y="2438343"/>
              <a:ext cx="18517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Rahim will eat rice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9800" y="138550"/>
            <a:ext cx="2603642" cy="461665"/>
            <a:chOff x="838200" y="5405735"/>
            <a:chExt cx="2057400" cy="461665"/>
          </a:xfrm>
        </p:grpSpPr>
        <p:sp>
          <p:nvSpPr>
            <p:cNvPr id="11" name="Rounded Rectangle 10"/>
            <p:cNvSpPr/>
            <p:nvPr/>
          </p:nvSpPr>
          <p:spPr>
            <a:xfrm>
              <a:off x="838200" y="5410200"/>
              <a:ext cx="20574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3193" y="54057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Rahim ate rice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47800" y="5981000"/>
            <a:ext cx="2874434" cy="550256"/>
            <a:chOff x="211666" y="4195464"/>
            <a:chExt cx="2319867" cy="550256"/>
          </a:xfrm>
        </p:grpSpPr>
        <p:sp>
          <p:nvSpPr>
            <p:cNvPr id="14" name="Rounded Rectangle 13"/>
            <p:cNvSpPr/>
            <p:nvPr/>
          </p:nvSpPr>
          <p:spPr>
            <a:xfrm>
              <a:off x="211666" y="4195464"/>
              <a:ext cx="2319867" cy="550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5567" y="419546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Rahim eats rice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36325" y="1049168"/>
            <a:ext cx="4244736" cy="4478678"/>
            <a:chOff x="1986130" y="1569401"/>
            <a:chExt cx="3916981" cy="3899877"/>
          </a:xfrm>
        </p:grpSpPr>
        <p:sp>
          <p:nvSpPr>
            <p:cNvPr id="17" name="Cube 16"/>
            <p:cNvSpPr/>
            <p:nvPr/>
          </p:nvSpPr>
          <p:spPr>
            <a:xfrm>
              <a:off x="1986130" y="1569401"/>
              <a:ext cx="3916981" cy="389987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44583" y="2647888"/>
              <a:ext cx="3013062" cy="2623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bg1"/>
                </a:solidFill>
                <a:latin typeface="Spirko Light" panose="020B0500000000000000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11967" y="3279864"/>
              <a:ext cx="2451830" cy="72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Passive</a:t>
              </a:r>
            </a:p>
            <a:p>
              <a:r>
                <a:rPr lang="en-US" b="0" dirty="0">
                  <a:solidFill>
                    <a:schemeClr val="bg1"/>
                  </a:solidFill>
                  <a:latin typeface="Spirko Light" panose="020B0500000000000000" pitchFamily="34" charset="0"/>
                </a:rPr>
                <a:t>machine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25 -0.3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0867E-6 L 0.37934 -0.006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6 0.02709 L -0.04913 0.44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9769E-6 L 0.4151 -0.32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2844 L 0.29757 -0.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24855E-7 L 0.34636 0.23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11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32500" y="22860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We shall over come the trouble.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308125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They will give us some help.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04800" y="37283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They will not teach him swimming.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04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u="sng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500" y="1676400"/>
            <a:ext cx="782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CHANGE VOICE OF THE FOLLOWING IN GROUP</a:t>
            </a:r>
            <a:endParaRPr lang="en-US" b="0" dirty="0">
              <a:solidFill>
                <a:schemeClr val="tx2">
                  <a:lumMod val="50000"/>
                </a:schemeClr>
              </a:solidFill>
              <a:latin typeface="Spirko Light" panose="020B0500000000000000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2" grpId="0" autoUpdateAnimBg="0"/>
      <p:bldP spid="27654" grpId="0" autoUpdateAnimBg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>
                <a:solidFill>
                  <a:schemeClr val="tx1"/>
                </a:solidFill>
                <a:latin typeface="Spirko Light" panose="020B0500000000000000" pitchFamily="34" charset="0"/>
                <a:cs typeface="NikoshBAN" pitchFamily="2" charset="0"/>
              </a:rPr>
              <a:t>Teacher’s  </a:t>
            </a:r>
            <a:r>
              <a:rPr lang="en-US" sz="6600" b="1" dirty="0">
                <a:latin typeface="Spirko Light" panose="020B0500000000000000" pitchFamily="34" charset="0"/>
                <a:cs typeface="NikoshBAN" pitchFamily="2" charset="0"/>
              </a:rPr>
              <a:t>I</a:t>
            </a:r>
            <a:r>
              <a:rPr lang="en-US" sz="6600" b="1" dirty="0">
                <a:solidFill>
                  <a:schemeClr val="tx1"/>
                </a:solidFill>
                <a:latin typeface="Spirko Light" panose="020B0500000000000000" pitchFamily="34" charset="0"/>
                <a:cs typeface="NikoshBAN" pitchFamily="2" charset="0"/>
              </a:rPr>
              <a:t>dentity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57200" y="4132800"/>
            <a:ext cx="8382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kern="1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760017"/>
                    </a:gs>
                    <a:gs pos="50000">
                      <a:schemeClr val="accent1"/>
                    </a:gs>
                    <a:gs pos="100000">
                      <a:srgbClr val="760017"/>
                    </a:gs>
                  </a:gsLst>
                  <a:lin ang="5400000" scaled="1"/>
                </a:gradFill>
                <a:latin typeface="Impact"/>
              </a:rPr>
              <a:t>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873" y="1776692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pirko Light" panose="020B0500000000000000" pitchFamily="34" charset="0"/>
              </a:rPr>
              <a:t>MD.KHALILUR RAHMAN</a:t>
            </a:r>
          </a:p>
          <a:p>
            <a:r>
              <a:rPr lang="en-US" sz="3200" dirty="0">
                <a:latin typeface="Spirko Light" panose="020B0500000000000000" pitchFamily="34" charset="0"/>
              </a:rPr>
              <a:t>ASS.TEACHER ,</a:t>
            </a:r>
          </a:p>
          <a:p>
            <a:r>
              <a:rPr lang="en-US" sz="3200" dirty="0">
                <a:solidFill>
                  <a:srgbClr val="00B0F0"/>
                </a:solidFill>
                <a:latin typeface="Spirko Light" panose="020B0500000000000000" pitchFamily="34" charset="0"/>
              </a:rPr>
              <a:t>ATGHARIA HIGH SCHOOL</a:t>
            </a:r>
          </a:p>
          <a:p>
            <a:r>
              <a:rPr lang="en-US" sz="3200" dirty="0">
                <a:solidFill>
                  <a:srgbClr val="7030A0"/>
                </a:solidFill>
                <a:latin typeface="Spirko Light" panose="020B0500000000000000" pitchFamily="34" charset="0"/>
              </a:rPr>
              <a:t>HARIPUR,THAKURGOAN.</a:t>
            </a:r>
          </a:p>
          <a:p>
            <a:r>
              <a:rPr lang="en-US" sz="3200" dirty="0">
                <a:solidFill>
                  <a:srgbClr val="FF0000"/>
                </a:solidFill>
                <a:latin typeface="Spirko Light" panose="020B0500000000000000" pitchFamily="34" charset="0"/>
              </a:rPr>
              <a:t>Phone: 01718911086  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8" y="1549938"/>
            <a:ext cx="2971801" cy="3459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6100" y="5686962"/>
            <a:ext cx="2971800" cy="396875"/>
          </a:xfrm>
        </p:spPr>
        <p:txBody>
          <a:bodyPr/>
          <a:lstStyle/>
          <a:p>
            <a:pPr>
              <a:defRPr/>
            </a:pPr>
            <a:fld id="{4F397918-0828-4E15-BB36-701EFDBE3507}" type="datetime4">
              <a:rPr lang="en-US" sz="2400" smtClean="0">
                <a:solidFill>
                  <a:srgbClr val="00FF00"/>
                </a:solidFill>
                <a:latin typeface="Spirko Light" panose="020B0500000000000000" pitchFamily="34" charset="0"/>
              </a:rPr>
              <a:t>October 17, 2019</a:t>
            </a:fld>
            <a:endParaRPr lang="en-US" sz="2400" dirty="0">
              <a:solidFill>
                <a:srgbClr val="00FF00"/>
              </a:solidFill>
              <a:latin typeface="Spirko Light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91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VOICE OF A SENTENC WITH 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VERB+ING/CONTINUOUS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TENSE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28626" y="2514600"/>
            <a:ext cx="888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                   ING    LEAVES VERB AND ADD WITH 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07300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karim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3299610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ing</a:t>
            </a:r>
            <a:endParaRPr lang="en-US" dirty="0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2530" y="3319564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26388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a mango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616107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BY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362200" y="61610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BE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34600" y="21669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EATEN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752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karim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          is     eating    a mango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1598800"/>
            <a:ext cx="8763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996" y="2978995"/>
            <a:ext cx="8763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0158" y="54891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A mango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5540126"/>
            <a:ext cx="217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by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karim</a:t>
            </a:r>
            <a:endParaRPr lang="en-US" dirty="0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2448" y="3176846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95000" y="5503519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1524" y="5503857"/>
            <a:ext cx="70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be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4050" y="5496951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ing</a:t>
            </a:r>
            <a:endParaRPr lang="en-US" dirty="0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3200" y="5587576"/>
            <a:ext cx="145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eaten</a:t>
            </a:r>
          </a:p>
        </p:txBody>
      </p:sp>
      <p:sp>
        <p:nvSpPr>
          <p:cNvPr id="39" name="Right Arrow 38"/>
          <p:cNvSpPr/>
          <p:nvPr/>
        </p:nvSpPr>
        <p:spPr>
          <a:xfrm rot="1352248" flipV="1">
            <a:off x="1466841" y="4604474"/>
            <a:ext cx="5109087" cy="104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9301849">
            <a:off x="1772439" y="4727535"/>
            <a:ext cx="5005937" cy="50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5400000" flipV="1">
            <a:off x="1725629" y="4620361"/>
            <a:ext cx="1945565" cy="72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6972240" flipV="1">
            <a:off x="3261195" y="4687437"/>
            <a:ext cx="2089838" cy="77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1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1598" y="228600"/>
            <a:ext cx="3299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RULE   4</a:t>
            </a:r>
          </a:p>
        </p:txBody>
      </p:sp>
    </p:spTree>
    <p:extLst>
      <p:ext uri="{BB962C8B-B14F-4D97-AF65-F5344CB8AC3E}">
        <p14:creationId xmlns:p14="http://schemas.microsoft.com/office/powerpoint/2010/main" val="35815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6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Thomson is writing the examination.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3400" y="1295400"/>
            <a:ext cx="762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The examination is being written</a:t>
            </a:r>
            <a:b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</a:br>
            <a: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 by Thomson.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2819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They are building a new house.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33400" y="3733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A new house is being built by them.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09600" y="457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Rani is singing a song.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5638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bg2">
                    <a:lumMod val="10000"/>
                  </a:schemeClr>
                </a:solidFill>
                <a:latin typeface="Spirko Light" panose="020B0500000000000000" pitchFamily="34" charset="0"/>
              </a:rPr>
              <a:t>A song is being sung by Rani.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5818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VOICE OF A SENTENC  OF PERFECT TENSE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28626" y="2514600"/>
            <a:ext cx="888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                   EN    LEAVES VERB AND ADD WITH 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07300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Karim</a:t>
            </a:r>
            <a:endParaRPr lang="en-US" dirty="0">
              <a:solidFill>
                <a:schemeClr val="tx2">
                  <a:lumMod val="50000"/>
                </a:schemeClr>
              </a:solidFill>
              <a:latin typeface="Spirko Light" panose="020B0500000000000000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350" y="3266360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302090"/>
            <a:ext cx="87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eat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26388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a  mango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16107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62200" y="616107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34600" y="21669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EATEN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752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kaarim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         has     eaten       a    mango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1615425"/>
            <a:ext cx="8763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7996" y="2978995"/>
            <a:ext cx="8763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158" y="54891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A mango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5540126"/>
            <a:ext cx="2173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by 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karim</a:t>
            </a:r>
            <a:endParaRPr lang="en-US" dirty="0">
              <a:solidFill>
                <a:schemeClr val="tx2">
                  <a:lumMod val="50000"/>
                </a:schemeClr>
              </a:solidFill>
              <a:latin typeface="Spirko Light" panose="020B0500000000000000" pitchFamily="34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2448" y="3309846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has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9337" y="5353894"/>
            <a:ext cx="90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has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1524" y="5503857"/>
            <a:ext cx="70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be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4050" y="5527900"/>
            <a:ext cx="81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3200" y="5504451"/>
            <a:ext cx="145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  <a:cs typeface="NikoshBAN" pitchFamily="2" charset="0"/>
              </a:rPr>
              <a:t>eaten</a:t>
            </a:r>
          </a:p>
        </p:txBody>
      </p:sp>
      <p:sp>
        <p:nvSpPr>
          <p:cNvPr id="21" name="Right Arrow 20"/>
          <p:cNvSpPr/>
          <p:nvPr/>
        </p:nvSpPr>
        <p:spPr>
          <a:xfrm rot="1352248" flipV="1">
            <a:off x="1466841" y="4604474"/>
            <a:ext cx="5109087" cy="104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9301849">
            <a:off x="1772439" y="4727535"/>
            <a:ext cx="5005937" cy="50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5400000" flipV="1">
            <a:off x="1725629" y="4620361"/>
            <a:ext cx="1945565" cy="72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6548971" flipV="1">
            <a:off x="2878523" y="4593533"/>
            <a:ext cx="2296526" cy="71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2212" y="88675"/>
            <a:ext cx="305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RULE - 5</a:t>
            </a:r>
          </a:p>
        </p:txBody>
      </p:sp>
    </p:spTree>
    <p:extLst>
      <p:ext uri="{BB962C8B-B14F-4D97-AF65-F5344CB8AC3E}">
        <p14:creationId xmlns:p14="http://schemas.microsoft.com/office/powerpoint/2010/main" val="42190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6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He has completed the course.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" y="11430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The course has been completed by him.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6200" y="2209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She has posted the letters already.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6200" y="3200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The letters have been posted by her already.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6200" y="419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They have released the result already.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" y="52578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The result has been released by them already.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0" grpId="0" autoUpdateAnimBg="0"/>
      <p:bldP spid="29701" grpId="0" autoUpdateAnimBg="0"/>
      <p:bldP spid="29702" grpId="0" autoUpdateAnimBg="0"/>
      <p:bldP spid="2970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28600" y="2646150"/>
            <a:ext cx="7924800" cy="33916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30000"/>
              </a:lnSpc>
              <a:spcBef>
                <a:spcPct val="50000"/>
              </a:spcBef>
            </a:pPr>
            <a:r>
              <a:rPr lang="en-US" sz="3200" b="0" dirty="0">
                <a:latin typeface="Spirko Light" panose="020B0500000000000000" pitchFamily="34" charset="0"/>
                <a:cs typeface="Times New Roman" pitchFamily="18" charset="0"/>
              </a:rPr>
              <a:t>They will discuss the matter tomorrow.</a:t>
            </a:r>
          </a:p>
          <a:p>
            <a:pPr marL="457200" indent="-457200" algn="ctr">
              <a:lnSpc>
                <a:spcPct val="130000"/>
              </a:lnSpc>
              <a:spcBef>
                <a:spcPct val="50000"/>
              </a:spcBef>
            </a:pPr>
            <a:r>
              <a:rPr lang="en-US" sz="3200" b="0" dirty="0">
                <a:latin typeface="Spirko Light" panose="020B0500000000000000" pitchFamily="34" charset="0"/>
                <a:cs typeface="Times New Roman" pitchFamily="18" charset="0"/>
              </a:rPr>
              <a:t>Mrs. Elizabeth taught us grammar last year.</a:t>
            </a:r>
          </a:p>
          <a:p>
            <a:pPr marL="457200" indent="-457200" algn="ctr">
              <a:lnSpc>
                <a:spcPct val="130000"/>
              </a:lnSpc>
              <a:spcBef>
                <a:spcPct val="50000"/>
              </a:spcBef>
            </a:pPr>
            <a:r>
              <a:rPr lang="en-US" sz="3200" b="0" dirty="0">
                <a:latin typeface="Spirko Light" panose="020B0500000000000000" pitchFamily="34" charset="0"/>
                <a:cs typeface="Times New Roman" pitchFamily="18" charset="0"/>
              </a:rPr>
              <a:t>The people beat the thief.</a:t>
            </a:r>
          </a:p>
          <a:p>
            <a:pPr marL="457200" indent="-457200" algn="ctr">
              <a:lnSpc>
                <a:spcPct val="130000"/>
              </a:lnSpc>
              <a:spcBef>
                <a:spcPct val="50000"/>
              </a:spcBef>
            </a:pPr>
            <a:endParaRPr lang="en-US" sz="3200" b="0" dirty="0">
              <a:solidFill>
                <a:srgbClr val="00FF00"/>
              </a:solidFill>
              <a:latin typeface="Spirko Light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1787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Spirko Light" panose="020B0500000000000000" pitchFamily="34" charset="0"/>
              </a:rPr>
              <a:t>CHANGE THE FOLLOWING IN PAIR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448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Spirko Light" panose="020B0500000000000000" pitchFamily="34" charset="0"/>
              </a:rPr>
              <a:t>PAIR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847" y="1981200"/>
            <a:ext cx="7467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0" dirty="0">
                <a:latin typeface="Spirko Light" panose="020B0500000000000000" pitchFamily="34" charset="0"/>
              </a:rPr>
              <a:t>1.Karim writes a letter.</a:t>
            </a:r>
          </a:p>
          <a:p>
            <a:pPr algn="ctr"/>
            <a:r>
              <a:rPr lang="en-US" sz="4400" b="0" dirty="0">
                <a:latin typeface="Spirko Light" panose="020B0500000000000000" pitchFamily="34" charset="0"/>
              </a:rPr>
              <a:t>2.The people elected him.</a:t>
            </a:r>
          </a:p>
          <a:p>
            <a:pPr algn="ctr"/>
            <a:r>
              <a:rPr lang="en-US" sz="4400" b="0" dirty="0">
                <a:latin typeface="Spirko Light" panose="020B0500000000000000" pitchFamily="34" charset="0"/>
              </a:rPr>
              <a:t>3.Mother will cook food.</a:t>
            </a:r>
          </a:p>
          <a:p>
            <a:pPr algn="ctr"/>
            <a:r>
              <a:rPr lang="en-US" sz="4400" b="0" dirty="0">
                <a:latin typeface="Spirko Light" panose="020B0500000000000000" pitchFamily="34" charset="0"/>
              </a:rPr>
              <a:t>4.She is helping </a:t>
            </a:r>
            <a:r>
              <a:rPr lang="en-US" sz="4400" b="0" dirty="0" err="1">
                <a:latin typeface="Spirko Light" panose="020B0500000000000000" pitchFamily="34" charset="0"/>
              </a:rPr>
              <a:t>karim</a:t>
            </a:r>
            <a:r>
              <a:rPr lang="en-US" sz="4400" b="0" dirty="0">
                <a:latin typeface="Spirko Light" panose="020B0500000000000000" pitchFamily="34" charset="0"/>
              </a:rPr>
              <a:t>.</a:t>
            </a:r>
          </a:p>
          <a:p>
            <a:pPr algn="ctr"/>
            <a:r>
              <a:rPr lang="en-US" sz="4400" b="0" dirty="0">
                <a:latin typeface="Spirko Light" panose="020B0500000000000000" pitchFamily="34" charset="0"/>
              </a:rPr>
              <a:t>5.She has made a car</a:t>
            </a:r>
          </a:p>
          <a:p>
            <a:pPr algn="ctr"/>
            <a:endParaRPr lang="en-US" b="0" dirty="0" err="1">
              <a:latin typeface="Spirko Light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Spirko Light" panose="020B0500000000000000" pitchFamily="34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Spirko Light" panose="020B0500000000000000" pitchFamily="34" charset="0"/>
              </a:rPr>
              <a:t>CHANGE THE FOLLOWING SENTENCES IN PASSIVE VOICE</a:t>
            </a:r>
          </a:p>
        </p:txBody>
      </p:sp>
    </p:spTree>
    <p:extLst>
      <p:ext uri="{BB962C8B-B14F-4D97-AF65-F5344CB8AC3E}">
        <p14:creationId xmlns:p14="http://schemas.microsoft.com/office/powerpoint/2010/main" val="9549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u="sng" dirty="0">
                <a:latin typeface="Spirko Light" panose="020B0500000000000000" pitchFamily="34" charset="0"/>
              </a:rPr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346588"/>
            <a:ext cx="6553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>
                <a:latin typeface="Spirko Light" panose="020B0500000000000000" pitchFamily="34" charset="0"/>
              </a:rPr>
              <a:t>1.The people elected him.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2.I received the prize.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3.Ramu told many stories.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4.They enjoyed the tour very much.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5.She posted the letter yester day.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6.Every one appreciated him.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7.The director released the stamp.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8.Pieter saved Holland.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9.Rama killed </a:t>
            </a:r>
            <a:r>
              <a:rPr lang="en-US" sz="3200" b="0" dirty="0" err="1">
                <a:latin typeface="Spirko Light" panose="020B0500000000000000" pitchFamily="34" charset="0"/>
              </a:rPr>
              <a:t>Ravana</a:t>
            </a:r>
            <a:r>
              <a:rPr lang="en-US" sz="3200" b="0" dirty="0">
                <a:latin typeface="Spirko Light" panose="020B0500000000000000" pitchFamily="34" charset="0"/>
              </a:rPr>
              <a:t>.</a:t>
            </a:r>
          </a:p>
          <a:p>
            <a:r>
              <a:rPr lang="en-US" sz="3200" b="0" dirty="0">
                <a:latin typeface="Spirko Light" panose="020B0500000000000000" pitchFamily="34" charset="0"/>
              </a:rPr>
              <a:t>10.The party missed the train.</a:t>
            </a:r>
          </a:p>
        </p:txBody>
      </p:sp>
    </p:spTree>
    <p:extLst>
      <p:ext uri="{BB962C8B-B14F-4D97-AF65-F5344CB8AC3E}">
        <p14:creationId xmlns:p14="http://schemas.microsoft.com/office/powerpoint/2010/main" val="131620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371600" y="990600"/>
            <a:ext cx="59436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n-BD" sz="3600" kern="10" dirty="0">
                <a:ln w="9525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Spirko Light" panose="020B0500000000000000" pitchFamily="34" charset="0"/>
                <a:cs typeface="Times New Roman"/>
              </a:rPr>
              <a:t>THANK YOU ALL</a:t>
            </a:r>
            <a:endParaRPr lang="en-US" sz="3600" kern="10" dirty="0">
              <a:ln w="9525" cap="sq">
                <a:solidFill>
                  <a:srgbClr val="008000"/>
                </a:solidFill>
                <a:round/>
                <a:headEnd type="none" w="sm" len="sm"/>
                <a:tailEnd type="none" w="sm" len="sm"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/>
                </a:outerShdw>
              </a:effectLst>
              <a:latin typeface="Spirko Light" panose="020B0500000000000000" pitchFamily="34" charset="0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3375"/>
            <a:ext cx="62484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286000"/>
            <a:ext cx="68489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Class :Eight</a:t>
            </a:r>
          </a:p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Subject- English 2</a:t>
            </a:r>
            <a:r>
              <a:rPr lang="en-US" sz="6000" baseline="30000" dirty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nd 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Paper</a:t>
            </a:r>
            <a:r>
              <a:rPr lang="en-US" sz="6000" baseline="30000" dirty="0">
                <a:solidFill>
                  <a:schemeClr val="accent1">
                    <a:lumMod val="50000"/>
                  </a:schemeClr>
                </a:solidFill>
                <a:latin typeface="Spirko Light" panose="020B0500000000000000" pitchFamily="34" charset="0"/>
              </a:rPr>
              <a:t>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Spirko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373868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3</a:t>
            </a:r>
            <a:r>
              <a:rPr lang="bn-BD" sz="48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.</a:t>
            </a:r>
            <a:r>
              <a:rPr lang="en-US" sz="48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Rice is eaten in our country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1828800"/>
            <a:ext cx="794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1.He eats a mango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814518"/>
            <a:ext cx="8402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2.Mother cooks food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724400"/>
            <a:ext cx="885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solidFill>
                  <a:schemeClr val="tx2">
                    <a:lumMod val="50000"/>
                  </a:schemeClr>
                </a:solidFill>
                <a:latin typeface="Spirko Light" panose="020B0500000000000000" pitchFamily="34" charset="0"/>
              </a:rPr>
              <a:t>4.My pocket has been picked </a:t>
            </a:r>
          </a:p>
        </p:txBody>
      </p:sp>
    </p:spTree>
    <p:extLst>
      <p:ext uri="{BB962C8B-B14F-4D97-AF65-F5344CB8AC3E}">
        <p14:creationId xmlns:p14="http://schemas.microsoft.com/office/powerpoint/2010/main" val="40808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9675" y="2159205"/>
            <a:ext cx="77724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latin typeface="Spirko Light" panose="020B0500000000000000" pitchFamily="34" charset="0"/>
              </a:rPr>
              <a:t>Active voice- passive voice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171095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pirko Light" panose="020B0500000000000000" pitchFamily="34" charset="0"/>
              </a:rPr>
              <a:t>Voice Change</a:t>
            </a:r>
          </a:p>
        </p:txBody>
      </p:sp>
    </p:spTree>
    <p:extLst>
      <p:ext uri="{BB962C8B-B14F-4D97-AF65-F5344CB8AC3E}">
        <p14:creationId xmlns:p14="http://schemas.microsoft.com/office/powerpoint/2010/main" val="39489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219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0" u="sng" dirty="0">
                <a:latin typeface="Spirko Light" panose="020B0500000000000000" pitchFamily="34" charset="0"/>
              </a:rPr>
              <a:t>LEARNI</a:t>
            </a:r>
            <a:r>
              <a:rPr lang="en-US" sz="3600" b="0" u="sng" dirty="0">
                <a:latin typeface="Spirko Light" panose="020B0500000000000000" pitchFamily="34" charset="0"/>
              </a:rPr>
              <a:t>N</a:t>
            </a:r>
            <a:r>
              <a:rPr lang="bn-BD" sz="3600" b="0" u="sng" dirty="0">
                <a:latin typeface="Spirko Light" panose="020B0500000000000000" pitchFamily="34" charset="0"/>
              </a:rPr>
              <a:t>G OUTCOME</a:t>
            </a:r>
            <a:endParaRPr lang="en-US" sz="3600" b="0" u="sng" dirty="0">
              <a:latin typeface="Spirko Light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62957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0" dirty="0">
                <a:latin typeface="Spirko Light" panose="020B0500000000000000" pitchFamily="34" charset="0"/>
              </a:rPr>
              <a:t>1.</a:t>
            </a:r>
            <a:r>
              <a:rPr lang="en-US" sz="4000" b="0" dirty="0">
                <a:latin typeface="Spirko Light" panose="020B0500000000000000" pitchFamily="34" charset="0"/>
              </a:rPr>
              <a:t>Student's will be able to change voice .</a:t>
            </a:r>
            <a:r>
              <a:rPr lang="bn-BD" sz="4000" b="0" dirty="0">
                <a:latin typeface="Spirko Light" panose="020B0500000000000000" pitchFamily="34" charset="0"/>
              </a:rPr>
              <a:t> </a:t>
            </a:r>
          </a:p>
          <a:p>
            <a:r>
              <a:rPr lang="bn-BD" sz="4000" b="0" dirty="0">
                <a:latin typeface="Spirko Light" panose="020B0500000000000000" pitchFamily="34" charset="0"/>
              </a:rPr>
              <a:t>2.</a:t>
            </a:r>
            <a:r>
              <a:rPr lang="en-US" sz="4000" b="0" dirty="0">
                <a:latin typeface="Spirko Light" panose="020B0500000000000000" pitchFamily="34" charset="0"/>
              </a:rPr>
              <a:t>They will be able to use voice in practical life</a:t>
            </a:r>
          </a:p>
        </p:txBody>
      </p:sp>
    </p:spTree>
    <p:extLst>
      <p:ext uri="{BB962C8B-B14F-4D97-AF65-F5344CB8AC3E}">
        <p14:creationId xmlns:p14="http://schemas.microsoft.com/office/powerpoint/2010/main" val="6092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pirko Light" panose="020B0500000000000000" pitchFamily="34" charset="0"/>
              </a:rPr>
              <a:t>How easy and interesting</a:t>
            </a:r>
          </a:p>
          <a:p>
            <a:pPr algn="ctr"/>
            <a:r>
              <a:rPr lang="en-US" sz="6000" dirty="0">
                <a:latin typeface="Spirko Light" panose="020B0500000000000000" pitchFamily="34" charset="0"/>
              </a:rPr>
              <a:t>Voice change is!!!</a:t>
            </a:r>
          </a:p>
        </p:txBody>
      </p:sp>
    </p:spTree>
    <p:extLst>
      <p:ext uri="{BB962C8B-B14F-4D97-AF65-F5344CB8AC3E}">
        <p14:creationId xmlns:p14="http://schemas.microsoft.com/office/powerpoint/2010/main" val="16317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95681"/>
            <a:ext cx="9296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pirko Light" panose="020B0500000000000000" pitchFamily="34" charset="0"/>
              </a:rPr>
              <a:t>Let Us Introduce With 24 Operators Of English First </a:t>
            </a:r>
          </a:p>
          <a:p>
            <a:endParaRPr lang="en-US" sz="2300" dirty="0">
              <a:latin typeface="Spirko Light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900" y="1081427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Spirko Light" panose="020B0500000000000000" pitchFamily="34" charset="0"/>
              </a:rPr>
              <a:t>Operators</a:t>
            </a:r>
          </a:p>
          <a:p>
            <a:endParaRPr lang="en-US" sz="3600" dirty="0">
              <a:latin typeface="Spirko Light" panose="020B0500000000000000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91782" y="1676400"/>
            <a:ext cx="349450" cy="497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990599" y="2295611"/>
            <a:ext cx="6857999" cy="2702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44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pirko Light" panose="020B0500000000000000" pitchFamily="34" charset="0"/>
              </a:rPr>
              <a:t>To be verb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0975" y="2949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pirko Light" panose="020B0500000000000000" pitchFamily="34" charset="0"/>
              </a:rPr>
              <a:t>modal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998925" y="2641091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628150" y="2641218"/>
            <a:ext cx="152400" cy="482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675" y="4239161"/>
            <a:ext cx="3888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Spirko Light" panose="020B0500000000000000" pitchFamily="34" charset="0"/>
              </a:rPr>
              <a:t>Am , is, are, was, were, have, has ,do , did ,does ,need</a:t>
            </a:r>
          </a:p>
          <a:p>
            <a:endParaRPr lang="en-US" dirty="0">
              <a:latin typeface="Spirko Light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1874" y="4101405"/>
            <a:ext cx="4444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Spirko Light" panose="020B0500000000000000" pitchFamily="34" charset="0"/>
              </a:rPr>
              <a:t>May , might , must , shall ,will , would , can , could,</a:t>
            </a:r>
          </a:p>
          <a:p>
            <a:pPr lvl="0"/>
            <a:r>
              <a:rPr lang="en-US" sz="2800" dirty="0">
                <a:latin typeface="Spirko Light" panose="020B0500000000000000" pitchFamily="34" charset="0"/>
              </a:rPr>
              <a:t>Should , dare, used  to, ought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914400" y="3355032"/>
            <a:ext cx="313125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650300" y="3507432"/>
            <a:ext cx="198299" cy="60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0" y="931391"/>
            <a:ext cx="9296399" cy="2116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pirko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8580"/>
            <a:ext cx="8229600" cy="73606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Spirko Light" panose="020B0500000000000000" pitchFamily="34" charset="0"/>
              </a:rPr>
              <a:t>Fundamental rules of voice change</a:t>
            </a:r>
            <a:br>
              <a:rPr lang="en-US" sz="3600" dirty="0">
                <a:latin typeface="Spirko Light" panose="020B0500000000000000" pitchFamily="34" charset="0"/>
              </a:rPr>
            </a:br>
            <a:endParaRPr lang="en-US" sz="4000" dirty="0">
              <a:latin typeface="Spirko Light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00700"/>
            <a:ext cx="8763000" cy="1723500"/>
          </a:xfrm>
        </p:spPr>
        <p:txBody>
          <a:bodyPr>
            <a:normAutofit/>
          </a:bodyPr>
          <a:lstStyle/>
          <a:p>
            <a:r>
              <a:rPr lang="en-US" dirty="0">
                <a:latin typeface="Spirko Light" panose="020B0500000000000000" pitchFamily="34" charset="0"/>
              </a:rPr>
              <a:t>The places of subject and object are interchanged </a:t>
            </a:r>
          </a:p>
          <a:p>
            <a:r>
              <a:rPr lang="en-US" dirty="0">
                <a:latin typeface="Spirko Light" panose="020B0500000000000000" pitchFamily="34" charset="0"/>
              </a:rPr>
              <a:t>main verb </a:t>
            </a:r>
            <a:r>
              <a:rPr lang="bn-BD" dirty="0">
                <a:latin typeface="Spirko Light" panose="020B0500000000000000" pitchFamily="34" charset="0"/>
              </a:rPr>
              <a:t>is </a:t>
            </a:r>
            <a:r>
              <a:rPr lang="en-US" dirty="0">
                <a:latin typeface="Spirko Light" panose="020B0500000000000000" pitchFamily="34" charset="0"/>
              </a:rPr>
              <a:t>change</a:t>
            </a:r>
            <a:r>
              <a:rPr lang="bn-BD" dirty="0">
                <a:latin typeface="Spirko Light" panose="020B0500000000000000" pitchFamily="34" charset="0"/>
              </a:rPr>
              <a:t>d</a:t>
            </a:r>
            <a:r>
              <a:rPr lang="en-US" dirty="0">
                <a:latin typeface="Spirko Light" panose="020B0500000000000000" pitchFamily="34" charset="0"/>
              </a:rPr>
              <a:t> into past participle form with a to be verb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9440" y="541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pirko Light" panose="020B0500000000000000" pitchFamily="34" charset="0"/>
              </a:rPr>
              <a:t>Rule - 1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71292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0" dirty="0" err="1">
                <a:solidFill>
                  <a:srgbClr val="FF0066"/>
                </a:solidFill>
                <a:latin typeface="Spirko Light" panose="020B0500000000000000" pitchFamily="34" charset="0"/>
              </a:rPr>
              <a:t>Kamal</a:t>
            </a:r>
            <a:r>
              <a:rPr lang="en-US" sz="4000" b="0" dirty="0">
                <a:solidFill>
                  <a:srgbClr val="FF0066"/>
                </a:solidFill>
                <a:latin typeface="Spirko Light" panose="020B0500000000000000" pitchFamily="34" charset="0"/>
              </a:rPr>
              <a:t>          </a:t>
            </a:r>
            <a:r>
              <a:rPr lang="en-US" sz="4000" b="0" dirty="0">
                <a:solidFill>
                  <a:srgbClr val="FFFF00"/>
                </a:solidFill>
                <a:latin typeface="Spirko Light" panose="020B0500000000000000" pitchFamily="34" charset="0"/>
              </a:rPr>
              <a:t>likes</a:t>
            </a:r>
            <a:r>
              <a:rPr lang="en-US" sz="4000" b="0" dirty="0">
                <a:latin typeface="Spirko Light" panose="020B0500000000000000" pitchFamily="34" charset="0"/>
              </a:rPr>
              <a:t>             </a:t>
            </a:r>
            <a:r>
              <a:rPr lang="en-US" sz="4000" b="0" dirty="0">
                <a:solidFill>
                  <a:srgbClr val="00FF00"/>
                </a:solidFill>
                <a:latin typeface="Spirko Light" panose="020B0500000000000000" pitchFamily="34" charset="0"/>
              </a:rPr>
              <a:t>apples</a:t>
            </a:r>
            <a:r>
              <a:rPr lang="en-US" sz="4000" b="0" dirty="0">
                <a:latin typeface="Spirko Light" panose="020B0500000000000000" pitchFamily="34" charset="0"/>
              </a:rPr>
              <a:t>.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1676400" y="4322525"/>
            <a:ext cx="419100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5236925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00FF00"/>
                </a:solidFill>
                <a:latin typeface="Spirko Light" panose="020B0500000000000000" pitchFamily="34" charset="0"/>
              </a:rPr>
              <a:t>Apples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15000" y="5236925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 dirty="0">
                <a:solidFill>
                  <a:srgbClr val="FF0066"/>
                </a:solidFill>
                <a:latin typeface="Spirko Light" panose="020B0500000000000000" pitchFamily="34" charset="0"/>
              </a:rPr>
              <a:t> by </a:t>
            </a:r>
            <a:r>
              <a:rPr lang="en-US" sz="4000" b="0" dirty="0" err="1">
                <a:solidFill>
                  <a:srgbClr val="FF0066"/>
                </a:solidFill>
                <a:latin typeface="Spirko Light" panose="020B0500000000000000" pitchFamily="34" charset="0"/>
              </a:rPr>
              <a:t>kamal</a:t>
            </a:r>
            <a:endParaRPr lang="en-US" sz="4000" b="0" dirty="0">
              <a:solidFill>
                <a:srgbClr val="FF0066"/>
              </a:solidFill>
              <a:latin typeface="Spirko Light" panose="020B0500000000000000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362200" y="4170125"/>
            <a:ext cx="40386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43200" y="5236925"/>
            <a:ext cx="3124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FFFF00"/>
                </a:solidFill>
                <a:latin typeface="Spirko Light" panose="020B0500000000000000" pitchFamily="34" charset="0"/>
              </a:rPr>
              <a:t> are liked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038600" y="4322525"/>
            <a:ext cx="22860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>
              <a:latin typeface="Spirko Light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124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pirko Light" panose="020B0500000000000000" pitchFamily="34" charset="0"/>
              </a:rPr>
              <a:t>AS FOR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6" grpId="0" autoUpdateAnimBg="0"/>
      <p:bldP spid="8" grpId="0" animBg="1"/>
      <p:bldP spid="9" grpId="0" autoUpdateAnimBg="0"/>
      <p:bldP spid="10" grpId="0" autoUpdateAnimBg="0"/>
      <p:bldP spid="11" grpId="0" animBg="1"/>
      <p:bldP spid="12" grpId="0" autoUpdateAnimBg="0"/>
      <p:bldP spid="1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802</Words>
  <Application>Microsoft Office PowerPoint</Application>
  <PresentationFormat>On-screen Show (4:3)</PresentationFormat>
  <Paragraphs>191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Impact</vt:lpstr>
      <vt:lpstr>Myanmar Text</vt:lpstr>
      <vt:lpstr>Spirko Light</vt:lpstr>
      <vt:lpstr>Times New Roman</vt:lpstr>
      <vt:lpstr>Office Theme</vt:lpstr>
      <vt:lpstr>PowerPoint Presentation</vt:lpstr>
      <vt:lpstr>Teacher’s 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rules of voice change </vt:lpstr>
      <vt:lpstr>Sentence with operator</vt:lpstr>
      <vt:lpstr>PowerPoint Presentation</vt:lpstr>
      <vt:lpstr>PowerPoint Presentation</vt:lpstr>
      <vt:lpstr>PowerPoint Presentation</vt:lpstr>
      <vt:lpstr>PowerPoint Presentation</vt:lpstr>
      <vt:lpstr>were discovered</vt:lpstr>
      <vt:lpstr>IF  A SENTENCE  CONTAINS         ANY  OPERATOR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Nasir Uddin Ripon</cp:lastModifiedBy>
  <cp:revision>143</cp:revision>
  <dcterms:created xsi:type="dcterms:W3CDTF">1601-01-01T00:00:00Z</dcterms:created>
  <dcterms:modified xsi:type="dcterms:W3CDTF">2019-10-17T09:03:09Z</dcterms:modified>
</cp:coreProperties>
</file>