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8" r:id="rId1"/>
  </p:sldMasterIdLst>
  <p:notesMasterIdLst>
    <p:notesMasterId r:id="rId23"/>
  </p:notesMasterIdLst>
  <p:sldIdLst>
    <p:sldId id="263" r:id="rId2"/>
    <p:sldId id="257" r:id="rId3"/>
    <p:sldId id="279" r:id="rId4"/>
    <p:sldId id="258" r:id="rId5"/>
    <p:sldId id="264" r:id="rId6"/>
    <p:sldId id="260" r:id="rId7"/>
    <p:sldId id="262" r:id="rId8"/>
    <p:sldId id="268" r:id="rId9"/>
    <p:sldId id="265" r:id="rId10"/>
    <p:sldId id="266" r:id="rId11"/>
    <p:sldId id="277" r:id="rId12"/>
    <p:sldId id="267" r:id="rId13"/>
    <p:sldId id="269" r:id="rId14"/>
    <p:sldId id="270" r:id="rId15"/>
    <p:sldId id="271" r:id="rId16"/>
    <p:sldId id="278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Calibri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Calibri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Calibri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Calibri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Calibri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6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lang="en-US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lang="en-US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lang="en-US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lang="en-US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200">
              <a:ea typeface="Arial" pitchFamily="34" charset="0"/>
            </a:endParaRPr>
          </a:p>
        </p:txBody>
      </p:sp>
      <p:sp>
        <p:nvSpPr>
          <p:cNvPr id="31747" name="Date Placeholder 2"/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2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algn="r" eaLnBrk="1" hangingPunct="1"/>
            <a:fld id="{63DAA4D6-08D4-4CE5-9291-3809A5577D03}" type="datetime1">
              <a:rPr sz="1200">
                <a:ea typeface="Arial" pitchFamily="34" charset="0"/>
              </a:rPr>
              <a:pPr marL="0" lvl="0" indent="0" algn="r" eaLnBrk="1" hangingPunct="1"/>
              <a:t>*</a:t>
            </a:fld>
            <a:endParaRPr sz="1200">
              <a:ea typeface="Arial" pitchFamily="34" charset="0"/>
            </a:endParaRPr>
          </a:p>
        </p:txBody>
      </p:sp>
      <p:sp>
        <p:nvSpPr>
          <p:cNvPr id="31748" name="Slide Image Placeholder 3"/>
          <p:cNvSpPr>
            <a:spLocks noGrp="1" noRot="1" noChangeAspect="1"/>
          </p:cNvSpPr>
          <p:nvPr>
            <p:ph type="sldImg" idx="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9" name="Notes Placeholder 4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numCol="1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1750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2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 sz="1200">
              <a:ea typeface="Arial" pitchFamily="34" charset="0"/>
            </a:endParaRPr>
          </a:p>
        </p:txBody>
      </p:sp>
      <p:sp>
        <p:nvSpPr>
          <p:cNvPr id="31751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algn="r" eaLnBrk="1" hangingPunct="1"/>
            <a:fld id="{5B6AD0A2-E66F-49B1-AA33-6E4928BC3954}" type="slidenum">
              <a:rPr sz="1200">
                <a:ea typeface="Arial" pitchFamily="34" charset="0"/>
              </a:rPr>
              <a:pPr marL="0" lvl="0" indent="0" algn="r" eaLnBrk="1" hangingPunct="1"/>
              <a:t>‹#›</a:t>
            </a:fld>
            <a:endParaRPr sz="1200">
              <a:ea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lvl="0" indent="0"/>
            <a:r>
              <a:rPr lang="bn-IN" altLang="en-US">
                <a:ea typeface="Vrinda"/>
              </a:rPr>
              <a:t>       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round/>
          </a:ln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algn="r" eaLnBrk="1" hangingPunct="1"/>
            <a:fld id="{17C03EE3-5DF9-427C-B1DB-D67A13C9ED69}" type="slidenum">
              <a:rPr sz="1200">
                <a:ea typeface="Arial" pitchFamily="34" charset="0"/>
              </a:rPr>
              <a:pPr marL="0" lvl="0" indent="0" algn="r" eaLnBrk="1" hangingPunct="1"/>
              <a:t>2</a:t>
            </a:fld>
            <a:endParaRPr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>
            <a:round/>
            <a:headEnd type="none" w="med" len="med"/>
            <a:tailEnd type="none" w="med" len="med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indent="0"/>
            <a:endParaRPr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round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algn="r" eaLnBrk="1" hangingPunct="1"/>
            <a:fld id="{5AACDCE4-71D1-4E46-96A0-D1AE43EDDD92}" type="slidenum">
              <a:rPr sz="1200">
                <a:ea typeface="Arial" pitchFamily="34" charset="0"/>
              </a:rPr>
              <a:pPr marL="0" lvl="0" indent="0" algn="r" eaLnBrk="1" hangingPunct="1"/>
              <a:t>9</a:t>
            </a:fld>
            <a:endParaRPr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</a:defRPr>
            </a:lvl5pPr>
          </a:lstStyle>
          <a:p>
            <a:pPr marL="0" indent="0"/>
            <a:endParaRPr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round/>
          </a:ln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algn="r" eaLnBrk="1" hangingPunct="1"/>
            <a:fld id="{39050AB5-7ADF-4185-8CB9-2E142E2E0144}" type="slidenum">
              <a:rPr sz="1200">
                <a:ea typeface="Arial" pitchFamily="34" charset="0"/>
              </a:rPr>
              <a:pPr marL="0" lvl="0" indent="0" algn="r" eaLnBrk="1" hangingPunct="1"/>
              <a:t>21</a:t>
            </a:fld>
            <a:endParaRPr sz="1200">
              <a:ea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rotWithShape="1">
            <a:gsLst>
              <a:gs pos="0">
                <a:srgbClr val="007897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1"/>
          </a:gradFill>
          <a:ln w="12700" cap="rnd" cmpd="thickThin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algn="ctr" eaLnBrk="1" hangingPunct="1"/>
            <a:endParaRPr>
              <a:solidFill>
                <a:srgbClr val="FFFFFF"/>
              </a:solidFill>
              <a:latin typeface="Lucida Sans Unicode" pitchFamily="34" charset="0"/>
            </a:endParaRPr>
          </a:p>
        </p:txBody>
      </p:sp>
      <p:grpSp>
        <p:nvGrpSpPr>
          <p:cNvPr id="2051" name="Group 15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2057" name="Freeform 16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5pPr>
            </a:lstStyle>
            <a:p>
              <a:pPr marL="0" lvl="0" indent="0" eaLnBrk="1" hangingPunct="1"/>
              <a:endParaRPr/>
            </a:p>
          </p:txBody>
        </p:sp>
        <p:sp>
          <p:nvSpPr>
            <p:cNvPr id="2058" name="Freeform 18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5pPr>
            </a:lstStyle>
            <a:p>
              <a:pPr marL="0" lvl="0" indent="0" eaLnBrk="1" hangingPunct="1"/>
              <a:endParaRPr/>
            </a:p>
          </p:txBody>
        </p:sp>
        <p:grpSp>
          <p:nvGrpSpPr>
            <p:cNvPr id="2061" name="Freeform 19"/>
            <p:cNvGrpSpPr/>
            <p:nvPr/>
          </p:nvGrpSpPr>
          <p:grpSpPr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2059" name="Freeform 19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2060" name="Rectangle 2059"/>
              <p:cNvSpPr/>
              <p:nvPr/>
            </p:nvSpPr>
            <p:spPr>
              <a:xfrm flipH="1">
                <a:off x="590" y="5000960"/>
                <a:ext cx="0" cy="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5pPr>
              </a:lstStyle>
              <a:p>
                <a:pPr marL="0" lvl="0" indent="0" algn="ctr" eaLnBrk="1" hangingPunct="1"/>
                <a:endParaRPr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2062" name="Straight Connector 20"/>
            <p:cNvCxnSpPr/>
            <p:nvPr/>
          </p:nvCxnSpPr>
          <p:spPr>
            <a:xfrm>
              <a:off x="-12783" y="4868544"/>
              <a:ext cx="9162879" cy="868509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4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4C569E83-3298-4073-9F41-041FBC480BA8}" type="datetime1">
              <a:rPr sz="1000">
                <a:solidFill>
                  <a:srgbClr val="FFFFFF"/>
                </a:solidFill>
              </a:rPr>
              <a:pPr lvl="0" eaLnBrk="1" hangingPunct="1"/>
              <a:t>*</a:t>
            </a:fld>
            <a:endParaRPr sz="1000">
              <a:solidFill>
                <a:srgbClr val="FFFFFF"/>
              </a:solidFill>
            </a:endParaRPr>
          </a:p>
        </p:txBody>
      </p:sp>
      <p:sp>
        <p:nvSpPr>
          <p:cNvPr id="205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>
              <a:solidFill>
                <a:srgbClr val="E8F0F4"/>
              </a:solidFill>
            </a:endParaRPr>
          </a:p>
        </p:txBody>
      </p:sp>
      <p:sp>
        <p:nvSpPr>
          <p:cNvPr id="205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E9AF53C5-244B-4FB3-8770-71087FF05F31}" type="slidenum">
              <a:rPr sz="1000">
                <a:solidFill>
                  <a:srgbClr val="FFFFFF"/>
                </a:solidFill>
              </a:rPr>
              <a:pPr lvl="0" algn="r" eaLnBrk="1" hangingPunct="1"/>
              <a:t>‹#›</a:t>
            </a:fld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1663BE8F-BC66-4DF6-B114-15D09990A1A9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3A5BB5D5-9E34-4911-B1D1-9554A8B28E5E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1663BE8F-BC66-4DF6-B114-15D09990A1A9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3A5BB5D5-9E34-4911-B1D1-9554A8B28E5E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1663BE8F-BC66-4DF6-B114-15D09990A1A9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3A5BB5D5-9E34-4911-B1D1-9554A8B28E5E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Chevron 10"/>
          <p:cNvSpPr/>
          <p:nvPr/>
        </p:nvSpPr>
        <p:spPr>
          <a:xfrm>
            <a:off x="3636962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1"/>
          </a:gradFill>
          <a:ln w="3175" cap="rnd">
            <a:solidFill>
              <a:srgbClr val="1E768C"/>
            </a:solidFill>
            <a:miter lim="800000"/>
          </a:ln>
          <a:effectLst>
            <a:outerShdw dist="25400" dir="5400000">
              <a:srgbClr val="000000">
                <a:alpha val="45999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3081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1"/>
          </a:gradFill>
          <a:ln w="3175" cap="rnd">
            <a:solidFill>
              <a:srgbClr val="1E768C"/>
            </a:solidFill>
            <a:miter lim="800000"/>
          </a:ln>
          <a:effectLst>
            <a:outerShdw dist="25400" dir="5400000">
              <a:srgbClr val="000000">
                <a:alpha val="45999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8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0BB2C35B-0338-4D74-9D87-8BE4CDFE5876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30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30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6052A64E-D225-4414-89B2-863B3A453CAB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6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220162BB-B66F-4C6E-B9A1-1CC41AD24AEA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410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410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E0A960A5-6DA8-4F02-8E09-E07F56D0A038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ct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124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B8881667-05D1-4958-9A74-4998B0073F23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512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512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D14539F6-EC6D-408C-8559-1EEC32AFC564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4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43F35229-729A-4AF9-9C2D-2638C5DA2C04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615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615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A70DAF3E-7F52-4D15-BD8C-1DD293690FAC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1663BE8F-BC66-4DF6-B114-15D09990A1A9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3A5BB5D5-9E34-4911-B1D1-9554A8B28E5E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172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F1FDD4EF-91AD-447D-AEE4-AE4E08D059B4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717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12F70372-8FC5-418D-84AD-8AA7537358C4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0"/>
          <p:cNvSpPr/>
          <p:nvPr/>
        </p:nvSpPr>
        <p:spPr bwMode="auto">
          <a:xfrm>
            <a:off x="715962" y="5002212"/>
            <a:ext cx="3802062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/>
          </a:p>
        </p:txBody>
      </p:sp>
      <p:sp>
        <p:nvSpPr>
          <p:cNvPr id="8195" name="Freeform 15"/>
          <p:cNvSpPr/>
          <p:nvPr/>
        </p:nvSpPr>
        <p:spPr bwMode="auto">
          <a:xfrm>
            <a:off x="-53975" y="5784850"/>
            <a:ext cx="3802062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/>
          </a:p>
        </p:txBody>
      </p:sp>
      <p:grpSp>
        <p:nvGrpSpPr>
          <p:cNvPr id="8198" name="Right Triangle 16"/>
          <p:cNvGrpSpPr/>
          <p:nvPr/>
        </p:nvGrpSpPr>
        <p:grpSpPr>
          <a:xfrm>
            <a:off x="-12700" y="5784850"/>
            <a:ext cx="3414712" cy="1092200"/>
            <a:chOff x="-8" y="3644"/>
            <a:chExt cx="2151" cy="688"/>
          </a:xfrm>
        </p:grpSpPr>
        <p:pic>
          <p:nvPicPr>
            <p:cNvPr id="8196" name="Right Triangle 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8" y="3644"/>
              <a:ext cx="2151" cy="68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8197" name="Rectangle 8196"/>
            <p:cNvSpPr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5pPr>
            </a:lstStyle>
            <a:p>
              <a:pPr marL="0" lvl="0" indent="0" algn="ctr" eaLnBrk="1" hangingPunct="1"/>
              <a:endParaRPr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cxnSp>
        <p:nvCxnSpPr>
          <p:cNvPr id="8199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00" name="Chevron 19"/>
          <p:cNvSpPr/>
          <p:nvPr/>
        </p:nvSpPr>
        <p:spPr>
          <a:xfrm>
            <a:off x="8664575" y="4987925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1"/>
          </a:gradFill>
          <a:ln w="3175" cap="rnd">
            <a:solidFill>
              <a:srgbClr val="1E768C"/>
            </a:solidFill>
            <a:miter lim="800000"/>
          </a:ln>
          <a:effectLst>
            <a:outerShdw dist="25400" dir="5400000">
              <a:srgbClr val="000000">
                <a:alpha val="45999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8201" name="Chevron 20"/>
          <p:cNvSpPr/>
          <p:nvPr/>
        </p:nvSpPr>
        <p:spPr>
          <a:xfrm>
            <a:off x="8477250" y="4987925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1"/>
          </a:gradFill>
          <a:ln w="3175" cap="rnd">
            <a:solidFill>
              <a:srgbClr val="1E768C"/>
            </a:solidFill>
            <a:miter lim="800000"/>
          </a:ln>
          <a:effectLst>
            <a:outerShdw dist="25400" dir="5400000">
              <a:srgbClr val="000000">
                <a:alpha val="45999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4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CBF13F60-023F-4A4E-BD36-D99B63C17C63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820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820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2DC258A9-1409-4688-8441-064151AFC6D7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2"/>
          <p:cNvSpPr/>
          <p:nvPr/>
        </p:nvSpPr>
        <p:spPr bwMode="auto">
          <a:xfrm>
            <a:off x="715962" y="5002212"/>
            <a:ext cx="3802062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/>
          </a:p>
        </p:txBody>
      </p:sp>
      <p:sp>
        <p:nvSpPr>
          <p:cNvPr id="1027" name="Freeform 11"/>
          <p:cNvSpPr/>
          <p:nvPr/>
        </p:nvSpPr>
        <p:spPr bwMode="auto">
          <a:xfrm>
            <a:off x="-53975" y="5784850"/>
            <a:ext cx="3802062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/>
          </a:p>
        </p:txBody>
      </p:sp>
      <p:grpSp>
        <p:nvGrpSpPr>
          <p:cNvPr id="1030" name="Right Triangle 13"/>
          <p:cNvGrpSpPr/>
          <p:nvPr/>
        </p:nvGrpSpPr>
        <p:grpSpPr>
          <a:xfrm>
            <a:off x="-12700" y="5784850"/>
            <a:ext cx="3414712" cy="1092200"/>
            <a:chOff x="-8" y="3644"/>
            <a:chExt cx="2151" cy="688"/>
          </a:xfrm>
        </p:grpSpPr>
        <p:pic>
          <p:nvPicPr>
            <p:cNvPr id="1028" name="Right Triangle 13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-8" y="3644"/>
              <a:ext cx="2151" cy="68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1029" name="Rectangle 1028"/>
            <p:cNvSpPr/>
            <p:nvPr/>
          </p:nvSpPr>
          <p:spPr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5pPr>
            </a:lstStyle>
            <a:p>
              <a:pPr marL="0" lvl="0" indent="0" algn="ctr" eaLnBrk="1" hangingPunct="1"/>
              <a:endParaRPr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cxnSp>
        <p:nvCxnSpPr>
          <p:cNvPr id="1031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1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lang="en-US" altLang="en-US"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lang="en-US" altLang="en-US"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lang="en-US" altLang="en-US"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lang="en-US" altLang="en-US" sz="4100" b="1">
                <a:solidFill>
                  <a:schemeClr val="tx2"/>
                </a:solidFill>
                <a:latin typeface="Lucida Sans Unicode" pitchFamily="34" charset="0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65125" indent="-255588" algn="l" defTabSz="914400" rtl="0" eaLnBrk="0" fontAlgn="base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0" lang="en-US" altLang="en-US" sz="2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defTabSz="914400" rtl="0" eaLnBrk="0" fontAlgn="base" hangingPunct="0">
              <a:lnSpc>
                <a:spcPct val="10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defRPr kumimoji="0" lang="en-US" altLang="en-US"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defTabSz="914400" rtl="0" eaLnBrk="0" fontAlgn="base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Char char=""/>
              <a:defRPr kumimoji="0" lang="en-US" altLang="en-US" sz="2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0" fontAlgn="base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Char char=""/>
              <a:defRPr kumimoji="0" lang="en-US" altLang="en-US" sz="1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0" fontAlgn="base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Char char="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en-US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en-US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lang="en-US" altLang="en-US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4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eaLnBrk="1" hangingPunct="1"/>
            <a:fld id="{1663BE8F-BC66-4DF6-B114-15D09990A1A9}" type="datetime1">
              <a:rPr sz="1000"/>
              <a:pPr lvl="0" eaLnBrk="1" hangingPunct="1"/>
              <a:t>*</a:t>
            </a:fld>
            <a:endParaRPr sz="1000"/>
          </a:p>
        </p:txBody>
      </p:sp>
      <p:sp>
        <p:nvSpPr>
          <p:cNvPr id="103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2" y="6408738"/>
            <a:ext cx="2351088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endParaRPr sz="1000"/>
          </a:p>
        </p:txBody>
      </p:sp>
      <p:sp>
        <p:nvSpPr>
          <p:cNvPr id="103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2" y="6408738"/>
            <a:ext cx="366712" cy="3651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lvl="0" algn="r" eaLnBrk="1" hangingPunct="1"/>
            <a:fld id="{3A5BB5D5-9E34-4911-B1D1-9554A8B28E5E}" type="slidenum">
              <a:rPr sz="1000"/>
              <a:pPr lvl="0" algn="r" eaLnBrk="1" hangingPunct="1"/>
              <a:t>‹#›</a:t>
            </a:fld>
            <a:endParaRPr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1" r:id="rId3"/>
    <p:sldLayoutId id="2147484253" r:id="rId4"/>
    <p:sldLayoutId id="2147484255" r:id="rId5"/>
    <p:sldLayoutId id="2147484257" r:id="rId6"/>
    <p:sldLayoutId id="2147484258" r:id="rId7"/>
    <p:sldLayoutId id="2147484260" r:id="rId8"/>
    <p:sldLayoutId id="2147484262" r:id="rId9"/>
    <p:sldLayoutId id="2147484263" r:id="rId10"/>
    <p:sldLayoutId id="2147484264" r:id="rId1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100" b="1" i="0" u="none" kern="120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defTabSz="9144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kumimoji="0" sz="27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20713" indent="-228600" algn="l" defTabSz="914400" rtl="0" eaLnBrk="0" fontAlgn="base" hangingPunct="0">
        <a:lnSpc>
          <a:spcPct val="100000"/>
        </a:lnSpc>
        <a:spcBef>
          <a:spcPts val="325"/>
        </a:spcBef>
        <a:spcAft>
          <a:spcPct val="0"/>
        </a:spcAft>
        <a:buClr>
          <a:schemeClr val="accent1"/>
        </a:buClr>
        <a:buSzTx/>
        <a:buFont typeface="Verdana" pitchFamily="34" charset="0"/>
        <a:buChar char="◦"/>
        <a:defRPr kumimoji="0" sz="23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8838" indent="-228600" algn="l" defTabSz="9144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SzTx/>
        <a:buFont typeface="Wingdings 2" pitchFamily="18" charset="2"/>
        <a:buChar char=""/>
        <a:defRPr kumimoji="0" sz="2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43000" indent="-228600" algn="l" defTabSz="9144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SzTx/>
        <a:buFont typeface="Wingdings 2" pitchFamily="18" charset="2"/>
        <a:buChar char=""/>
        <a:defRPr kumimoji="0" sz="19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71600" indent="-228600" algn="l" defTabSz="9144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SzTx/>
        <a:buFont typeface="Wingdings 2" pitchFamily="18" charset="2"/>
        <a:buChar char="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</p:pic>
      <p:sp>
        <p:nvSpPr>
          <p:cNvPr id="9219" name="Rectangle 4"/>
          <p:cNvSpPr/>
          <p:nvPr/>
        </p:nvSpPr>
        <p:spPr>
          <a:xfrm>
            <a:off x="0" y="0"/>
            <a:ext cx="9153144" cy="76886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16600" b="1">
                <a:solidFill>
                  <a:srgbClr val="00B05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   স্বাগতম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386f18_13cabf87a7b__8000_00001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788" y="323850"/>
            <a:ext cx="4370388" cy="418782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9459" name="TextBox 3"/>
          <p:cNvSpPr txBox="1"/>
          <p:nvPr/>
        </p:nvSpPr>
        <p:spPr>
          <a:xfrm>
            <a:off x="381000" y="785813"/>
            <a:ext cx="376623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৩। এদের দেহে সংবহন তন্ত্রের বিকল্প হিসাবে পানি প্রবাহের জন্য বৈশিষ্ট্যপূর্ণ নালি তন্ত্র দেখা যায় ।</a:t>
            </a:r>
          </a:p>
        </p:txBody>
      </p:sp>
      <p:sp>
        <p:nvSpPr>
          <p:cNvPr id="19460" name="TextBox 4"/>
          <p:cNvSpPr txBox="1"/>
          <p:nvPr/>
        </p:nvSpPr>
        <p:spPr>
          <a:xfrm>
            <a:off x="304800" y="3505200"/>
            <a:ext cx="3842433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৪। স্পিকিউল নামক অসংখ্য  চুনময় ক্ষুদ্র কাঁটা অথবা স্পঞ্জিল নামক এক ধরনের জৈবতন্তু দেহের কাঠামো গঠন করে । </a:t>
            </a:r>
          </a:p>
        </p:txBody>
      </p:sp>
      <p:pic>
        <p:nvPicPr>
          <p:cNvPr id="19461" name="Picture 5" descr="clip_image003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812" y="3395662"/>
            <a:ext cx="4278312" cy="4529138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141995_Porif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12" y="323850"/>
            <a:ext cx="4041775" cy="41021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0483" name="TextBox 4"/>
          <p:cNvSpPr txBox="1"/>
          <p:nvPr/>
        </p:nvSpPr>
        <p:spPr>
          <a:xfrm>
            <a:off x="457201" y="3733800"/>
            <a:ext cx="3618380" cy="17543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৬। পূর্ণাঙ্গ প্রাণীরা নিশ্চল অর্থাৎ কোন বস্তুর সাথে স্থায়ী ভাবে যুক্ত থাকে । </a:t>
            </a:r>
          </a:p>
        </p:txBody>
      </p:sp>
      <p:sp>
        <p:nvSpPr>
          <p:cNvPr id="20484" name="Oval 5"/>
          <p:cNvSpPr/>
          <p:nvPr/>
        </p:nvSpPr>
        <p:spPr>
          <a:xfrm>
            <a:off x="2890838" y="2286000"/>
            <a:ext cx="3362325" cy="2286000"/>
          </a:xfrm>
          <a:prstGeom prst="ellipse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/>
          </a:p>
        </p:txBody>
      </p:sp>
      <p:sp>
        <p:nvSpPr>
          <p:cNvPr id="20485" name="Oval 6"/>
          <p:cNvSpPr/>
          <p:nvPr/>
        </p:nvSpPr>
        <p:spPr>
          <a:xfrm>
            <a:off x="3043573" y="2438400"/>
            <a:ext cx="3361654" cy="2286000"/>
          </a:xfrm>
          <a:prstGeom prst="ellipse">
            <a:avLst/>
          </a:prstGeom>
          <a:noFill/>
          <a:scene3d>
            <a:camera prst="isometricOffAxis2Lef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/>
          </a:p>
        </p:txBody>
      </p:sp>
      <p:pic>
        <p:nvPicPr>
          <p:cNvPr id="20486" name="Picture 8" descr="f-d 8640cc773637403912888d6a9ea92adf017f0ddb4b07c982f0506a0e+IMAGE_TINY+IMAGE_TINY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812" y="3468688"/>
            <a:ext cx="3986212" cy="435927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0487" name="TextBox 7"/>
          <p:cNvSpPr/>
          <p:nvPr/>
        </p:nvSpPr>
        <p:spPr>
          <a:xfrm>
            <a:off x="357188" y="357188"/>
            <a:ext cx="3786188" cy="2862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r>
              <a:rPr sz="3600">
                <a:latin typeface="NikoshBAN" pitchFamily="2" charset="0"/>
                <a:cs typeface="NikoshBAN" pitchFamily="2" charset="0"/>
              </a:rPr>
              <a:t>৫।  দেহে</a:t>
            </a:r>
            <a:r>
              <a:rPr lang="bn-IN" altLang="en-US" sz="3600">
                <a:latin typeface="NikoshBAN" pitchFamily="2" charset="0"/>
                <a:cs typeface="NikoshBAN" pitchFamily="2" charset="0"/>
              </a:rPr>
              <a:t> কোয়ানোসাইট   নামক বিশেষ  ফ্লাজেলা যুক্ত কোষে পরিবেষ্টিত এক ব একাধিক  প্রকোষ্ট রয়েছে 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/>
          <p:nvPr/>
        </p:nvSpPr>
        <p:spPr>
          <a:xfrm>
            <a:off x="2500298" y="500042"/>
            <a:ext cx="284404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উদাহরনঃ </a:t>
            </a:r>
          </a:p>
        </p:txBody>
      </p:sp>
      <p:sp>
        <p:nvSpPr>
          <p:cNvPr id="21507" name="TextBox 3"/>
          <p:cNvSpPr/>
          <p:nvPr/>
        </p:nvSpPr>
        <p:spPr>
          <a:xfrm>
            <a:off x="642938" y="1785938"/>
            <a:ext cx="8083550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342900" lvl="0" indent="-342900" eaLnBrk="1" hangingPunct="1">
              <a:buAutoNum type="arabicPeriod"/>
            </a:pPr>
            <a:r>
              <a:rPr sz="4800" b="1" i="1" u="sng">
                <a:latin typeface="NikoshBAN" pitchFamily="2" charset="0"/>
                <a:ea typeface="NikoshBAN" pitchFamily="2" charset="0"/>
              </a:rPr>
              <a:t>Scypha</a:t>
            </a:r>
            <a:r>
              <a:rPr sz="4800" b="1" i="1">
                <a:latin typeface="NikoshBAN" pitchFamily="2" charset="0"/>
                <a:ea typeface="NikoshBAN" pitchFamily="2" charset="0"/>
              </a:rPr>
              <a:t>    </a:t>
            </a:r>
            <a:r>
              <a:rPr sz="4800" b="1" i="1" u="sng">
                <a:latin typeface="NikoshBAN" pitchFamily="2" charset="0"/>
                <a:ea typeface="NikoshBAN" pitchFamily="2" charset="0"/>
              </a:rPr>
              <a:t>glatinosum</a:t>
            </a:r>
            <a:r>
              <a:rPr sz="4800" b="1" i="1">
                <a:latin typeface="NikoshBAN" pitchFamily="2" charset="0"/>
                <a:ea typeface="NikoshBAN" pitchFamily="2" charset="0"/>
              </a:rPr>
              <a:t> </a:t>
            </a:r>
          </a:p>
        </p:txBody>
      </p:sp>
      <p:sp>
        <p:nvSpPr>
          <p:cNvPr id="21508" name="Rectangle 4"/>
          <p:cNvSpPr/>
          <p:nvPr/>
        </p:nvSpPr>
        <p:spPr>
          <a:xfrm>
            <a:off x="785812" y="3571875"/>
            <a:ext cx="7643812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342900" lvl="0" indent="-342900" eaLnBrk="1" hangingPunct="1"/>
            <a:r>
              <a:rPr sz="4800" b="1">
                <a:latin typeface="NikoshBAN" pitchFamily="2" charset="0"/>
                <a:ea typeface="NikoshBAN" pitchFamily="2" charset="0"/>
              </a:rPr>
              <a:t>2</a:t>
            </a:r>
            <a:r>
              <a:rPr sz="4800" b="1" i="1">
                <a:latin typeface="NikoshBAN" pitchFamily="2" charset="0"/>
                <a:ea typeface="NikoshBAN" pitchFamily="2" charset="0"/>
              </a:rPr>
              <a:t>.  </a:t>
            </a:r>
            <a:r>
              <a:rPr sz="4800" b="1" i="1" u="sng">
                <a:latin typeface="NikoshBAN" pitchFamily="2" charset="0"/>
                <a:ea typeface="NikoshBAN" pitchFamily="2" charset="0"/>
              </a:rPr>
              <a:t>Spongilla</a:t>
            </a:r>
            <a:r>
              <a:rPr sz="4800" b="1" i="1">
                <a:latin typeface="NikoshBAN" pitchFamily="2" charset="0"/>
                <a:ea typeface="NikoshBAN" pitchFamily="2" charset="0"/>
              </a:rPr>
              <a:t>  </a:t>
            </a:r>
            <a:r>
              <a:rPr sz="4800" b="1" i="1" u="sng">
                <a:latin typeface="NikoshBAN" pitchFamily="2" charset="0"/>
                <a:ea typeface="NikoshBAN" pitchFamily="2" charset="0"/>
              </a:rPr>
              <a:t>locastris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/>
          <p:nvPr/>
        </p:nvSpPr>
        <p:spPr>
          <a:xfrm>
            <a:off x="1981200" y="2928938"/>
            <a:ext cx="4659312" cy="928688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4999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6000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সময়ঃ ০৫ মিনিট </a:t>
            </a:r>
          </a:p>
        </p:txBody>
      </p:sp>
      <p:sp>
        <p:nvSpPr>
          <p:cNvPr id="22531" name="TextBox 5"/>
          <p:cNvSpPr/>
          <p:nvPr/>
        </p:nvSpPr>
        <p:spPr>
          <a:xfrm>
            <a:off x="1143000" y="4419600"/>
            <a:ext cx="6934200" cy="158115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4999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/>
            <a:r>
              <a:rPr lang="bn-IN" alt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পরিফেরা পর্বের প্রধান প্রধান ০৪ টি  বৈশিষ্ট্য লিখ । </a:t>
            </a:r>
          </a:p>
        </p:txBody>
      </p:sp>
      <p:sp>
        <p:nvSpPr>
          <p:cNvPr id="22532" name="TextBox 3"/>
          <p:cNvSpPr txBox="1"/>
          <p:nvPr/>
        </p:nvSpPr>
        <p:spPr>
          <a:xfrm>
            <a:off x="285720" y="928670"/>
            <a:ext cx="3357586" cy="1015663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 </a:t>
            </a:r>
          </a:p>
        </p:txBody>
      </p:sp>
      <p:pic>
        <p:nvPicPr>
          <p:cNvPr id="22533" name="Picture 5" descr="p.w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8" y="176212"/>
            <a:ext cx="5426075" cy="369411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/>
          <p:nvPr/>
        </p:nvSpPr>
        <p:spPr>
          <a:xfrm>
            <a:off x="2209800" y="152400"/>
            <a:ext cx="4191000" cy="101600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4999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6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sz="5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Cnidaria</a:t>
            </a:r>
            <a:endParaRPr sz="48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555" name="TextBox 3"/>
          <p:cNvSpPr/>
          <p:nvPr/>
        </p:nvSpPr>
        <p:spPr>
          <a:xfrm>
            <a:off x="228600" y="1447800"/>
            <a:ext cx="8686800" cy="64611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4999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/>
            <a:r>
              <a:rPr lang="bn-I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গ্রীক–Knide=রোমকাঁটা । ল্যাটিন–aria=সংযুক্ত ।</a:t>
            </a:r>
            <a:endParaRPr sz="44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6" name="Picture 3" descr="be1ab9fe8ee604c088707715e2210c0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357438"/>
            <a:ext cx="4929188" cy="4214812"/>
          </a:xfrm>
          <a:prstGeom prst="rect">
            <a:avLst/>
          </a:prstGeom>
          <a:noFill/>
          <a:ln w="38100" cap="sq">
            <a:solidFill>
              <a:prstClr val="black"/>
            </a:solidFill>
            <a:miter lim="800000"/>
          </a:ln>
          <a:effectLst>
            <a:outerShdw dist="38100" dir="2700000" algn="tl">
              <a:srgbClr val="000000">
                <a:alpha val="42999"/>
              </a:srgbClr>
            </a:outerShdw>
          </a:effectLst>
        </p:spPr>
      </p:pic>
      <p:sp>
        <p:nvSpPr>
          <p:cNvPr id="23557" name="TextBox 4"/>
          <p:cNvSpPr txBox="1"/>
          <p:nvPr/>
        </p:nvSpPr>
        <p:spPr>
          <a:xfrm>
            <a:off x="7072330" y="2357430"/>
            <a:ext cx="1643074" cy="584775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এপিডার্মিস </a:t>
            </a:r>
          </a:p>
        </p:txBody>
      </p:sp>
      <p:sp>
        <p:nvSpPr>
          <p:cNvPr id="23558" name="TextBox 5"/>
          <p:cNvSpPr txBox="1"/>
          <p:nvPr/>
        </p:nvSpPr>
        <p:spPr>
          <a:xfrm>
            <a:off x="7858148" y="5500702"/>
            <a:ext cx="1071570" cy="1077218"/>
          </a:xfrm>
          <a:prstGeom prst="rect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32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এন্ডোডার্মিস </a:t>
            </a:r>
            <a:endParaRPr kumimoji="0" lang="en-US" sz="32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23559" name="Straight Connector 7"/>
          <p:cNvCxnSpPr/>
          <p:nvPr/>
        </p:nvCxnSpPr>
        <p:spPr>
          <a:xfrm>
            <a:off x="6357938" y="5000625"/>
            <a:ext cx="1500188" cy="1588"/>
          </a:xfrm>
          <a:prstGeom prst="line">
            <a:avLst/>
          </a:prstGeom>
          <a:noFill/>
          <a:ln w="28575">
            <a:solidFill>
              <a:srgbClr val="002060"/>
            </a:solidFill>
            <a:miter lim="800000"/>
          </a:ln>
        </p:spPr>
      </p:cxnSp>
      <p:sp>
        <p:nvSpPr>
          <p:cNvPr id="23560" name="TextBox 10"/>
          <p:cNvSpPr txBox="1"/>
          <p:nvPr/>
        </p:nvSpPr>
        <p:spPr>
          <a:xfrm>
            <a:off x="7429520" y="4572008"/>
            <a:ext cx="1500198" cy="584775"/>
          </a:xfrm>
          <a:prstGeom prst="rect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32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মেসোগ্লিয়া </a:t>
            </a:r>
            <a:endParaRPr kumimoji="0" lang="en-US" sz="32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561" name="TextBox 11"/>
          <p:cNvSpPr txBox="1"/>
          <p:nvPr/>
        </p:nvSpPr>
        <p:spPr>
          <a:xfrm>
            <a:off x="214313" y="2514600"/>
            <a:ext cx="3503937" cy="304698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দেহপ্রাচীর  দ্বিস্তরী  কোষ যুক্ত (ডিপ্লোব্লান্টিক) </a:t>
            </a:r>
          </a:p>
          <a:p>
            <a:pPr marL="0" marR="0" lvl="0" indent="0" eaLnBrk="1" hangingPunct="1"/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(ক) এপিডার্মিস </a:t>
            </a:r>
          </a:p>
          <a:p>
            <a:pPr marL="0" marR="0" lvl="0" indent="0" eaLnBrk="1" hangingPunct="1"/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(খ) এন্ডোডার্মিস </a:t>
            </a:r>
          </a:p>
          <a:p>
            <a:pPr marL="0" marR="0" lvl="0" indent="0" eaLnBrk="1" hangingPunct="1"/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দুই স্তরের মাঝখানে অকোষীয় মেসোগ্লিয়া থাকে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/>
          <p:nvPr/>
        </p:nvSpPr>
        <p:spPr>
          <a:xfrm>
            <a:off x="285750" y="357189"/>
            <a:ext cx="3932992" cy="2554545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এপিডার্মিস বা এন্ডোডার্মস বা উভয় স্তরে বিপুল সংখ্যক  নিডোসাইড নামক  কোষ </a:t>
            </a:r>
          </a:p>
          <a:p>
            <a:pPr marL="0" marR="0" lvl="0" indent="0" eaLnBrk="1" hangingPunct="1"/>
            <a:r>
              <a:rPr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থাকে  যা নিমাটোসিষ্ট বহন করে । </a:t>
            </a:r>
          </a:p>
        </p:txBody>
      </p:sp>
      <p:pic>
        <p:nvPicPr>
          <p:cNvPr id="24579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838" y="328612"/>
            <a:ext cx="4267200" cy="451802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4580" name="Rectangle 3"/>
          <p:cNvSpPr/>
          <p:nvPr/>
        </p:nvSpPr>
        <p:spPr>
          <a:xfrm rot="16732978">
            <a:off x="4714876" y="1357298"/>
            <a:ext cx="1714512" cy="52322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28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নিমাটোসাইট </a:t>
            </a:r>
            <a:endParaRPr kumimoji="0" lang="en-US" sz="28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4581" name="Picture 7" descr="th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62" y="3754438"/>
            <a:ext cx="4194175" cy="4073525"/>
          </a:xfrm>
          <a:prstGeom prst="rect">
            <a:avLst/>
          </a:prstGeom>
          <a:noFill/>
          <a:ln>
            <a:miter lim="800000"/>
          </a:ln>
        </p:spPr>
      </p:pic>
      <p:cxnSp>
        <p:nvCxnSpPr>
          <p:cNvPr id="24582" name="Straight Arrow Connector 9"/>
          <p:cNvCxnSpPr/>
          <p:nvPr/>
        </p:nvCxnSpPr>
        <p:spPr>
          <a:xfrm>
            <a:off x="5786438" y="4786312"/>
            <a:ext cx="1000125" cy="1000125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  <a:headEnd type="arrow"/>
            <a:tailEnd type="arrow"/>
          </a:ln>
        </p:spPr>
      </p:cxnSp>
      <p:sp>
        <p:nvSpPr>
          <p:cNvPr id="24583" name="Rectangle 12"/>
          <p:cNvSpPr/>
          <p:nvPr/>
        </p:nvSpPr>
        <p:spPr>
          <a:xfrm rot="18273671">
            <a:off x="4705477" y="4513028"/>
            <a:ext cx="1445904" cy="52322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28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সিলেণ্টেরণ </a:t>
            </a:r>
            <a:endParaRPr kumimoji="0" lang="en-US" sz="28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4584" name="TextBox 16"/>
          <p:cNvSpPr txBox="1"/>
          <p:nvPr/>
        </p:nvSpPr>
        <p:spPr>
          <a:xfrm>
            <a:off x="214313" y="3429000"/>
            <a:ext cx="4147519" cy="255454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৩। দেহাভ্যন্তরে সিলেন্টেরন  নামে এক মাত্র পরিপাক  -সংবহন গহবর  থাকে যা একটি </a:t>
            </a:r>
          </a:p>
          <a:p>
            <a:pPr marL="0" marR="0" lvl="0" indent="0" eaLnBrk="1" hangingPunct="1"/>
            <a:r>
              <a:rPr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ছিদ্রপথে বাইরে উন্মুক্ত । ছিদ্রটি মূখ ও পায়ুর কাজ করে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th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862" y="328612"/>
            <a:ext cx="4267200" cy="409098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5603" name="TextBox 2"/>
          <p:cNvSpPr txBox="1"/>
          <p:nvPr/>
        </p:nvSpPr>
        <p:spPr>
          <a:xfrm>
            <a:off x="428625" y="500063"/>
            <a:ext cx="3789974" cy="2532370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৪। খাদ্যবস্তু বহিঃকোষীয় ও অন্তঃকোষীয় </a:t>
            </a:r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উভয় ভাবেই পরিপাক হয় ।</a:t>
            </a:r>
          </a:p>
        </p:txBody>
      </p:sp>
      <p:pic>
        <p:nvPicPr>
          <p:cNvPr id="25604" name="Picture 3" descr="cnidari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838" y="3475038"/>
            <a:ext cx="4340225" cy="437038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5605" name="TextBox 5"/>
          <p:cNvSpPr txBox="1"/>
          <p:nvPr/>
        </p:nvSpPr>
        <p:spPr>
          <a:xfrm>
            <a:off x="428625" y="3786188"/>
            <a:ext cx="3861483" cy="253237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৫। বিশ প্রজাতির নিডেরিয়ান স্বাদুপানির সদস্য বাকী সবাই সামুদ্রিক 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/>
          <p:nvPr/>
        </p:nvSpPr>
        <p:spPr>
          <a:xfrm>
            <a:off x="2285985" y="428604"/>
            <a:ext cx="200026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44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উদাহরনঃ</a:t>
            </a:r>
            <a:endParaRPr kumimoji="0" lang="en-US" sz="44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7" name="TextBox 4"/>
          <p:cNvSpPr/>
          <p:nvPr/>
        </p:nvSpPr>
        <p:spPr>
          <a:xfrm>
            <a:off x="928688" y="2571750"/>
            <a:ext cx="7734300" cy="13239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r>
              <a:rPr sz="8000" i="1">
                <a:latin typeface="NikoshBAN" pitchFamily="2" charset="0"/>
                <a:ea typeface="NikoshBAN" pitchFamily="2" charset="0"/>
              </a:rPr>
              <a:t>1. </a:t>
            </a:r>
            <a:r>
              <a:rPr sz="6600" i="1" u="sng">
                <a:latin typeface="NikoshBAN" pitchFamily="2" charset="0"/>
                <a:ea typeface="NikoshBAN" pitchFamily="2" charset="0"/>
              </a:rPr>
              <a:t>Hydra</a:t>
            </a:r>
            <a:r>
              <a:rPr sz="6600" i="1">
                <a:latin typeface="NikoshBAN" pitchFamily="2" charset="0"/>
                <a:ea typeface="NikoshBAN" pitchFamily="2" charset="0"/>
              </a:rPr>
              <a:t>  </a:t>
            </a:r>
            <a:r>
              <a:rPr sz="6600" i="1" u="sng">
                <a:latin typeface="NikoshBAN" pitchFamily="2" charset="0"/>
                <a:ea typeface="NikoshBAN" pitchFamily="2" charset="0"/>
              </a:rPr>
              <a:t>viridis </a:t>
            </a:r>
          </a:p>
        </p:txBody>
      </p:sp>
      <p:sp>
        <p:nvSpPr>
          <p:cNvPr id="26628" name="TextBox 5"/>
          <p:cNvSpPr/>
          <p:nvPr/>
        </p:nvSpPr>
        <p:spPr>
          <a:xfrm>
            <a:off x="285750" y="4071938"/>
            <a:ext cx="9715500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r>
              <a:rPr sz="6600" i="1">
                <a:latin typeface="NikoshBAN" pitchFamily="2" charset="0"/>
                <a:ea typeface="NikoshBAN" pitchFamily="2" charset="0"/>
              </a:rPr>
              <a:t>2.</a:t>
            </a:r>
            <a:r>
              <a:rPr sz="6600" i="1" u="sng">
                <a:latin typeface="NikoshBAN" pitchFamily="2" charset="0"/>
                <a:ea typeface="NikoshBAN" pitchFamily="2" charset="0"/>
              </a:rPr>
              <a:t>Obelia</a:t>
            </a:r>
            <a:r>
              <a:rPr sz="6600" i="1">
                <a:latin typeface="NikoshBAN" pitchFamily="2" charset="0"/>
                <a:ea typeface="NikoshBAN" pitchFamily="2" charset="0"/>
              </a:rPr>
              <a:t>  </a:t>
            </a:r>
            <a:r>
              <a:rPr sz="6600" i="1" u="sng">
                <a:latin typeface="NikoshBAN" pitchFamily="2" charset="0"/>
                <a:ea typeface="NikoshBAN" pitchFamily="2" charset="0"/>
              </a:rPr>
              <a:t>geniculata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/>
          <p:nvPr/>
        </p:nvSpPr>
        <p:spPr>
          <a:xfrm>
            <a:off x="1981200" y="3000375"/>
            <a:ext cx="3930650" cy="785812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4999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সময়ঃ ০৫ মিনিট </a:t>
            </a:r>
          </a:p>
        </p:txBody>
      </p:sp>
      <p:pic>
        <p:nvPicPr>
          <p:cNvPr id="27651" name="Picture 3" descr="2017-07-22-12-55-16-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38" y="255588"/>
            <a:ext cx="5054600" cy="376237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7652" name="TextBox 4"/>
          <p:cNvSpPr txBox="1"/>
          <p:nvPr/>
        </p:nvSpPr>
        <p:spPr>
          <a:xfrm>
            <a:off x="428596" y="1000108"/>
            <a:ext cx="3500461" cy="110799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dk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 কাজ </a:t>
            </a:r>
          </a:p>
        </p:txBody>
      </p:sp>
      <p:pic>
        <p:nvPicPr>
          <p:cNvPr id="27653" name="Picture 6" descr="c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512" y="3975100"/>
            <a:ext cx="3548062" cy="366871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7654" name="TextBox 7"/>
          <p:cNvSpPr txBox="1"/>
          <p:nvPr/>
        </p:nvSpPr>
        <p:spPr>
          <a:xfrm>
            <a:off x="357158" y="4214818"/>
            <a:ext cx="4786346" cy="1938992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প্রশ্নঃ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চিত্রের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প্রাণিটি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পর্বের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প্রাণি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পক্ষে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০৪</a:t>
            </a:r>
            <a:r>
              <a:rPr kumimoji="0" lang="bn-IN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</a:t>
            </a:r>
            <a:r>
              <a:rPr kumimoji="0" lang="en-US" sz="4000" b="0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ক্তি</a:t>
            </a:r>
            <a:r>
              <a:rPr kumimoji="0" lang="en-US" sz="40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দাও</a:t>
            </a: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 </a:t>
            </a:r>
            <a:endParaRPr kumimoji="0" lang="en-US" sz="3600" b="0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/>
          <p:nvPr/>
        </p:nvSpPr>
        <p:spPr>
          <a:xfrm>
            <a:off x="2133600" y="3983038"/>
            <a:ext cx="3733800" cy="7080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4999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4000">
                <a:latin typeface="NikoshBAN" pitchFamily="2" charset="0"/>
                <a:cs typeface="NikoshBAN" pitchFamily="2" charset="0"/>
              </a:rPr>
              <a:t>    </a:t>
            </a:r>
            <a:r>
              <a:rPr lang="bn-I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১। অস্টিয়া কী ?  </a:t>
            </a:r>
          </a:p>
        </p:txBody>
      </p:sp>
      <p:sp>
        <p:nvSpPr>
          <p:cNvPr id="28675" name="Rectangle 10"/>
          <p:cNvSpPr/>
          <p:nvPr/>
        </p:nvSpPr>
        <p:spPr>
          <a:xfrm>
            <a:off x="914400" y="3505200"/>
            <a:ext cx="6858000" cy="132397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4999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/>
            <a:r>
              <a:rPr lang="bn-I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২। Porifera পর্বের প্রধান দুইটি বৈশিষ্ট্য  লিখ । </a:t>
            </a:r>
          </a:p>
        </p:txBody>
      </p:sp>
      <p:sp>
        <p:nvSpPr>
          <p:cNvPr id="28676" name="Rectangle 11"/>
          <p:cNvSpPr/>
          <p:nvPr/>
        </p:nvSpPr>
        <p:spPr>
          <a:xfrm>
            <a:off x="914400" y="3505200"/>
            <a:ext cx="6858000" cy="14462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4999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/>
            <a:r>
              <a:rPr lang="bn-I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 Porifera পর্বের প্রাণিদের সংবহনতন্ত্রের পরিবর্তে কী থাকে ?  </a:t>
            </a:r>
            <a:endParaRPr sz="4400"/>
          </a:p>
        </p:txBody>
      </p:sp>
      <p:sp>
        <p:nvSpPr>
          <p:cNvPr id="28677" name="Rectangle 12"/>
          <p:cNvSpPr/>
          <p:nvPr/>
        </p:nvSpPr>
        <p:spPr>
          <a:xfrm>
            <a:off x="914400" y="3505200"/>
            <a:ext cx="6858000" cy="144621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4999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/>
            <a:r>
              <a:rPr lang="bn-I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৪। Porifera পর্বের একটি উদাহরন কী ? </a:t>
            </a:r>
            <a:endParaRPr sz="4400"/>
          </a:p>
        </p:txBody>
      </p:sp>
      <p:sp>
        <p:nvSpPr>
          <p:cNvPr id="28678" name="TextBox 6"/>
          <p:cNvSpPr/>
          <p:nvPr/>
        </p:nvSpPr>
        <p:spPr>
          <a:xfrm>
            <a:off x="914400" y="3505200"/>
            <a:ext cx="6858000" cy="144621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4999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/>
            <a:r>
              <a:rPr lang="bn-I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     ৫</a:t>
            </a:r>
            <a:r>
              <a:rPr sz="4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 দ্বীস্তরী প্রাণি</a:t>
            </a:r>
            <a:r>
              <a:rPr lang="bn-IN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কারা ? </a:t>
            </a:r>
          </a:p>
        </p:txBody>
      </p:sp>
      <p:sp>
        <p:nvSpPr>
          <p:cNvPr id="28679" name="TextBox 7"/>
          <p:cNvSpPr/>
          <p:nvPr/>
        </p:nvSpPr>
        <p:spPr>
          <a:xfrm>
            <a:off x="1600200" y="2743200"/>
            <a:ext cx="184150" cy="369888"/>
          </a:xfrm>
          <a:prstGeom prst="rect">
            <a:avLst/>
          </a:prstGeom>
          <a:noFill/>
          <a:ln>
            <a:noFill/>
            <a:round/>
          </a:ln>
        </p:spPr>
        <p:txBody>
          <a:bodyPr wrap="none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/>
          </a:p>
        </p:txBody>
      </p:sp>
      <p:sp>
        <p:nvSpPr>
          <p:cNvPr id="28680" name="TextBox 8"/>
          <p:cNvSpPr/>
          <p:nvPr/>
        </p:nvSpPr>
        <p:spPr>
          <a:xfrm>
            <a:off x="914400" y="3505200"/>
            <a:ext cx="6858000" cy="144621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4999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/>
            <a:r>
              <a:rPr lang="bn-IN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৬। নিডোসাইড কোষের প্রধান প্রধান কাজগুলো কী কী ? </a:t>
            </a:r>
          </a:p>
        </p:txBody>
      </p:sp>
      <p:sp>
        <p:nvSpPr>
          <p:cNvPr id="28681" name="TextBox 13"/>
          <p:cNvSpPr/>
          <p:nvPr/>
        </p:nvSpPr>
        <p:spPr>
          <a:xfrm>
            <a:off x="928688" y="3429000"/>
            <a:ext cx="6843712" cy="1570038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4999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/>
            <a:r>
              <a:rPr lang="bn-IN" alt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৭। হাইড্রার বৈজ্ঞানিক নাম কী ? </a:t>
            </a:r>
          </a:p>
        </p:txBody>
      </p:sp>
      <p:pic>
        <p:nvPicPr>
          <p:cNvPr id="28682" name="Picture 9" descr="eva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255588"/>
            <a:ext cx="4479925" cy="384651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8683" name="TextBox 10"/>
          <p:cNvSpPr txBox="1"/>
          <p:nvPr/>
        </p:nvSpPr>
        <p:spPr>
          <a:xfrm>
            <a:off x="357158" y="857232"/>
            <a:ext cx="3571899" cy="156966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9600" b="1" i="0" u="none" strike="noStrike" kern="1200" cap="none" spc="0" normalizeH="0" baseline="0" noProof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</a:t>
            </a:r>
            <a:endParaRPr kumimoji="0" lang="en-US" sz="9600" b="1" i="0" u="none" strike="noStrike" kern="1200" cap="none" spc="0" normalizeH="0" baseline="0" noProof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 animBg="1"/>
      <p:bldP spid="28677" grpId="0" animBg="1"/>
      <p:bldP spid="28678" grpId="0" animBg="1"/>
      <p:bldP spid="28680" grpId="0" animBg="1"/>
      <p:bldP spid="286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9144000" cy="7162800"/>
          </a:xfrm>
          <a:prstGeom prst="rect">
            <a:avLst/>
          </a:prstGeom>
          <a:noFill/>
          <a:ln w="38100">
            <a:solidFill>
              <a:prstClr val="black"/>
            </a:solidFill>
            <a:miter lim="800000"/>
          </a:ln>
          <a:effectLst>
            <a:outerShdw dist="38100" dir="2700000" algn="tl">
              <a:srgbClr val="000000">
                <a:alpha val="42998"/>
              </a:srgbClr>
            </a:outerShdw>
          </a:effectLst>
        </p:spPr>
      </p:pic>
      <p:sp>
        <p:nvSpPr>
          <p:cNvPr id="10243" name="Rectangle 2"/>
          <p:cNvSpPr/>
          <p:nvPr/>
        </p:nvSpPr>
        <p:spPr>
          <a:xfrm>
            <a:off x="214313" y="1857375"/>
            <a:ext cx="8724091" cy="6986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sz="5400" b="1">
                <a:solidFill>
                  <a:srgbClr val="0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মোঃমিজানুর রহমান চৌধুরী</a:t>
            </a:r>
            <a:endParaRPr sz="4800" b="1">
              <a:solidFill>
                <a:srgbClr val="000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eaLnBrk="1" hangingPunct="1"/>
            <a:r>
              <a:rPr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sz="4000" b="1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সহকারী  অধ্যাপক</a:t>
            </a:r>
            <a:r>
              <a:rPr lang="bn-I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 (জীববিজ্ঞান)</a:t>
            </a:r>
            <a:endParaRPr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eaLnBrk="1" hangingPunct="1"/>
            <a:r>
              <a:rPr sz="3200" b="1">
                <a:solidFill>
                  <a:srgbClr val="C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sz="4000" b="1">
                <a:solidFill>
                  <a:srgbClr val="C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বিশ্ব জাকের  মঞ্জিল  আলিয়া  কামিল  মাদ্রাসা </a:t>
            </a:r>
            <a:endParaRPr sz="3200" b="1">
              <a:solidFill>
                <a:srgbClr val="C00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eaLnBrk="1" hangingPunct="1"/>
            <a:r>
              <a:rPr sz="3200" b="1">
                <a:solidFill>
                  <a:srgbClr val="0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sz="3600" b="1">
                <a:solidFill>
                  <a:srgbClr val="0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বিশ্ব জাকের  মঞ্জিল-৭৮২২</a:t>
            </a:r>
            <a:endParaRPr sz="3200" b="1">
              <a:solidFill>
                <a:srgbClr val="000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eaLnBrk="1" hangingPunct="1"/>
            <a:r>
              <a:rPr sz="36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altLang="en-US" sz="3600" b="1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sz="4000" b="1">
                <a:solidFill>
                  <a:srgbClr val="00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সদরপুর,  ফরিদপুর। </a:t>
            </a:r>
            <a:endParaRPr sz="3600" b="1">
              <a:solidFill>
                <a:srgbClr val="0000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eaLnBrk="1" hangingPunct="1"/>
            <a:r>
              <a:rPr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altLang="en-US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sz="3600" b="1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০১৮১৮২৬২৩৮৯</a:t>
            </a:r>
            <a:r>
              <a:rPr sz="3600">
                <a:solidFill>
                  <a:srgbClr val="000000"/>
                </a:solidFill>
                <a:latin typeface="Mongolian Baiti" pitchFamily="66" charset="0"/>
              </a:rPr>
              <a:t> </a:t>
            </a:r>
          </a:p>
        </p:txBody>
      </p:sp>
      <p:sp>
        <p:nvSpPr>
          <p:cNvPr id="10244" name="TextBox 3"/>
          <p:cNvSpPr txBox="1"/>
          <p:nvPr/>
        </p:nvSpPr>
        <p:spPr>
          <a:xfrm>
            <a:off x="1571604" y="214290"/>
            <a:ext cx="6003567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88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  <a:endParaRPr kumimoji="0" lang="en-US" sz="88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245" name="Picture 4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688" y="1804988"/>
            <a:ext cx="5248275" cy="533400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/>
          <p:nvPr/>
        </p:nvSpPr>
        <p:spPr>
          <a:xfrm>
            <a:off x="685800" y="4267200"/>
            <a:ext cx="7924800" cy="157003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4999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/>
            <a:r>
              <a:rPr lang="bn-IN" alt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sz="4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Porifera  &amp;  Cnidaria</a:t>
            </a:r>
            <a:r>
              <a:rPr sz="48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 পর্বের মধ্যে তিনটি পার্থক্য  লিখে আনবে । </a:t>
            </a:r>
            <a:endParaRPr sz="4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9" name="Picture 3" descr="29790080_438341923263848_15341567174938460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615950"/>
            <a:ext cx="4619625" cy="40894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9700" name="TextBox 4"/>
          <p:cNvSpPr txBox="1"/>
          <p:nvPr/>
        </p:nvSpPr>
        <p:spPr>
          <a:xfrm>
            <a:off x="214282" y="1500174"/>
            <a:ext cx="3857652" cy="1323439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8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 </a:t>
            </a:r>
            <a:endParaRPr kumimoji="0" lang="en-US" sz="80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p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30723" name="TextBox 2"/>
          <p:cNvSpPr>
            <a:spLocks noChangeArrowheads="1"/>
          </p:cNvSpPr>
          <p:nvPr/>
        </p:nvSpPr>
        <p:spPr bwMode="auto">
          <a:xfrm>
            <a:off x="304800" y="304800"/>
            <a:ext cx="8534400" cy="26463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16600">
                <a:latin typeface="NikoshBAN" pitchFamily="2" charset="0"/>
                <a:cs typeface="NikoshBAN" pitchFamily="2" charset="0"/>
              </a:rPr>
              <a:t>   </a:t>
            </a:r>
            <a:r>
              <a:rPr lang="bn-IN" altLang="en-US" sz="16600">
                <a:solidFill>
                  <a:srgbClr val="7030A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/>
          <p:nvPr/>
        </p:nvSpPr>
        <p:spPr>
          <a:xfrm>
            <a:off x="2857488" y="285728"/>
            <a:ext cx="3857652" cy="1107996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bn-IN" sz="6600" b="1" i="0" u="none" strike="noStrike" kern="1200" cap="none" spc="0" normalizeH="0" baseline="0" noProof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পরিচিতি </a:t>
            </a:r>
            <a:endParaRPr kumimoji="0" lang="en-US" sz="6600" b="1" i="0" u="none" strike="noStrike" kern="1200" cap="none" spc="0" normalizeH="0" baseline="0" noProof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267" name="TextBox 2"/>
          <p:cNvSpPr/>
          <p:nvPr/>
        </p:nvSpPr>
        <p:spPr>
          <a:xfrm>
            <a:off x="1428750" y="2357438"/>
            <a:ext cx="184150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endParaRPr/>
          </a:p>
        </p:txBody>
      </p:sp>
      <p:sp>
        <p:nvSpPr>
          <p:cNvPr id="11268" name="Rectangle 3"/>
          <p:cNvSpPr/>
          <p:nvPr/>
        </p:nvSpPr>
        <p:spPr>
          <a:xfrm>
            <a:off x="1357290" y="2071678"/>
            <a:ext cx="6929486" cy="317009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</a:t>
            </a:r>
            <a:r>
              <a:rPr kumimoji="0" lang="en-US" sz="4000" b="1" i="0" u="none" strike="noStrike" kern="1200" cap="none" spc="0" normalizeH="0" baseline="0" noProof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য়ঃ </a:t>
            </a:r>
            <a:r>
              <a:rPr kumimoji="0" lang="bn-BD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জীববিজ্ঞান</a:t>
            </a:r>
            <a:r>
              <a:rPr kumimoji="0" lang="en-US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দ্বিতীয় পত্র </a:t>
            </a:r>
            <a:endParaRPr kumimoji="0" lang="bn-BD" sz="40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BD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bn-IN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</a:t>
            </a:r>
            <a:r>
              <a:rPr kumimoji="0" lang="en-US" sz="4000" b="1" i="0" u="none" strike="noStrike" kern="1200" cap="none" spc="0" normalizeH="0" baseline="0" noProof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আলিম</a:t>
            </a:r>
            <a:r>
              <a:rPr kumimoji="0" lang="bn-BD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</a:t>
            </a:r>
            <a:r>
              <a:rPr kumimoji="0" lang="bn-BD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bn-IN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ঃ </a:t>
            </a:r>
            <a:r>
              <a:rPr kumimoji="0" lang="en-US" sz="4000" b="1" i="0" u="none" strike="noStrike" kern="1200" cap="none" spc="0" normalizeH="0" baseline="0" noProof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 (০১)      </a:t>
            </a:r>
            <a:r>
              <a:rPr kumimoji="0" lang="bn-IN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</a:t>
            </a:r>
            <a:r>
              <a:rPr kumimoji="0" lang="en-US" sz="4000" b="1" i="0" u="none" strike="noStrike" kern="1200" cap="none" spc="0" normalizeH="0" baseline="0" noProof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সাঃপাঠঃ প্রাণীর বিভিন্নতা ও শ্রেণিবিন্যাস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৪৫ মিনিট </a:t>
            </a:r>
            <a:endParaRPr kumimoji="0" lang="bn-BD" sz="40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/>
          <p:nvPr/>
        </p:nvSpPr>
        <p:spPr>
          <a:xfrm>
            <a:off x="533400" y="533400"/>
            <a:ext cx="8077200" cy="1016000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4999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আমরা নিচের ছবিগুলো লক্ষ করি </a:t>
            </a:r>
          </a:p>
        </p:txBody>
      </p:sp>
      <p:pic>
        <p:nvPicPr>
          <p:cNvPr id="12296" name="Picture 8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8153400" cy="4800600"/>
          </a:xfrm>
          <a:prstGeom prst="rect">
            <a:avLst/>
          </a:prstGeom>
          <a:noFill/>
          <a:ln>
            <a:noFill/>
            <a:round/>
          </a:ln>
        </p:spPr>
      </p:pic>
      <p:pic>
        <p:nvPicPr>
          <p:cNvPr id="12299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8153400" cy="4800600"/>
          </a:xfrm>
          <a:prstGeom prst="rect">
            <a:avLst/>
          </a:prstGeom>
          <a:noFill/>
          <a:ln>
            <a:noFill/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>
            <a:spLocks noChangeArrowheads="1"/>
          </p:cNvSpPr>
          <p:nvPr/>
        </p:nvSpPr>
        <p:spPr bwMode="auto">
          <a:xfrm>
            <a:off x="228600" y="381000"/>
            <a:ext cx="8794750" cy="923925"/>
          </a:xfrm>
          <a:prstGeom prst="rect">
            <a:avLst/>
          </a:prstGeom>
          <a:solidFill>
            <a:srgbClr val="FFFFFF"/>
          </a:solidFill>
          <a:ln w="25400" cap="flat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4400"/>
              <a:t>   </a:t>
            </a:r>
            <a:r>
              <a:rPr lang="bn-IN" altLang="en-US" sz="4400"/>
              <a:t>    </a:t>
            </a:r>
            <a:r>
              <a:rPr sz="5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ছবির প্রাণিগুলি কী একই রকম ? </a:t>
            </a:r>
            <a:endParaRPr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TextBox 2"/>
          <p:cNvSpPr txBox="1"/>
          <p:nvPr/>
        </p:nvSpPr>
        <p:spPr>
          <a:xfrm>
            <a:off x="457200" y="1295400"/>
            <a:ext cx="835824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প্রাণি</a:t>
            </a:r>
            <a:r>
              <a:rPr kumimoji="0" lang="en-US" sz="4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দুইটি</a:t>
            </a:r>
            <a:r>
              <a:rPr kumimoji="0" lang="en-US" sz="4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মধ্যে</a:t>
            </a:r>
            <a:r>
              <a:rPr kumimoji="0" lang="en-US" sz="4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প্রধান</a:t>
            </a:r>
            <a:r>
              <a:rPr kumimoji="0" lang="en-US" sz="4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পার্থক্য</a:t>
            </a:r>
            <a:r>
              <a:rPr kumimoji="0" lang="en-US" sz="4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</a:t>
            </a:r>
            <a:r>
              <a:rPr kumimoji="0" lang="en-US" sz="4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316" name="TextBox 3"/>
          <p:cNvSpPr txBox="1"/>
          <p:nvPr/>
        </p:nvSpPr>
        <p:spPr>
          <a:xfrm>
            <a:off x="609600" y="1371600"/>
            <a:ext cx="82296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7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আলোচ্য বিষয় </a:t>
            </a:r>
            <a:r>
              <a:rPr kumimoji="0" lang="bn-IN" sz="7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ননকর্ডাটা</a:t>
            </a:r>
            <a:r>
              <a:rPr kumimoji="0" lang="bn-IN" sz="72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7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প্রাণিজগতের “পর্ব</a:t>
            </a:r>
            <a:r>
              <a:rPr kumimoji="0" lang="en-US" sz="7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”</a:t>
            </a:r>
            <a:r>
              <a:rPr kumimoji="0" lang="bn-IN" sz="7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dk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dk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80772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নটোকর্ড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অনুপস্থিতির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প্রাণিজগত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গ্রূপে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১।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ননকর্ডাটা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.২।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কর্ডাটা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8001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ননকর্ডাটা  প্রাণিজগত এর প্রধান পর্ব ০৮টি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 animBg="1"/>
      <p:bldP spid="13316" grpId="1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/>
          <p:nvPr/>
        </p:nvSpPr>
        <p:spPr>
          <a:xfrm>
            <a:off x="2971800" y="228600"/>
            <a:ext cx="2590800" cy="1108075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4999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66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</a:p>
        </p:txBody>
      </p:sp>
      <p:sp>
        <p:nvSpPr>
          <p:cNvPr id="14339" name="TextBox 2"/>
          <p:cNvSpPr/>
          <p:nvPr/>
        </p:nvSpPr>
        <p:spPr>
          <a:xfrm>
            <a:off x="1143000" y="1828800"/>
            <a:ext cx="6096000" cy="7620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4999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</a:p>
        </p:txBody>
      </p:sp>
      <p:sp>
        <p:nvSpPr>
          <p:cNvPr id="14340" name="TextBox 3"/>
          <p:cNvSpPr/>
          <p:nvPr/>
        </p:nvSpPr>
        <p:spPr>
          <a:xfrm>
            <a:off x="381000" y="2971800"/>
            <a:ext cx="8229600" cy="29178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4999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algn="ctr" eaLnBrk="1" hangingPunct="1">
              <a:buFont typeface="Wingdings" pitchFamily="2" charset="2"/>
              <a:buChar char="v"/>
            </a:pPr>
            <a:r>
              <a:rPr lang="bn-I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ননকর্ডাটা ও কর্ডাটা প্রাণির সংজ্ঞা বলতে পারবে । </a:t>
            </a:r>
            <a:endParaRPr lang="bn-IN" alt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ctr" eaLnBrk="1" hangingPunct="1">
              <a:buFont typeface="Wingdings" pitchFamily="2" charset="2"/>
              <a:buChar char="v"/>
            </a:pPr>
            <a:r>
              <a:rPr lang="bn-IN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ননকর্ডাটা প্রাণিজগতের </a:t>
            </a:r>
            <a:r>
              <a:rPr lang="bn-IN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alt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0৮ </a:t>
            </a:r>
            <a:r>
              <a:rPr lang="bn-IN" alt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টি পর্বের নাম লিখতে পারবে । </a:t>
            </a:r>
          </a:p>
          <a:p>
            <a:pPr marL="0" marR="0" lvl="0" indent="0" algn="ctr" eaLnBrk="1" hangingPunct="1">
              <a:buFont typeface="Wingdings" pitchFamily="2" charset="2"/>
              <a:buChar char="v"/>
            </a:pPr>
            <a:r>
              <a:rPr sz="32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Porifera &amp; Cnidaria </a:t>
            </a:r>
            <a:r>
              <a:rPr sz="36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পর্বের বৈশিষ্ট্য বর্ণনা করতে পারবে । </a:t>
            </a:r>
            <a:endParaRPr sz="40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41" name="Picture 4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prstClr val="black"/>
            </a:solidFill>
            <a:miter lim="800000"/>
          </a:ln>
          <a:effectLst>
            <a:outerShdw dist="38100" dir="2700000" algn="tl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  <a:round/>
          </a:ln>
        </p:spPr>
      </p:pic>
      <p:grpSp>
        <p:nvGrpSpPr>
          <p:cNvPr id="16387" name="Group 1"/>
          <p:cNvGrpSpPr/>
          <p:nvPr/>
        </p:nvGrpSpPr>
        <p:grpSpPr>
          <a:xfrm>
            <a:off x="2430292" y="1524000"/>
            <a:ext cx="4259258" cy="3760129"/>
            <a:chOff x="1017368" y="1163798"/>
            <a:chExt cx="5890685" cy="5392734"/>
          </a:xfrm>
        </p:grpSpPr>
        <p:grpSp>
          <p:nvGrpSpPr>
            <p:cNvPr id="16397" name="Group 2"/>
            <p:cNvGrpSpPr/>
            <p:nvPr/>
          </p:nvGrpSpPr>
          <p:grpSpPr>
            <a:xfrm>
              <a:off x="1017368" y="1941520"/>
              <a:ext cx="5890685" cy="4615012"/>
              <a:chOff x="1174032" y="1563369"/>
              <a:chExt cx="5890685" cy="4615012"/>
            </a:xfrm>
          </p:grpSpPr>
          <p:sp>
            <p:nvSpPr>
              <p:cNvPr id="16399" name="Oval 4"/>
              <p:cNvSpPr>
                <a:spLocks noChangeArrowheads="1"/>
              </p:cNvSpPr>
              <p:nvPr/>
            </p:nvSpPr>
            <p:spPr bwMode="auto">
              <a:xfrm>
                <a:off x="2179542" y="1769214"/>
                <a:ext cx="4406549" cy="2622844"/>
              </a:xfrm>
              <a:prstGeom prst="ellipse">
                <a:avLst/>
              </a:prstGeom>
              <a:solidFill>
                <a:srgbClr val="9BBB59"/>
              </a:solidFill>
              <a:ln w="38100" cap="flat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 anchorCtr="0"/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 baseline="0"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</a:defRPr>
                </a:lvl5pPr>
              </a:lstStyle>
              <a:p>
                <a:pPr marL="0" marR="0" lvl="0" indent="0" algn="ctr" eaLnBrk="1" hangingPunct="1"/>
                <a:r>
                  <a:rPr sz="4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NikoshBAN" pitchFamily="2" charset="0"/>
                    <a:ea typeface="NikoshBAN" pitchFamily="2" charset="0"/>
                  </a:rPr>
                  <a:t>Phylu ms</a:t>
                </a:r>
              </a:p>
            </p:txBody>
          </p:sp>
          <p:grpSp>
            <p:nvGrpSpPr>
              <p:cNvPr id="16400" name="Group 5"/>
              <p:cNvGrpSpPr/>
              <p:nvPr/>
            </p:nvGrpSpPr>
            <p:grpSpPr>
              <a:xfrm>
                <a:off x="1174032" y="1563369"/>
                <a:ext cx="5890685" cy="4615012"/>
                <a:chOff x="941168" y="1563369"/>
                <a:chExt cx="5890685" cy="4615012"/>
              </a:xfrm>
            </p:grpSpPr>
            <p:sp>
              <p:nvSpPr>
                <p:cNvPr id="16401" name="Right Arrow 6"/>
                <p:cNvSpPr/>
                <p:nvPr/>
              </p:nvSpPr>
              <p:spPr>
                <a:xfrm rot="5880000">
                  <a:off x="2249347" y="4763946"/>
                  <a:ext cx="1807592" cy="640836"/>
                </a:xfrm>
                <a:prstGeom prst="rightArrow">
                  <a:avLst>
                    <a:gd name="adj1" fmla="val 50000"/>
                    <a:gd name="adj2" fmla="val 49985"/>
                  </a:avLst>
                </a:prstGeom>
                <a:solidFill>
                  <a:srgbClr val="953735"/>
                </a:solidFill>
                <a:ln>
                  <a:solidFill>
                    <a:srgbClr val="002060"/>
                  </a:solidFill>
                  <a:round/>
                </a:ln>
                <a:effectLst>
                  <a:outerShdw dist="20000" dir="5400000">
                    <a:srgbClr val="000000">
                      <a:alpha val="37999"/>
                    </a:srgbClr>
                  </a:outerShdw>
                </a:effectLst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5pPr>
                </a:lstStyle>
                <a:p>
                  <a:pPr marL="0" marR="0" lvl="0" indent="0" algn="ctr" eaLnBrk="1" hangingPunct="1"/>
                  <a:endParaRPr>
                    <a:solidFill>
                      <a:srgbClr val="000000"/>
                    </a:solidFill>
                    <a:ea typeface="Arial" pitchFamily="34" charset="0"/>
                  </a:endParaRPr>
                </a:p>
              </p:txBody>
            </p:sp>
            <p:sp>
              <p:nvSpPr>
                <p:cNvPr id="16402" name="Right Arrow 7"/>
                <p:cNvSpPr/>
                <p:nvPr/>
              </p:nvSpPr>
              <p:spPr>
                <a:xfrm rot="21000000">
                  <a:off x="6312925" y="2787513"/>
                  <a:ext cx="518928" cy="590843"/>
                </a:xfrm>
                <a:prstGeom prst="rightArrow">
                  <a:avLst>
                    <a:gd name="adj1" fmla="val 50000"/>
                    <a:gd name="adj2" fmla="val 49999"/>
                  </a:avLst>
                </a:prstGeom>
                <a:solidFill>
                  <a:srgbClr val="C00000"/>
                </a:solidFill>
                <a:ln>
                  <a:solidFill>
                    <a:srgbClr val="00B0F0"/>
                  </a:solidFill>
                  <a:round/>
                </a:ln>
                <a:effectLst>
                  <a:outerShdw dist="20000" dir="5400000">
                    <a:srgbClr val="000000">
                      <a:alpha val="37999"/>
                    </a:srgbClr>
                  </a:outerShdw>
                </a:effectLst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5pPr>
                </a:lstStyle>
                <a:p>
                  <a:pPr marL="0" marR="0" lvl="0" indent="0" algn="ctr" eaLnBrk="1" hangingPunct="1"/>
                  <a:endParaRPr>
                    <a:solidFill>
                      <a:srgbClr val="000000"/>
                    </a:solidFill>
                    <a:ea typeface="Arial" pitchFamily="34" charset="0"/>
                  </a:endParaRPr>
                </a:p>
              </p:txBody>
            </p:sp>
            <p:sp>
              <p:nvSpPr>
                <p:cNvPr id="16403" name="Right Arrow 8"/>
                <p:cNvSpPr/>
                <p:nvPr/>
              </p:nvSpPr>
              <p:spPr>
                <a:xfrm rot="19560000">
                  <a:off x="5569138" y="1563369"/>
                  <a:ext cx="909961" cy="611115"/>
                </a:xfrm>
                <a:prstGeom prst="rightArrow">
                  <a:avLst>
                    <a:gd name="adj1" fmla="val 50000"/>
                    <a:gd name="adj2" fmla="val 49990"/>
                  </a:avLst>
                </a:prstGeom>
                <a:solidFill>
                  <a:srgbClr val="00B0F0"/>
                </a:solidFill>
                <a:ln>
                  <a:solidFill>
                    <a:srgbClr val="00B050"/>
                  </a:solidFill>
                  <a:round/>
                </a:ln>
                <a:effectLst>
                  <a:outerShdw dist="20000" dir="5400000">
                    <a:srgbClr val="000000">
                      <a:alpha val="37999"/>
                    </a:srgbClr>
                  </a:outerShdw>
                </a:effectLst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5pPr>
                </a:lstStyle>
                <a:p>
                  <a:pPr marL="0" marR="0" lvl="0" indent="0" algn="ctr" eaLnBrk="1" hangingPunct="1"/>
                  <a:endParaRPr>
                    <a:solidFill>
                      <a:srgbClr val="000000"/>
                    </a:solidFill>
                    <a:ea typeface="Arial" pitchFamily="34" charset="0"/>
                  </a:endParaRPr>
                </a:p>
              </p:txBody>
            </p:sp>
            <p:sp>
              <p:nvSpPr>
                <p:cNvPr id="16404" name="Right Arrow 9"/>
                <p:cNvSpPr/>
                <p:nvPr/>
              </p:nvSpPr>
              <p:spPr>
                <a:xfrm rot="3034142">
                  <a:off x="5238515" y="4318069"/>
                  <a:ext cx="1314996" cy="569799"/>
                </a:xfrm>
                <a:prstGeom prst="rightArrow">
                  <a:avLst>
                    <a:gd name="adj1" fmla="val 50000"/>
                    <a:gd name="adj2" fmla="val 50004"/>
                  </a:avLst>
                </a:prstGeom>
                <a:solidFill>
                  <a:srgbClr val="00B050"/>
                </a:solidFill>
                <a:ln>
                  <a:solidFill>
                    <a:srgbClr val="0070C0"/>
                  </a:solidFill>
                  <a:round/>
                </a:ln>
                <a:effectLst>
                  <a:outerShdw dist="20000" dir="5400000">
                    <a:srgbClr val="000000">
                      <a:alpha val="37999"/>
                    </a:srgbClr>
                  </a:outerShdw>
                </a:effectLst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5pPr>
                </a:lstStyle>
                <a:p>
                  <a:pPr marL="0" marR="0" lvl="0" indent="0" algn="ctr" eaLnBrk="1" hangingPunct="1"/>
                  <a:endParaRPr>
                    <a:solidFill>
                      <a:srgbClr val="000000"/>
                    </a:solidFill>
                    <a:ea typeface="Arial" pitchFamily="34" charset="0"/>
                  </a:endParaRPr>
                </a:p>
              </p:txBody>
            </p:sp>
            <p:sp>
              <p:nvSpPr>
                <p:cNvPr id="16405" name="Right Arrow 10"/>
                <p:cNvSpPr/>
                <p:nvPr/>
              </p:nvSpPr>
              <p:spPr>
                <a:xfrm rot="4500000">
                  <a:off x="4046470" y="4941667"/>
                  <a:ext cx="1935966" cy="537461"/>
                </a:xfrm>
                <a:prstGeom prst="rightArrow">
                  <a:avLst>
                    <a:gd name="adj1" fmla="val 50000"/>
                    <a:gd name="adj2" fmla="val 49995"/>
                  </a:avLst>
                </a:prstGeom>
                <a:solidFill>
                  <a:srgbClr val="002060"/>
                </a:solidFill>
                <a:ln>
                  <a:solidFill>
                    <a:srgbClr val="00B050"/>
                  </a:solidFill>
                  <a:round/>
                </a:ln>
                <a:effectLst>
                  <a:outerShdw dist="20000" dir="5400000">
                    <a:srgbClr val="000000">
                      <a:alpha val="37999"/>
                    </a:srgbClr>
                  </a:outerShdw>
                </a:effectLst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5pPr>
                </a:lstStyle>
                <a:p>
                  <a:pPr marL="0" marR="0" lvl="0" indent="0" algn="ctr" eaLnBrk="1" hangingPunct="1"/>
                  <a:endParaRPr>
                    <a:solidFill>
                      <a:srgbClr val="000000"/>
                    </a:solidFill>
                    <a:ea typeface="Arial" pitchFamily="34" charset="0"/>
                  </a:endParaRPr>
                </a:p>
              </p:txBody>
            </p:sp>
            <p:sp>
              <p:nvSpPr>
                <p:cNvPr id="16406" name="Right Arrow 11"/>
                <p:cNvSpPr/>
                <p:nvPr/>
              </p:nvSpPr>
              <p:spPr>
                <a:xfrm rot="9300000">
                  <a:off x="1446408" y="3853094"/>
                  <a:ext cx="1101677" cy="554764"/>
                </a:xfrm>
                <a:prstGeom prst="rightArrow">
                  <a:avLst>
                    <a:gd name="adj1" fmla="val 50000"/>
                    <a:gd name="adj2" fmla="val 49986"/>
                  </a:avLst>
                </a:prstGeom>
                <a:solidFill>
                  <a:srgbClr val="00B050"/>
                </a:solidFill>
                <a:ln>
                  <a:solidFill>
                    <a:srgbClr val="BE4B48"/>
                  </a:solidFill>
                  <a:round/>
                </a:ln>
                <a:effectLst>
                  <a:outerShdw dist="20000" dir="5400000">
                    <a:srgbClr val="000000">
                      <a:alpha val="37999"/>
                    </a:srgbClr>
                  </a:outerShdw>
                </a:effectLst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5pPr>
                </a:lstStyle>
                <a:p>
                  <a:pPr marL="0" marR="0" lvl="0" indent="0" algn="ctr" eaLnBrk="1" hangingPunct="1"/>
                  <a:endParaRPr>
                    <a:solidFill>
                      <a:srgbClr val="000000"/>
                    </a:solidFill>
                    <a:ea typeface="Arial" pitchFamily="34" charset="0"/>
                  </a:endParaRPr>
                </a:p>
              </p:txBody>
            </p:sp>
            <p:sp>
              <p:nvSpPr>
                <p:cNvPr id="16408" name="Right Arrow 13"/>
                <p:cNvSpPr/>
                <p:nvPr/>
              </p:nvSpPr>
              <p:spPr>
                <a:xfrm rot="13419784">
                  <a:off x="941168" y="1996110"/>
                  <a:ext cx="1342013" cy="583052"/>
                </a:xfrm>
                <a:prstGeom prst="rightArrow">
                  <a:avLst>
                    <a:gd name="adj1" fmla="val 50000"/>
                    <a:gd name="adj2" fmla="val 49989"/>
                  </a:avLst>
                </a:prstGeom>
                <a:solidFill>
                  <a:srgbClr val="000000"/>
                </a:solidFill>
                <a:ln>
                  <a:solidFill>
                    <a:srgbClr val="FF0000"/>
                  </a:solidFill>
                  <a:round/>
                </a:ln>
                <a:effectLst>
                  <a:outerShdw dist="20000" dir="5400000">
                    <a:srgbClr val="000000">
                      <a:alpha val="37999"/>
                    </a:srgbClr>
                  </a:outerShdw>
                </a:effectLst>
              </p:spPr>
              <p:txBody>
                <a:bodyPr anchor="ctr" anchorCtr="0"/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</a:defRPr>
                  </a:lvl5pPr>
                </a:lstStyle>
                <a:p>
                  <a:pPr marL="0" marR="0" lvl="0" indent="0" algn="ctr" eaLnBrk="1" hangingPunct="1"/>
                  <a:endParaRPr>
                    <a:solidFill>
                      <a:srgbClr val="000000"/>
                    </a:solidFill>
                    <a:ea typeface="Arial" pitchFamily="34" charset="0"/>
                  </a:endParaRPr>
                </a:p>
              </p:txBody>
            </p:sp>
          </p:grpSp>
        </p:grpSp>
        <p:sp>
          <p:nvSpPr>
            <p:cNvPr id="16398" name="Right Arrow 3"/>
            <p:cNvSpPr/>
            <p:nvPr/>
          </p:nvSpPr>
          <p:spPr>
            <a:xfrm rot="16200000">
              <a:off x="3601892" y="1457573"/>
              <a:ext cx="1092849" cy="505300"/>
            </a:xfrm>
            <a:prstGeom prst="rightArrow">
              <a:avLst>
                <a:gd name="adj1" fmla="val 50000"/>
                <a:gd name="adj2" fmla="val 50006"/>
              </a:avLst>
            </a:prstGeom>
            <a:solidFill>
              <a:srgbClr val="00B050"/>
            </a:solidFill>
            <a:ln>
              <a:solidFill>
                <a:srgbClr val="00B0F0"/>
              </a:solidFill>
              <a:round/>
            </a:ln>
            <a:effectLst>
              <a:outerShdw dist="20000" dir="5400000">
                <a:srgbClr val="000000">
                  <a:alpha val="37999"/>
                </a:srgbClr>
              </a:outerShdw>
            </a:effectLst>
          </p:spPr>
          <p:txBody>
            <a:bodyPr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ea typeface="Arial" pitchFamily="34" charset="0"/>
              </a:endParaRPr>
            </a:p>
          </p:txBody>
        </p:sp>
      </p:grpSp>
      <p:sp>
        <p:nvSpPr>
          <p:cNvPr id="16388" name="TextBox 14"/>
          <p:cNvSpPr/>
          <p:nvPr/>
        </p:nvSpPr>
        <p:spPr>
          <a:xfrm>
            <a:off x="3962400" y="1066800"/>
            <a:ext cx="2057400" cy="5842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4999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latin typeface="NikoshBAN" pitchFamily="2" charset="0"/>
                <a:ea typeface="NikoshBAN" pitchFamily="2" charset="0"/>
              </a:rPr>
              <a:t>POrifera</a:t>
            </a:r>
          </a:p>
        </p:txBody>
      </p:sp>
      <p:sp>
        <p:nvSpPr>
          <p:cNvPr id="16389" name="TextBox 15"/>
          <p:cNvSpPr/>
          <p:nvPr/>
        </p:nvSpPr>
        <p:spPr>
          <a:xfrm>
            <a:off x="6096000" y="1905000"/>
            <a:ext cx="2208212" cy="584200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4999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latin typeface="NikoshBAN" pitchFamily="2" charset="0"/>
                <a:ea typeface="NikoshBAN" pitchFamily="2" charset="0"/>
              </a:rPr>
              <a:t>Cnidaria</a:t>
            </a:r>
          </a:p>
        </p:txBody>
      </p:sp>
      <p:sp>
        <p:nvSpPr>
          <p:cNvPr id="16390" name="TextBox 16"/>
          <p:cNvSpPr/>
          <p:nvPr/>
        </p:nvSpPr>
        <p:spPr>
          <a:xfrm>
            <a:off x="6477000" y="2819400"/>
            <a:ext cx="2133600" cy="107791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4999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0070C0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latin typeface="NikoshBAN" pitchFamily="2" charset="0"/>
                <a:ea typeface="NikoshBAN" pitchFamily="2" charset="0"/>
              </a:rPr>
              <a:t>Platyhelminthes</a:t>
            </a:r>
          </a:p>
        </p:txBody>
      </p:sp>
      <p:sp>
        <p:nvSpPr>
          <p:cNvPr id="16391" name="TextBox 17"/>
          <p:cNvSpPr/>
          <p:nvPr/>
        </p:nvSpPr>
        <p:spPr>
          <a:xfrm>
            <a:off x="6096000" y="4143375"/>
            <a:ext cx="2514600" cy="6318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4999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solidFill>
              <a:prstClr val="black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latin typeface="NikoshBAN" pitchFamily="2" charset="0"/>
                <a:ea typeface="NikoshBAN" pitchFamily="2" charset="0"/>
              </a:rPr>
              <a:t>Nematoda</a:t>
            </a:r>
          </a:p>
        </p:txBody>
      </p:sp>
      <p:sp>
        <p:nvSpPr>
          <p:cNvPr id="16392" name="TextBox 18"/>
          <p:cNvSpPr/>
          <p:nvPr/>
        </p:nvSpPr>
        <p:spPr>
          <a:xfrm>
            <a:off x="4876800" y="5029200"/>
            <a:ext cx="2192338" cy="58420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4999">
                <a:srgbClr val="FFD0AA"/>
              </a:gs>
              <a:gs pos="100000">
                <a:srgbClr val="FFEBDB"/>
              </a:gs>
            </a:gsLst>
            <a:lin ang="16200000" scaled="1"/>
          </a:gradFill>
          <a:ln>
            <a:solidFill>
              <a:srgbClr val="F69240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latin typeface="NikoshBAN" pitchFamily="2" charset="0"/>
                <a:ea typeface="NikoshBAN" pitchFamily="2" charset="0"/>
              </a:rPr>
              <a:t>Mollusca</a:t>
            </a:r>
          </a:p>
        </p:txBody>
      </p:sp>
      <p:sp>
        <p:nvSpPr>
          <p:cNvPr id="16393" name="TextBox 19"/>
          <p:cNvSpPr/>
          <p:nvPr/>
        </p:nvSpPr>
        <p:spPr>
          <a:xfrm>
            <a:off x="2286000" y="4876800"/>
            <a:ext cx="2362200" cy="8382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4999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latin typeface="NikoshBAN" pitchFamily="2" charset="0"/>
                <a:ea typeface="NikoshBAN" pitchFamily="2" charset="0"/>
              </a:rPr>
              <a:t>Annelida</a:t>
            </a:r>
          </a:p>
        </p:txBody>
      </p:sp>
      <p:sp>
        <p:nvSpPr>
          <p:cNvPr id="16394" name="TextBox 20"/>
          <p:cNvSpPr/>
          <p:nvPr/>
        </p:nvSpPr>
        <p:spPr>
          <a:xfrm>
            <a:off x="285750" y="3657601"/>
            <a:ext cx="2714625" cy="762000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4999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latin typeface="NikoshBAN" pitchFamily="2" charset="0"/>
                <a:ea typeface="NikoshBAN" pitchFamily="2" charset="0"/>
              </a:rPr>
              <a:t>Arthropoda</a:t>
            </a:r>
          </a:p>
        </p:txBody>
      </p:sp>
      <p:sp>
        <p:nvSpPr>
          <p:cNvPr id="16395" name="TextBox 21"/>
          <p:cNvSpPr/>
          <p:nvPr/>
        </p:nvSpPr>
        <p:spPr>
          <a:xfrm rot="705896">
            <a:off x="716038" y="1412079"/>
            <a:ext cx="2071688" cy="1122073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4999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200">
                <a:latin typeface="NikoshBAN" pitchFamily="2" charset="0"/>
                <a:ea typeface="NikoshBAN" pitchFamily="2" charset="0"/>
              </a:rPr>
              <a:t>Ecrinodermata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17411" name="TextBox 5"/>
          <p:cNvSpPr/>
          <p:nvPr/>
        </p:nvSpPr>
        <p:spPr>
          <a:xfrm>
            <a:off x="1981200" y="3048000"/>
            <a:ext cx="4354512" cy="762000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4999">
                <a:srgbClr val="BBEFFF"/>
              </a:gs>
              <a:gs pos="100000">
                <a:srgbClr val="E4F9FF"/>
              </a:gs>
            </a:gsLst>
            <a:lin ang="16200000" scaled="1"/>
          </a:gradFill>
          <a:ln>
            <a:solidFill>
              <a:srgbClr val="46AAC5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lang="bn-IN" altLang="en-US" sz="60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সময়ঃ ০৫ মিনিট </a:t>
            </a:r>
          </a:p>
        </p:txBody>
      </p:sp>
      <p:sp>
        <p:nvSpPr>
          <p:cNvPr id="17412" name="TextBox 6"/>
          <p:cNvSpPr>
            <a:spLocks noChangeArrowheads="1"/>
          </p:cNvSpPr>
          <p:nvPr/>
        </p:nvSpPr>
        <p:spPr bwMode="auto">
          <a:xfrm>
            <a:off x="1066800" y="4429132"/>
            <a:ext cx="7010400" cy="179386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4999">
                <a:srgbClr val="D0D0D0"/>
              </a:gs>
              <a:gs pos="100000">
                <a:srgbClr val="EDEDED"/>
              </a:gs>
            </a:gsLst>
            <a:lin ang="16200000"/>
          </a:gradFill>
          <a:ln w="9525" cap="flat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bn-IN" sz="5400" b="0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ননকর্ডাটা</a:t>
            </a:r>
            <a:r>
              <a:rPr kumimoji="0" lang="bn-IN" sz="5400" b="0" i="0" u="none" strike="noStrike" kern="1200" cap="none" spc="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5400" b="0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প্রাণিজগতের ০৮ </a:t>
            </a:r>
            <a:r>
              <a:rPr kumimoji="0" lang="bn-IN" sz="5400" b="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 প্রধান </a:t>
            </a:r>
            <a:r>
              <a:rPr kumimoji="0" lang="bn-IN" sz="6000" b="0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পর্বের নাম লিখ । </a:t>
            </a:r>
            <a:endParaRPr kumimoji="0" lang="en-US" sz="6000" b="0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413" name="TextBox 4"/>
          <p:cNvSpPr/>
          <p:nvPr/>
        </p:nvSpPr>
        <p:spPr>
          <a:xfrm flipH="1">
            <a:off x="4618038" y="1643062"/>
            <a:ext cx="2597150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lvl="0" indent="0" eaLnBrk="1" hangingPunct="1"/>
            <a:r>
              <a:t>এ </a:t>
            </a:r>
          </a:p>
        </p:txBody>
      </p:sp>
      <p:sp>
        <p:nvSpPr>
          <p:cNvPr id="17414" name="TextBox 7"/>
          <p:cNvSpPr txBox="1"/>
          <p:nvPr/>
        </p:nvSpPr>
        <p:spPr>
          <a:xfrm>
            <a:off x="500034" y="1071546"/>
            <a:ext cx="3214710" cy="1107996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কাজ </a:t>
            </a:r>
          </a:p>
        </p:txBody>
      </p:sp>
      <p:pic>
        <p:nvPicPr>
          <p:cNvPr id="17415" name="Picture 8" descr="023846sikk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304800"/>
            <a:ext cx="5241925" cy="381000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/>
          <p:nvPr/>
        </p:nvSpPr>
        <p:spPr>
          <a:xfrm>
            <a:off x="2209800" y="304800"/>
            <a:ext cx="4389438" cy="10160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4999">
                <a:srgbClr val="FFBEBD"/>
              </a:gs>
              <a:gs pos="100000">
                <a:srgbClr val="FFE5E5"/>
              </a:gs>
            </a:gsLst>
            <a:lin ang="16200000" scaled="1"/>
          </a:gradFill>
          <a:ln>
            <a:solidFill>
              <a:srgbClr val="BE4B48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6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sz="5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Porifera </a:t>
            </a:r>
          </a:p>
        </p:txBody>
      </p:sp>
      <p:sp>
        <p:nvSpPr>
          <p:cNvPr id="18435" name="TextBox 2"/>
          <p:cNvSpPr/>
          <p:nvPr/>
        </p:nvSpPr>
        <p:spPr>
          <a:xfrm>
            <a:off x="457200" y="1447800"/>
            <a:ext cx="8382000" cy="7080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4999">
                <a:srgbClr val="E4FDC2"/>
              </a:gs>
              <a:gs pos="100000">
                <a:srgbClr val="F5FFE6"/>
              </a:gs>
            </a:gsLst>
            <a:lin ang="16200000" scaled="1"/>
          </a:gradFill>
          <a:ln>
            <a:solidFill>
              <a:srgbClr val="98B954"/>
            </a:solidFill>
            <a:round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4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ল্যাটিন –Porus - ছিদ্র । Ferre  - বহন করা । </a:t>
            </a:r>
          </a:p>
        </p:txBody>
      </p:sp>
      <p:pic>
        <p:nvPicPr>
          <p:cNvPr id="18436" name="Picture 4" descr="spongecol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517775"/>
            <a:ext cx="4102100" cy="499903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8437" name="TextBox 5"/>
          <p:cNvSpPr txBox="1"/>
          <p:nvPr/>
        </p:nvSpPr>
        <p:spPr>
          <a:xfrm>
            <a:off x="357188" y="2819400"/>
            <a:ext cx="429101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</a:defRPr>
            </a:lvl5pPr>
          </a:lstStyle>
          <a:p>
            <a:pPr marL="0" marR="0" lvl="0" indent="0" eaLnBrk="1" hangingPunct="1"/>
            <a:r>
              <a:rPr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এরা বহু কোষী , কিন্তু কোষগুলো সুবিন্যস্ত  নয়, টিস্যুতন্ত্র নাই ।</a:t>
            </a:r>
          </a:p>
          <a:p>
            <a:pPr marL="0" marR="0" lvl="0" indent="0" eaLnBrk="1" hangingPunct="1"/>
            <a:r>
              <a:rPr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দেহ প্রাচীর অস্টিয়া নামক অসংখ্য ছিদ্রযুক্ত 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496</Words>
  <PresentationFormat>On-screen Show (4:3)</PresentationFormat>
  <Paragraphs>88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MIZAN</cp:lastModifiedBy>
  <cp:revision>303</cp:revision>
  <dcterms:created xsi:type="dcterms:W3CDTF">2017-12-07T13:48:46Z</dcterms:created>
  <dcterms:modified xsi:type="dcterms:W3CDTF">2019-10-18T07:54:04Z</dcterms:modified>
</cp:coreProperties>
</file>