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80" r:id="rId10"/>
    <p:sldId id="282" r:id="rId11"/>
    <p:sldId id="283" r:id="rId12"/>
    <p:sldId id="285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89EBC-B024-456B-A785-BDA430D96DE1}" type="doc">
      <dgm:prSet loTypeId="urn:microsoft.com/office/officeart/2008/layout/AscendingPictureAccentProcess" loCatId="picture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DD837F-87E4-4035-812D-035AAB20E78C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err="1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সবাইকে</a:t>
          </a:r>
          <a:r>
            <a:rPr lang="en-US" b="1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ধন্যবাদ</a:t>
          </a:r>
          <a:endParaRPr lang="en-US" b="1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B914F45-4F73-4FD5-96C3-7A5F4115F235}" type="parTrans" cxnId="{035A0F66-D1C6-4B15-815D-E2AB01F82BA8}">
      <dgm:prSet/>
      <dgm:spPr/>
      <dgm:t>
        <a:bodyPr/>
        <a:lstStyle/>
        <a:p>
          <a:endParaRPr lang="en-US"/>
        </a:p>
      </dgm:t>
    </dgm:pt>
    <dgm:pt modelId="{858A0666-5E1E-46A8-8D26-9EA1571B2F6E}" type="sibTrans" cxnId="{035A0F66-D1C6-4B15-815D-E2AB01F82BA8}">
      <dgm:prSet/>
      <dgm:spPr>
        <a:blipFill rotWithShape="0">
          <a:blip xmlns:r="http://schemas.openxmlformats.org/officeDocument/2006/relationships" r:embed="rId1">
            <a:lum bright="22000"/>
          </a:blip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96717BB-0BF1-404D-8FCD-B86DB53E4916}" type="pres">
      <dgm:prSet presAssocID="{EFD89EBC-B024-456B-A785-BDA430D96D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49F6150-B2EA-4FD5-8B47-DD0A5D4FEC0B}" type="pres">
      <dgm:prSet presAssocID="{8DDD837F-87E4-4035-812D-035AAB20E78C}" presName="parTx1" presStyleLbl="node1" presStyleIdx="0" presStyleCnt="1" custLinFactNeighborX="-7335" custLinFactNeighborY="29131"/>
      <dgm:spPr/>
      <dgm:t>
        <a:bodyPr/>
        <a:lstStyle/>
        <a:p>
          <a:endParaRPr lang="en-US"/>
        </a:p>
      </dgm:t>
    </dgm:pt>
    <dgm:pt modelId="{B73AE1B0-FDDE-4DA8-A727-CAABB82B4A4C}" type="pres">
      <dgm:prSet presAssocID="{858A0666-5E1E-46A8-8D26-9EA1571B2F6E}" presName="picture1" presStyleCnt="0"/>
      <dgm:spPr/>
    </dgm:pt>
    <dgm:pt modelId="{0A0BEC8D-D31F-4475-9933-EE5BA616D9BC}" type="pres">
      <dgm:prSet presAssocID="{858A0666-5E1E-46A8-8D26-9EA1571B2F6E}" presName="imageRepeatNode" presStyleLbl="fgImgPlace1" presStyleIdx="0" presStyleCnt="1" custLinFactNeighborX="87998" custLinFactNeighborY="-33752"/>
      <dgm:spPr/>
      <dgm:t>
        <a:bodyPr/>
        <a:lstStyle/>
        <a:p>
          <a:endParaRPr lang="en-US"/>
        </a:p>
      </dgm:t>
    </dgm:pt>
  </dgm:ptLst>
  <dgm:cxnLst>
    <dgm:cxn modelId="{C42B4994-0C31-49FD-B199-DC53985E25B2}" type="presOf" srcId="{858A0666-5E1E-46A8-8D26-9EA1571B2F6E}" destId="{0A0BEC8D-D31F-4475-9933-EE5BA616D9BC}" srcOrd="0" destOrd="0" presId="urn:microsoft.com/office/officeart/2008/layout/AscendingPictureAccentProcess"/>
    <dgm:cxn modelId="{DC70296B-D945-4306-B4A0-85562BD88ECC}" type="presOf" srcId="{EFD89EBC-B024-456B-A785-BDA430D96DE1}" destId="{496717BB-0BF1-404D-8FCD-B86DB53E4916}" srcOrd="0" destOrd="0" presId="urn:microsoft.com/office/officeart/2008/layout/AscendingPictureAccentProcess"/>
    <dgm:cxn modelId="{035A0F66-D1C6-4B15-815D-E2AB01F82BA8}" srcId="{EFD89EBC-B024-456B-A785-BDA430D96DE1}" destId="{8DDD837F-87E4-4035-812D-035AAB20E78C}" srcOrd="0" destOrd="0" parTransId="{EB914F45-4F73-4FD5-96C3-7A5F4115F235}" sibTransId="{858A0666-5E1E-46A8-8D26-9EA1571B2F6E}"/>
    <dgm:cxn modelId="{9C700C55-8F78-4E78-A80B-FD3A690D994C}" type="presOf" srcId="{8DDD837F-87E4-4035-812D-035AAB20E78C}" destId="{E49F6150-B2EA-4FD5-8B47-DD0A5D4FEC0B}" srcOrd="0" destOrd="0" presId="urn:microsoft.com/office/officeart/2008/layout/AscendingPictureAccentProcess"/>
    <dgm:cxn modelId="{FA9375B6-DEEF-4DD9-A515-3D79E4D599C3}" type="presParOf" srcId="{496717BB-0BF1-404D-8FCD-B86DB53E4916}" destId="{E49F6150-B2EA-4FD5-8B47-DD0A5D4FEC0B}" srcOrd="0" destOrd="0" presId="urn:microsoft.com/office/officeart/2008/layout/AscendingPictureAccentProcess"/>
    <dgm:cxn modelId="{E37B836D-3164-4444-A11C-9E20958946E8}" type="presParOf" srcId="{496717BB-0BF1-404D-8FCD-B86DB53E4916}" destId="{B73AE1B0-FDDE-4DA8-A727-CAABB82B4A4C}" srcOrd="1" destOrd="0" presId="urn:microsoft.com/office/officeart/2008/layout/AscendingPictureAccentProcess"/>
    <dgm:cxn modelId="{E2226130-EAFA-4F22-882D-05FD34370C28}" type="presParOf" srcId="{B73AE1B0-FDDE-4DA8-A727-CAABB82B4A4C}" destId="{0A0BEC8D-D31F-4475-9933-EE5BA616D9BC}" srcOrd="0" destOrd="0" presId="urn:microsoft.com/office/officeart/2008/layout/AscendingPictureAccentProcess"/>
  </dgm:cxnLst>
  <dgm:bg>
    <a:solidFill>
      <a:schemeClr val="accent4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9F6150-B2EA-4FD5-8B47-DD0A5D4FEC0B}">
      <dsp:nvSpPr>
        <dsp:cNvPr id="0" name=""/>
        <dsp:cNvSpPr/>
      </dsp:nvSpPr>
      <dsp:spPr>
        <a:xfrm>
          <a:off x="1641522" y="3654261"/>
          <a:ext cx="6294029" cy="1687980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2236" tIns="247650" rIns="247650" bIns="24765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b="1" kern="1200" dirty="0" err="1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সবাইকে</a:t>
          </a:r>
          <a:r>
            <a:rPr lang="en-US" sz="6500" b="1" kern="12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6500" b="1" kern="1200" dirty="0" err="1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ধন্যবাদ</a:t>
          </a:r>
          <a:endParaRPr lang="en-US" sz="6500" b="1" kern="1200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23922" y="3736661"/>
        <a:ext cx="6129229" cy="1523180"/>
      </dsp:txXfrm>
    </dsp:sp>
    <dsp:sp modelId="{0A0BEC8D-D31F-4475-9933-EE5BA616D9BC}">
      <dsp:nvSpPr>
        <dsp:cNvPr id="0" name=""/>
        <dsp:cNvSpPr/>
      </dsp:nvSpPr>
      <dsp:spPr>
        <a:xfrm>
          <a:off x="2925706" y="522989"/>
          <a:ext cx="2918069" cy="2918506"/>
        </a:xfrm>
        <a:prstGeom prst="ellipse">
          <a:avLst/>
        </a:prstGeom>
        <a:blipFill rotWithShape="0">
          <a:blip xmlns:r="http://schemas.openxmlformats.org/officeDocument/2006/relationships" r:embed="rId1">
            <a:lum bright="22000"/>
          </a:blip>
          <a:stretch>
            <a:fillRect/>
          </a:stretch>
        </a:blip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crosoft.com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599"/>
            <a:ext cx="8776503" cy="6473143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1"/>
            <a:ext cx="9144000" cy="6858000"/>
          </a:xfrm>
          <a:prstGeom prst="frame">
            <a:avLst>
              <a:gd name="adj1" fmla="val 203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121535" y="150472"/>
            <a:ext cx="8906719" cy="6551271"/>
          </a:xfrm>
          <a:prstGeom prst="frame">
            <a:avLst>
              <a:gd name="adj1" fmla="val 1193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273" y="228600"/>
            <a:ext cx="8757453" cy="1938992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n-US" sz="60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6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</a:t>
            </a:r>
            <a:r>
              <a:rPr lang="en-US" sz="60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TO MY DEAR STUDENTS </a:t>
            </a:r>
            <a:endParaRPr lang="en-US" sz="6000" b="1" i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61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04859" y="428267"/>
            <a:ext cx="4192929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971800"/>
            <a:ext cx="4227653" cy="24314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মুরাদ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স্মৃতি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মহাবিদ্যালয়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টাউন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নওয়াপাড়া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ফকিরহাট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- 01716-569235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969627"/>
            <a:ext cx="4296619" cy="230832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</a:t>
            </a:r>
          </a:p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চতুর্থ</a:t>
            </a: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মিনিট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E:\All Images\Images All\Image\Md Murad Hossain.jpg"/>
          <p:cNvPicPr>
            <a:picLocks noChangeAspect="1" noChangeArrowheads="1"/>
          </p:cNvPicPr>
          <p:nvPr/>
        </p:nvPicPr>
        <p:blipFill>
          <a:blip r:embed="rId2">
            <a:lum bright="13000"/>
          </a:blip>
          <a:srcRect/>
          <a:stretch>
            <a:fillRect/>
          </a:stretch>
        </p:blipFill>
        <p:spPr bwMode="auto">
          <a:xfrm>
            <a:off x="990600" y="838200"/>
            <a:ext cx="1524000" cy="19921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22689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249" t="12363" r="15371" b="4665"/>
          <a:stretch/>
        </p:blipFill>
        <p:spPr>
          <a:xfrm>
            <a:off x="1057274" y="1303187"/>
            <a:ext cx="6791325" cy="26592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962400"/>
            <a:ext cx="6781800" cy="2819400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 bwMode="auto">
          <a:xfrm>
            <a:off x="242044" y="235175"/>
            <a:ext cx="8698040" cy="984025"/>
          </a:xfrm>
          <a:prstGeom prst="round2DiagRect">
            <a:avLst>
              <a:gd name="adj1" fmla="val 47289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4087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079" y="1905000"/>
            <a:ext cx="3008921" cy="2843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own Arrow Callout 6"/>
          <p:cNvSpPr/>
          <p:nvPr/>
        </p:nvSpPr>
        <p:spPr>
          <a:xfrm>
            <a:off x="477370" y="167151"/>
            <a:ext cx="8222876" cy="1724628"/>
          </a:xfrm>
          <a:prstGeom prst="downArrowCallout">
            <a:avLst/>
          </a:prstGeom>
          <a:solidFill>
            <a:schemeClr val="accent6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আলোচ্য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4857782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ধারণা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4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 bwMode="auto">
          <a:xfrm>
            <a:off x="2819400" y="423440"/>
            <a:ext cx="3812420" cy="1371600"/>
          </a:xfrm>
          <a:prstGeom prst="round2DiagRect">
            <a:avLst>
              <a:gd name="adj1" fmla="val 47289"/>
              <a:gd name="adj2" fmla="val 0"/>
            </a:avLst>
          </a:prstGeom>
          <a:solidFill>
            <a:schemeClr val="accent4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981200"/>
            <a:ext cx="8822842" cy="40934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………</a:t>
            </a:r>
          </a:p>
          <a:p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bn-BD" sz="3200" smtClean="0">
                <a:latin typeface="NikoshBAN" panose="02000000000000000000" pitchFamily="2" charset="0"/>
                <a:cs typeface="NikoshBAN" panose="02000000000000000000" pitchFamily="2" charset="0"/>
              </a:rPr>
              <a:t>ওয়েব ডিজাইন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বলতে পারবে।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ওয়েব পেজ এবং ওয়েবসাইটের মধ্যে পার্থক্য করতে পারবে।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আইপি এ্যাড্রেস এবং ডোমেইন নেম এর মধ্যে পার্থক্য করতে পারবে।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ব্রাঊজার এবং সার্চ ইঞ্জিনের মধ্যে পার্থক্য করতে পারবে।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05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231" y="336492"/>
            <a:ext cx="3792839" cy="3285482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18605" y="4096987"/>
            <a:ext cx="8418465" cy="206210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ওয়ার্ল্ড ওয়াইড ওয়েব এর মাধ্যমে বিভিন্ন বিষয়বস্তু ব্যবহারকারীদের কাছে সুন্দর ভাবে উপস্থাপন করার নান্দনিক কাজটিকেই ওয়েব ডিজাইন বলে। অন্যভাবে বলা যায়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ওয়েবসাইটের বাহ্যিক নির্মাণ কৌশলই হচ্ছে ওয়েব ডিজাইন।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2789101" y="486889"/>
            <a:ext cx="2180723" cy="1087269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86" y="305620"/>
            <a:ext cx="2449271" cy="3085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390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400" y="3102941"/>
            <a:ext cx="8686799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কোন প্রযুক্তির সমন্বয়ে ওয়েব গড়ে উঠেছে?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Left-Right Arrow 10"/>
          <p:cNvSpPr/>
          <p:nvPr/>
        </p:nvSpPr>
        <p:spPr>
          <a:xfrm>
            <a:off x="3251122" y="512768"/>
            <a:ext cx="2844878" cy="1087269"/>
          </a:xfrm>
          <a:prstGeom prst="leftRightArrow">
            <a:avLst/>
          </a:prstGeom>
          <a:solidFill>
            <a:schemeClr val="accent6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74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lient-server-mod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93" y="2463629"/>
            <a:ext cx="5089508" cy="208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ular Callout 7"/>
          <p:cNvSpPr/>
          <p:nvPr/>
        </p:nvSpPr>
        <p:spPr>
          <a:xfrm>
            <a:off x="327920" y="282223"/>
            <a:ext cx="8481350" cy="1698977"/>
          </a:xfrm>
          <a:prstGeom prst="wedgeRectCallout">
            <a:avLst>
              <a:gd name="adj1" fmla="val -40476"/>
              <a:gd name="adj2" fmla="val 74798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আইপি এ্যাড্রেসঃ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বিশ্বের প্রতিটি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পেইজ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একটি আইডেন্টিটি বা পরিচিতি থাকে অর্থাৎ ঠিকানা থাকে,এই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আইডেন্টিটি বা ঠিকানাকে আইপি এ্যাড্রেস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protocol Address)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বলা হয়।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4766608"/>
            <a:ext cx="8839199" cy="193899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প্রতিটি আইপি এয়াড্রেস ইউনিক হয়।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আইপি এয়াড্রেস দিয়েই এক সার্ভার থেকে অন্য সার্ভারে ডাটা ট্রান্সফার করা যায়।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2000" spc="-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</a:t>
            </a:r>
            <a:r>
              <a:rPr lang="en-US" sz="2000" spc="-50" dirty="0" smtClean="0">
                <a:latin typeface="NikoshBAN" pitchFamily="2" charset="0"/>
                <a:cs typeface="NikoshBAN" pitchFamily="2" charset="0"/>
              </a:rPr>
              <a:t>IPV4(32 bit) </a:t>
            </a:r>
            <a:r>
              <a:rPr lang="bn-BD" sz="2000" spc="-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spc="-50" dirty="0" smtClean="0">
                <a:latin typeface="NikoshBAN" pitchFamily="2" charset="0"/>
                <a:cs typeface="NikoshBAN" pitchFamily="2" charset="0"/>
              </a:rPr>
              <a:t> IPV6(128 bit)</a:t>
            </a:r>
            <a:r>
              <a:rPr lang="bn-BD" sz="2000" spc="-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আইপি এ্যাড্রেসের প্রচলন রয়েছে ।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IPV4(32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bit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আইপি এ্যাড্রেস বেশী ব্যবহার হয় 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IPV4(32 bit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এর 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আইপি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এ্যাড্রেসে চারটি অকটেড থাকে এবং প্রতিটি অকটেড ডট দ্বারা পৃথক থাকে। যার ১ম দুটি অকটেড মিলে নেটওয়ার্ক এ্যাড্রেস এবং শেষ দুটি অকটেড মিলে  হয় হোস্ট এ্যাড্রেস ।</a:t>
            </a:r>
          </a:p>
        </p:txBody>
      </p:sp>
    </p:spTree>
    <p:extLst>
      <p:ext uri="{BB962C8B-B14F-4D97-AF65-F5344CB8AC3E}">
        <p14:creationId xmlns:p14="http://schemas.microsoft.com/office/powerpoint/2010/main" val="304758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 1 4"/>
          <p:cNvSpPr/>
          <p:nvPr/>
        </p:nvSpPr>
        <p:spPr>
          <a:xfrm>
            <a:off x="3047036" y="184230"/>
            <a:ext cx="3541853" cy="1111170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ডোমেইন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নেম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094" y="1407855"/>
            <a:ext cx="8669306" cy="255454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ঠিকানা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আইপি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এ্যাড্রেস অন্যটি হলো ডোমেইন নেম।</a:t>
            </a:r>
            <a:endParaRPr lang="en-US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উদাহরনঃ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মাইক্রোসফট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কোম্পানির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এয়াড্রেস বা ডোমেইন নেম হলো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www.Microsoft.com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আইপি এয়াড্রেস হলো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207.68.137.53</a:t>
            </a:r>
            <a:endParaRPr lang="bn-BD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আইপি এ্যাড্রেস নাম্বার নির্ভর এবং ডোমেইন নেম হলো টেক্সট নির্ভর।</a:t>
            </a: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আইপি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এ্যাড্রেসের অনুবাদই হলো ডোমেইন নেম।</a:t>
            </a: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আইপি এ্যাড্রেসের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মত ডোমেইন নেম ও ইউনিক যা অন্য কেঊ পায় না।</a:t>
            </a: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ডোমেইন নেমের দুই বা ততোধিক অংশ থাকতে পারে যা ডট দ্বারা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Domain Naming System (DNS)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পদ্ধতিতে ডোমেইন নেমকে নিয়ন্ত্রণ করা হয়।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8600" y="4292982"/>
            <a:ext cx="8583782" cy="2450092"/>
            <a:chOff x="2058365" y="2023897"/>
            <a:chExt cx="9641320" cy="3408460"/>
          </a:xfrm>
        </p:grpSpPr>
        <p:sp>
          <p:nvSpPr>
            <p:cNvPr id="7" name="TextBox 6"/>
            <p:cNvSpPr txBox="1"/>
            <p:nvPr/>
          </p:nvSpPr>
          <p:spPr>
            <a:xfrm>
              <a:off x="2058366" y="3259601"/>
              <a:ext cx="6832277" cy="81351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http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://</a:t>
              </a:r>
              <a:r>
                <a:rPr lang="en-US" sz="2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www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jessoreboard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sz="2000" b="1" dirty="0" smtClean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gov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sz="2000" b="1" dirty="0" smtClean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bd</a:t>
              </a:r>
              <a:r>
                <a:rPr lang="bn-BD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BD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58365" y="2023897"/>
              <a:ext cx="2021286" cy="51379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Porotocol</a:t>
              </a:r>
              <a:endPara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 flipV="1">
              <a:off x="2988139" y="2501614"/>
              <a:ext cx="128827" cy="814967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229541" y="4918559"/>
              <a:ext cx="1850111" cy="513798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Hostname</a:t>
              </a:r>
              <a:endPara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Straight Arrow Connector 10"/>
            <p:cNvCxnSpPr>
              <a:endCxn id="16" idx="0"/>
            </p:cNvCxnSpPr>
            <p:nvPr/>
          </p:nvCxnSpPr>
          <p:spPr>
            <a:xfrm>
              <a:off x="7364820" y="3673999"/>
              <a:ext cx="1705150" cy="124395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7976793" y="2501614"/>
              <a:ext cx="1698902" cy="903763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3116966" y="3673998"/>
              <a:ext cx="962686" cy="121920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5738648" y="3673998"/>
              <a:ext cx="256765" cy="1219200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341500" y="4922898"/>
              <a:ext cx="2967699" cy="4709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Second level Domain</a:t>
              </a:r>
              <a:endPara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71048" y="4917952"/>
              <a:ext cx="2997843" cy="470981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Top Level Domain</a:t>
              </a:r>
              <a:endPara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91134" y="2090261"/>
              <a:ext cx="4508551" cy="470981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Country Code Top Level Domain </a:t>
              </a:r>
              <a:endPara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121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067" y="1834124"/>
            <a:ext cx="2794799" cy="22117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6985" y="4138450"/>
            <a:ext cx="8490031" cy="218521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 ব্রাউজিং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পৃথিবীর বিভিন্ন দেশের সার্ভারে রাখা পরস্পর সংযোগযোগ্য ওয়েব পেজ পরিদর্শন করাকে ওয়েব ব্রাউজিং বলে। </a:t>
            </a:r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 </a:t>
            </a:r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ব্রাউজিং এর সাহায্যে ইন্টারনেট থেকে অসংখ্য তথ্য আরোহন করা যায়।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জন্য দরকার ব্রাউজার সফটওয়্যার।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3204017" y="368960"/>
            <a:ext cx="2560898" cy="1308904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 ব্রাউজিং </a:t>
            </a:r>
          </a:p>
        </p:txBody>
      </p:sp>
    </p:spTree>
    <p:extLst>
      <p:ext uri="{BB962C8B-B14F-4D97-AF65-F5344CB8AC3E}">
        <p14:creationId xmlns:p14="http://schemas.microsoft.com/office/powerpoint/2010/main" val="318672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2400" y="3960295"/>
            <a:ext cx="8839200" cy="138499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 ইঞ্জিনঃ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 ইঞ্জিন হলো এমন এক ধরণের টুলস যার মাধ্যমে ইন্টারনেটের অজস্র ওয়েব সার্ভার থেকে সহজেই যেকোন তথ্য খুঁজে বের করা যায়। সার্চ ইঞ্জিন ইন্টারনেটে বিস্তৃত ওয়েবসাইট গুলোকে আয়ত্তের মধ্যে রাখে। 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1799671" y="1291997"/>
            <a:ext cx="2560898" cy="1760317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 ইঞ্জিন  </a:t>
            </a:r>
            <a:endParaRPr lang="bn-BD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83" y="305331"/>
            <a:ext cx="3140739" cy="3056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1949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8774" y="4453370"/>
            <a:ext cx="8206451" cy="107721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ওয়েবপেজ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ব্রাউজার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ডোমেইন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নেম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ইউআরএল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এইচটিটিপি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৩ডব্লিউ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bn-BD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Down Arrow Callout 19"/>
          <p:cNvSpPr/>
          <p:nvPr/>
        </p:nvSpPr>
        <p:spPr>
          <a:xfrm>
            <a:off x="2958347" y="1407460"/>
            <a:ext cx="3278080" cy="1864659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  </a:t>
            </a:r>
            <a:endParaRPr lang="bn-BD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17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1"/>
            <a:ext cx="9144000" cy="6858000"/>
          </a:xfrm>
          <a:prstGeom prst="frame">
            <a:avLst>
              <a:gd name="adj1" fmla="val 203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121535" y="150472"/>
            <a:ext cx="8906719" cy="6551271"/>
          </a:xfrm>
          <a:prstGeom prst="frame">
            <a:avLst>
              <a:gd name="adj1" fmla="val 1193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624028969"/>
              </p:ext>
            </p:extLst>
          </p:nvPr>
        </p:nvGraphicFramePr>
        <p:xfrm>
          <a:off x="187262" y="239010"/>
          <a:ext cx="8755083" cy="6358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494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458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Murad Hossain</dc:creator>
  <cp:lastModifiedBy>user</cp:lastModifiedBy>
  <cp:revision>27</cp:revision>
  <dcterms:created xsi:type="dcterms:W3CDTF">2006-08-16T00:00:00Z</dcterms:created>
  <dcterms:modified xsi:type="dcterms:W3CDTF">2019-09-27T03:54:25Z</dcterms:modified>
</cp:coreProperties>
</file>