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350" r:id="rId3"/>
    <p:sldId id="351" r:id="rId4"/>
    <p:sldId id="330" r:id="rId5"/>
    <p:sldId id="310" r:id="rId6"/>
    <p:sldId id="278" r:id="rId7"/>
    <p:sldId id="311" r:id="rId8"/>
    <p:sldId id="312" r:id="rId9"/>
    <p:sldId id="324" r:id="rId10"/>
    <p:sldId id="315" r:id="rId11"/>
    <p:sldId id="317" r:id="rId12"/>
    <p:sldId id="308" r:id="rId13"/>
    <p:sldId id="341" r:id="rId14"/>
    <p:sldId id="334" r:id="rId15"/>
    <p:sldId id="344" r:id="rId16"/>
    <p:sldId id="346" r:id="rId17"/>
    <p:sldId id="345" r:id="rId18"/>
    <p:sldId id="337" r:id="rId19"/>
    <p:sldId id="336" r:id="rId20"/>
    <p:sldId id="348" r:id="rId21"/>
    <p:sldId id="333" r:id="rId22"/>
    <p:sldId id="301" r:id="rId23"/>
    <p:sldId id="32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55" autoAdjust="0"/>
  </p:normalViewPr>
  <p:slideViewPr>
    <p:cSldViewPr>
      <p:cViewPr>
        <p:scale>
          <a:sx n="69" d="100"/>
          <a:sy n="69" d="100"/>
        </p:scale>
        <p:origin x="-4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74315-1B36-4920-AD92-C47F26A6D7A0}" type="datetimeFigureOut">
              <a:rPr lang="en-US" smtClean="0"/>
              <a:t>10/18/2019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B6F44-BC3C-4490-AEB5-6613753F0147}" type="slidenum">
              <a:rPr lang="en-US" smtClean="0"/>
              <a:t>‹#›</a:t>
            </a:fld>
            <a:endParaRPr lang="en-US"/>
          </a:p>
        </p:txBody>
      </p:sp>
    </p:spTree>
    <p:extLst>
      <p:ext uri="{BB962C8B-B14F-4D97-AF65-F5344CB8AC3E}">
        <p14:creationId xmlns:p14="http://schemas.microsoft.com/office/powerpoint/2010/main" val="141306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1</a:t>
            </a:fld>
            <a:endParaRPr lang="en-US"/>
          </a:p>
        </p:txBody>
      </p:sp>
    </p:spTree>
    <p:extLst>
      <p:ext uri="{BB962C8B-B14F-4D97-AF65-F5344CB8AC3E}">
        <p14:creationId xmlns:p14="http://schemas.microsoft.com/office/powerpoint/2010/main" val="13324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2BB6F44-BC3C-4490-AEB5-6613753F0147}" type="slidenum">
              <a:rPr lang="en-US" smtClean="0"/>
              <a:t>11</a:t>
            </a:fld>
            <a:endParaRPr lang="en-US"/>
          </a:p>
        </p:txBody>
      </p:sp>
    </p:spTree>
    <p:extLst>
      <p:ext uri="{BB962C8B-B14F-4D97-AF65-F5344CB8AC3E}">
        <p14:creationId xmlns:p14="http://schemas.microsoft.com/office/powerpoint/2010/main" val="397165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jumble words the SS</a:t>
            </a:r>
            <a:r>
              <a:rPr lang="en-US" baseline="0" dirty="0" smtClean="0"/>
              <a:t> will</a:t>
            </a:r>
            <a:r>
              <a:rPr lang="en-US" dirty="0" smtClean="0"/>
              <a:t> make question and answer. Then teacher can elicit answer from them. </a:t>
            </a:r>
            <a:r>
              <a:rPr lang="en-US" sz="1200" b="0" baseline="0" dirty="0" smtClean="0">
                <a:solidFill>
                  <a:schemeClr val="tx1"/>
                </a:solidFill>
              </a:rPr>
              <a:t>Here when teacher will elicit answer he/she can ask the SS to raise their hands. Eliciting answer from one student teacher can ask other students whether they agree or not. If answer is not correct teacher can give the chance to others. Then teacher can give them the feedback showing the answer. </a:t>
            </a:r>
            <a:r>
              <a:rPr lang="en-US" baseline="0" dirty="0" smtClean="0"/>
              <a:t>In the same way, slide no. 14-16 can be conducted.</a:t>
            </a:r>
            <a:endParaRPr lang="en-US" dirty="0" smtClean="0"/>
          </a:p>
        </p:txBody>
      </p:sp>
      <p:sp>
        <p:nvSpPr>
          <p:cNvPr id="4" name="Slide Number Placeholder 3"/>
          <p:cNvSpPr>
            <a:spLocks noGrp="1"/>
          </p:cNvSpPr>
          <p:nvPr>
            <p:ph type="sldNum" sz="quarter" idx="10"/>
          </p:nvPr>
        </p:nvSpPr>
        <p:spPr/>
        <p:txBody>
          <a:bodyPr/>
          <a:lstStyle/>
          <a:p>
            <a:fld id="{12BB6F44-BC3C-4490-AEB5-6613753F0147}" type="slidenum">
              <a:rPr lang="en-US" smtClean="0"/>
              <a:t>12</a:t>
            </a:fld>
            <a:endParaRPr lang="en-US"/>
          </a:p>
        </p:txBody>
      </p:sp>
    </p:spTree>
    <p:extLst>
      <p:ext uri="{BB962C8B-B14F-4D97-AF65-F5344CB8AC3E}">
        <p14:creationId xmlns:p14="http://schemas.microsoft.com/office/powerpoint/2010/main" val="325584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13</a:t>
            </a:fld>
            <a:endParaRPr lang="en-US"/>
          </a:p>
        </p:txBody>
      </p:sp>
    </p:spTree>
    <p:extLst>
      <p:ext uri="{BB962C8B-B14F-4D97-AF65-F5344CB8AC3E}">
        <p14:creationId xmlns:p14="http://schemas.microsoft.com/office/powerpoint/2010/main" val="3255841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14</a:t>
            </a:fld>
            <a:endParaRPr lang="en-US"/>
          </a:p>
        </p:txBody>
      </p:sp>
    </p:spTree>
    <p:extLst>
      <p:ext uri="{BB962C8B-B14F-4D97-AF65-F5344CB8AC3E}">
        <p14:creationId xmlns:p14="http://schemas.microsoft.com/office/powerpoint/2010/main" val="3255841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15</a:t>
            </a:fld>
            <a:endParaRPr lang="en-US"/>
          </a:p>
        </p:txBody>
      </p:sp>
    </p:spTree>
    <p:extLst>
      <p:ext uri="{BB962C8B-B14F-4D97-AF65-F5344CB8AC3E}">
        <p14:creationId xmlns:p14="http://schemas.microsoft.com/office/powerpoint/2010/main" val="3255841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16</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17</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18</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19</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BB6F44-BC3C-4490-AEB5-6613753F0147}" type="slidenum">
              <a:rPr lang="en-US" smtClean="0"/>
              <a:t>20</a:t>
            </a:fld>
            <a:endParaRPr lang="en-US"/>
          </a:p>
        </p:txBody>
      </p:sp>
    </p:spTree>
    <p:extLst>
      <p:ext uri="{BB962C8B-B14F-4D97-AF65-F5344CB8AC3E}">
        <p14:creationId xmlns:p14="http://schemas.microsoft.com/office/powerpoint/2010/main" val="240785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BE4A-06F9-4186-A68E-4649A3D01DF7}" type="slidenum">
              <a:rPr lang="en-US" smtClean="0"/>
              <a:t>2</a:t>
            </a:fld>
            <a:endParaRPr lang="en-US"/>
          </a:p>
        </p:txBody>
      </p:sp>
    </p:spTree>
    <p:extLst>
      <p:ext uri="{BB962C8B-B14F-4D97-AF65-F5344CB8AC3E}">
        <p14:creationId xmlns:p14="http://schemas.microsoft.com/office/powerpoint/2010/main" val="406945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picture teacher</a:t>
            </a:r>
            <a:r>
              <a:rPr lang="en-US" baseline="0" dirty="0" smtClean="0"/>
              <a:t> can</a:t>
            </a:r>
            <a:r>
              <a:rPr lang="en-US" dirty="0" smtClean="0"/>
              <a:t> ask the question to the whole class. SS can raise their hands. Teacher can ask 2/3</a:t>
            </a:r>
            <a:r>
              <a:rPr lang="en-US" baseline="0" dirty="0" smtClean="0"/>
              <a:t> students randomly.</a:t>
            </a:r>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3</a:t>
            </a:fld>
            <a:endParaRPr lang="en-US"/>
          </a:p>
        </p:txBody>
      </p:sp>
    </p:spTree>
    <p:extLst>
      <p:ext uri="{BB962C8B-B14F-4D97-AF65-F5344CB8AC3E}">
        <p14:creationId xmlns:p14="http://schemas.microsoft.com/office/powerpoint/2010/main" val="116426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4</a:t>
            </a:fld>
            <a:endParaRPr lang="en-US"/>
          </a:p>
        </p:txBody>
      </p:sp>
    </p:spTree>
    <p:extLst>
      <p:ext uri="{BB962C8B-B14F-4D97-AF65-F5344CB8AC3E}">
        <p14:creationId xmlns:p14="http://schemas.microsoft.com/office/powerpoint/2010/main" val="50146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BB6F44-BC3C-4490-AEB5-6613753F0147}" type="slidenum">
              <a:rPr lang="en-US" smtClean="0"/>
              <a:t>6</a:t>
            </a:fld>
            <a:endParaRPr lang="en-US"/>
          </a:p>
        </p:txBody>
      </p:sp>
    </p:spTree>
    <p:extLst>
      <p:ext uri="{BB962C8B-B14F-4D97-AF65-F5344CB8AC3E}">
        <p14:creationId xmlns:p14="http://schemas.microsoft.com/office/powerpoint/2010/main" val="404070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7</a:t>
            </a:fld>
            <a:endParaRPr lang="en-US"/>
          </a:p>
        </p:txBody>
      </p:sp>
    </p:spTree>
    <p:extLst>
      <p:ext uri="{BB962C8B-B14F-4D97-AF65-F5344CB8AC3E}">
        <p14:creationId xmlns:p14="http://schemas.microsoft.com/office/powerpoint/2010/main" val="276240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8</a:t>
            </a:fld>
            <a:endParaRPr lang="en-US"/>
          </a:p>
        </p:txBody>
      </p:sp>
    </p:spTree>
    <p:extLst>
      <p:ext uri="{BB962C8B-B14F-4D97-AF65-F5344CB8AC3E}">
        <p14:creationId xmlns:p14="http://schemas.microsoft.com/office/powerpoint/2010/main" val="413138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9</a:t>
            </a:fld>
            <a:endParaRPr lang="en-US"/>
          </a:p>
        </p:txBody>
      </p:sp>
    </p:spTree>
    <p:extLst>
      <p:ext uri="{BB962C8B-B14F-4D97-AF65-F5344CB8AC3E}">
        <p14:creationId xmlns:p14="http://schemas.microsoft.com/office/powerpoint/2010/main" val="199024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10</a:t>
            </a:fld>
            <a:endParaRPr lang="en-US"/>
          </a:p>
        </p:txBody>
      </p:sp>
    </p:spTree>
    <p:extLst>
      <p:ext uri="{BB962C8B-B14F-4D97-AF65-F5344CB8AC3E}">
        <p14:creationId xmlns:p14="http://schemas.microsoft.com/office/powerpoint/2010/main" val="104434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10/18/2019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val="0"/>
              </a:ext>
            </a:extLst>
          </a:blip>
          <a:srcRect t="21376" b="7662"/>
          <a:stretch/>
        </p:blipFill>
        <p:spPr>
          <a:xfrm flipH="1">
            <a:off x="1447800" y="842749"/>
            <a:ext cx="5410200" cy="4312390"/>
          </a:xfrm>
          <a:prstGeom prst="rect">
            <a:avLst/>
          </a:prstGeom>
        </p:spPr>
      </p:pic>
      <p:sp>
        <p:nvSpPr>
          <p:cNvPr id="10" name="TextBox 9"/>
          <p:cNvSpPr txBox="1"/>
          <p:nvPr/>
        </p:nvSpPr>
        <p:spPr>
          <a:xfrm rot="20433249">
            <a:off x="1930781" y="3435614"/>
            <a:ext cx="5368020" cy="1245317"/>
          </a:xfrm>
          <a:prstGeom prst="rect">
            <a:avLst/>
          </a:prstGeom>
          <a:noFill/>
        </p:spPr>
        <p:txBody>
          <a:bodyPr wrap="square" rtlCol="0">
            <a:prstTxWarp prst="textWave1">
              <a:avLst/>
            </a:prstTxWarp>
            <a:spAutoFit/>
          </a:bodyPr>
          <a:lstStyle/>
          <a:p>
            <a:r>
              <a:rPr lang="en-US" sz="3600" b="1" dirty="0" smtClean="0">
                <a:solidFill>
                  <a:srgbClr val="FF0000"/>
                </a:solidFill>
                <a:latin typeface="Book Antiqua" pitchFamily="18" charset="0"/>
              </a:rPr>
              <a:t>Welcome dear students</a:t>
            </a:r>
            <a:r>
              <a:rPr lang="en-US" sz="3600" b="1" dirty="0" smtClean="0">
                <a:solidFill>
                  <a:schemeClr val="bg1"/>
                </a:solidFill>
                <a:latin typeface="Book Antiqua" pitchFamily="18" charset="0"/>
              </a:rPr>
              <a:t>.</a:t>
            </a:r>
            <a:endParaRPr lang="en-US" sz="3600" b="1" dirty="0">
              <a:solidFill>
                <a:schemeClr val="bg1"/>
              </a:solidFill>
              <a:latin typeface="Book Antiqua" pitchFamily="18" charset="0"/>
            </a:endParaRPr>
          </a:p>
        </p:txBody>
      </p:sp>
    </p:spTree>
    <p:extLst>
      <p:ext uri="{BB962C8B-B14F-4D97-AF65-F5344CB8AC3E}">
        <p14:creationId xmlns:p14="http://schemas.microsoft.com/office/powerpoint/2010/main" val="26979275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0" y="179468"/>
            <a:ext cx="23137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t>Bush</a:t>
            </a:r>
            <a:endParaRPr lang="en-US" sz="3600" b="1" dirty="0"/>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133600" y="914400"/>
            <a:ext cx="7010400" cy="954107"/>
          </a:xfrm>
          <a:prstGeom prst="rect">
            <a:avLst/>
          </a:prstGeom>
          <a:noFill/>
          <a:ln>
            <a:noFill/>
          </a:ln>
        </p:spPr>
        <p:txBody>
          <a:bodyPr wrap="square" rtlCol="0">
            <a:spAutoFit/>
          </a:bodyPr>
          <a:lstStyle/>
          <a:p>
            <a:r>
              <a:rPr lang="en-US" sz="2800" b="1" dirty="0" smtClean="0"/>
              <a:t>A plant that grows thickly with several stems coming up from the roots; a shrub</a:t>
            </a:r>
            <a:endParaRPr lang="en-US" sz="2800" b="1" dirty="0"/>
          </a:p>
        </p:txBody>
      </p:sp>
      <p:sp>
        <p:nvSpPr>
          <p:cNvPr id="11" name="TextBox 10"/>
          <p:cNvSpPr txBox="1"/>
          <p:nvPr/>
        </p:nvSpPr>
        <p:spPr>
          <a:xfrm>
            <a:off x="1219200" y="5712423"/>
            <a:ext cx="7001396" cy="584775"/>
          </a:xfrm>
          <a:prstGeom prst="rect">
            <a:avLst/>
          </a:prstGeom>
          <a:noFill/>
          <a:ln>
            <a:noFill/>
          </a:ln>
        </p:spPr>
        <p:txBody>
          <a:bodyPr wrap="square" rtlCol="0">
            <a:spAutoFit/>
          </a:bodyPr>
          <a:lstStyle/>
          <a:p>
            <a:pPr algn="ctr"/>
            <a:r>
              <a:rPr lang="en-US" sz="3200" b="1" dirty="0" smtClean="0"/>
              <a:t>The children should not go to the bush.</a:t>
            </a:r>
            <a:endParaRPr lang="en-US" sz="3200" b="1"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4400" y="1923925"/>
            <a:ext cx="7306195" cy="3543300"/>
          </a:xfrm>
          <a:prstGeom prst="rect">
            <a:avLst/>
          </a:prstGeom>
          <a:ln>
            <a:solidFill>
              <a:schemeClr val="tx1"/>
            </a:solidFill>
          </a:ln>
        </p:spPr>
      </p:pic>
    </p:spTree>
    <p:extLst>
      <p:ext uri="{BB962C8B-B14F-4D97-AF65-F5344CB8AC3E}">
        <p14:creationId xmlns:p14="http://schemas.microsoft.com/office/powerpoint/2010/main" val="30539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0915711"/>
              </p:ext>
            </p:extLst>
          </p:nvPr>
        </p:nvGraphicFramePr>
        <p:xfrm>
          <a:off x="381000" y="1365045"/>
          <a:ext cx="8686800" cy="5363701"/>
        </p:xfrm>
        <a:graphic>
          <a:graphicData uri="http://schemas.openxmlformats.org/drawingml/2006/table">
            <a:tbl>
              <a:tblPr firstRow="1" bandRow="1">
                <a:tableStyleId>{69CF1AB2-1976-4502-BF36-3FF5EA218861}</a:tableStyleId>
              </a:tblPr>
              <a:tblGrid>
                <a:gridCol w="4267200"/>
                <a:gridCol w="1143000"/>
                <a:gridCol w="990600"/>
                <a:gridCol w="1219200"/>
                <a:gridCol w="1066800"/>
              </a:tblGrid>
              <a:tr h="685800">
                <a:tc>
                  <a:txBody>
                    <a:bodyPr/>
                    <a:lstStyle/>
                    <a:p>
                      <a:pPr algn="ctr"/>
                      <a:r>
                        <a:rPr lang="en-US" sz="2400" b="1" u="none" strike="noStrike" kern="1200" baseline="0" dirty="0" smtClean="0">
                          <a:solidFill>
                            <a:srgbClr val="FF0000"/>
                          </a:solidFill>
                        </a:rPr>
                        <a:t>                     Thing/activity</a:t>
                      </a:r>
                      <a:endParaRPr lang="en-US" sz="2400" b="1" dirty="0">
                        <a:solidFill>
                          <a:srgbClr val="FF0000"/>
                        </a:solidFill>
                      </a:endParaRPr>
                    </a:p>
                  </a:txBody>
                  <a:tcPr/>
                </a:tc>
                <a:tc>
                  <a:txBody>
                    <a:bodyPr/>
                    <a:lstStyle/>
                    <a:p>
                      <a:pPr algn="ctr"/>
                      <a:r>
                        <a:rPr lang="en-US" sz="2400" b="1" i="0" u="none" strike="noStrike" kern="1200" baseline="0" dirty="0" smtClean="0">
                          <a:solidFill>
                            <a:srgbClr val="FF0000"/>
                          </a:solidFill>
                          <a:latin typeface="+mn-lt"/>
                          <a:ea typeface="+mn-ea"/>
                          <a:cs typeface="+mn-cs"/>
                        </a:rPr>
                        <a:t>Paul</a:t>
                      </a:r>
                      <a:endParaRPr lang="en-US" sz="2400" b="1" dirty="0">
                        <a:solidFill>
                          <a:srgbClr val="FF0000"/>
                        </a:solidFill>
                      </a:endParaRPr>
                    </a:p>
                  </a:txBody>
                  <a:tcPr/>
                </a:tc>
                <a:tc>
                  <a:txBody>
                    <a:bodyPr/>
                    <a:lstStyle/>
                    <a:p>
                      <a:pPr algn="ctr"/>
                      <a:r>
                        <a:rPr lang="en-US" sz="2400" b="1" i="0" u="none" strike="noStrike" kern="1200" baseline="0" dirty="0" smtClean="0">
                          <a:solidFill>
                            <a:srgbClr val="FF0000"/>
                          </a:solidFill>
                          <a:latin typeface="+mn-lt"/>
                          <a:ea typeface="+mn-ea"/>
                          <a:cs typeface="+mn-cs"/>
                        </a:rPr>
                        <a:t>Sister</a:t>
                      </a:r>
                      <a:endParaRPr lang="en-US" sz="2400" b="1" dirty="0">
                        <a:solidFill>
                          <a:srgbClr val="FF0000"/>
                        </a:solidFill>
                      </a:endParaRPr>
                    </a:p>
                  </a:txBody>
                  <a:tcPr/>
                </a:tc>
                <a:tc>
                  <a:txBody>
                    <a:bodyPr/>
                    <a:lstStyle/>
                    <a:p>
                      <a:pPr algn="ctr"/>
                      <a:r>
                        <a:rPr lang="en-US" sz="2400" b="1" i="0" u="none" strike="noStrike" kern="1200" baseline="0" dirty="0" smtClean="0">
                          <a:solidFill>
                            <a:srgbClr val="FF0000"/>
                          </a:solidFill>
                          <a:latin typeface="+mn-lt"/>
                          <a:ea typeface="+mn-ea"/>
                          <a:cs typeface="+mn-cs"/>
                        </a:rPr>
                        <a:t>Mother</a:t>
                      </a:r>
                      <a:endParaRPr lang="en-US" sz="2400" b="1" dirty="0">
                        <a:solidFill>
                          <a:srgbClr val="FF0000"/>
                        </a:solidFill>
                      </a:endParaRPr>
                    </a:p>
                  </a:txBody>
                  <a:tcPr/>
                </a:tc>
                <a:tc>
                  <a:txBody>
                    <a:bodyPr/>
                    <a:lstStyle/>
                    <a:p>
                      <a:pPr algn="ctr"/>
                      <a:r>
                        <a:rPr lang="en-US" sz="2400" b="1" i="0" u="none" strike="noStrike" kern="1200" baseline="0" dirty="0" smtClean="0">
                          <a:solidFill>
                            <a:srgbClr val="FF0000"/>
                          </a:solidFill>
                          <a:latin typeface="+mn-lt"/>
                          <a:ea typeface="+mn-ea"/>
                          <a:cs typeface="+mn-cs"/>
                        </a:rPr>
                        <a:t>Father</a:t>
                      </a:r>
                      <a:endParaRPr lang="en-US" sz="2400" b="1" dirty="0">
                        <a:solidFill>
                          <a:srgbClr val="FF0000"/>
                        </a:solidFill>
                      </a:endParaRPr>
                    </a:p>
                  </a:txBody>
                  <a:tcPr/>
                </a:tc>
              </a:tr>
              <a:tr h="10436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      Making                    sandwiches</a:t>
                      </a:r>
                      <a:endParaRPr lang="en-US" sz="2400" b="1" dirty="0" smtClean="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r>
                        <a:rPr lang="en-US" sz="2800" b="1" i="0" u="none" strike="noStrike" kern="1200" baseline="0" dirty="0" smtClean="0">
                          <a:solidFill>
                            <a:srgbClr val="00B050"/>
                          </a:solidFill>
                          <a:latin typeface="+mn-lt"/>
                          <a:ea typeface="+mn-ea"/>
                          <a:cs typeface="+mn-cs"/>
                        </a:rPr>
                        <a:t>likes</a:t>
                      </a:r>
                      <a:endParaRPr lang="en-US" sz="2800" b="1" dirty="0">
                        <a:solidFill>
                          <a:srgbClr val="00B050"/>
                        </a:solidFill>
                      </a:endParaRPr>
                    </a:p>
                  </a:txBody>
                  <a:tcPr>
                    <a:noFill/>
                  </a:tcPr>
                </a:tc>
                <a:tc>
                  <a:txBody>
                    <a:bodyPr/>
                    <a:lstStyle/>
                    <a:p>
                      <a:pPr algn="ctr"/>
                      <a:endParaRPr lang="en-US" sz="2400" b="1" dirty="0">
                        <a:solidFill>
                          <a:schemeClr val="tx1"/>
                        </a:solidFill>
                      </a:endParaRPr>
                    </a:p>
                  </a:txBody>
                  <a:tcPr>
                    <a:noFill/>
                  </a:tcPr>
                </a:tc>
              </a:tr>
              <a:tr h="1020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Watching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animals</a:t>
                      </a:r>
                      <a:endParaRPr lang="en-US" sz="2400" b="1" dirty="0" smtClean="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r>
              <a:tr h="937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Spiders</a:t>
                      </a:r>
                      <a:endParaRPr lang="en-US" sz="2400" b="1" dirty="0" smtClean="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Cooking</a:t>
                      </a:r>
                      <a:endParaRPr lang="en-US" sz="2400" b="1" dirty="0" smtClean="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r>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Flies</a:t>
                      </a:r>
                      <a:endParaRPr lang="en-US" sz="2400" b="1" dirty="0" smtClean="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c>
                  <a:txBody>
                    <a:bodyPr/>
                    <a:lstStyle/>
                    <a:p>
                      <a:pPr algn="ctr"/>
                      <a:endParaRPr lang="en-US" sz="2400" b="1" dirty="0">
                        <a:solidFill>
                          <a:schemeClr val="tx1"/>
                        </a:solidFill>
                      </a:endParaRPr>
                    </a:p>
                  </a:txBody>
                  <a:tcPr>
                    <a:noFill/>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96" y="2071627"/>
            <a:ext cx="1266738" cy="1051928"/>
          </a:xfrm>
          <a:prstGeom prst="rect">
            <a:avLst/>
          </a:prstGeom>
          <a:ln>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03" y="3123555"/>
            <a:ext cx="1266737" cy="950053"/>
          </a:xfrm>
          <a:prstGeom prst="rect">
            <a:avLst/>
          </a:prstGeom>
          <a:ln>
            <a:solidFill>
              <a:schemeClr val="tx1"/>
            </a:solidFill>
          </a:ln>
        </p:spPr>
      </p:pic>
      <p:pic>
        <p:nvPicPr>
          <p:cNvPr id="5" name="Picture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802" y="4108245"/>
            <a:ext cx="1266737" cy="916327"/>
          </a:xfrm>
          <a:prstGeom prst="rect">
            <a:avLst/>
          </a:prstGeom>
          <a:ln>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769" y="5024572"/>
            <a:ext cx="1268770" cy="760073"/>
          </a:xfrm>
          <a:prstGeom prst="rect">
            <a:avLst/>
          </a:prstGeom>
          <a:ln>
            <a:solidFill>
              <a:schemeClr val="tx1"/>
            </a:solidFill>
          </a:ln>
        </p:spPr>
      </p:pic>
      <p:pic>
        <p:nvPicPr>
          <p:cNvPr id="9" name="Picture 8"/>
          <p:cNvPicPr>
            <a:picLocks noChangeAspect="1"/>
          </p:cNvPicPr>
          <p:nvPr/>
        </p:nvPicPr>
        <p:blipFill rotWithShape="1">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l="10428" t="2583" r="13637" b="7714"/>
          <a:stretch/>
        </p:blipFill>
        <p:spPr>
          <a:xfrm>
            <a:off x="380999" y="5784645"/>
            <a:ext cx="1295401" cy="920955"/>
          </a:xfrm>
          <a:prstGeom prst="rect">
            <a:avLst/>
          </a:prstGeom>
          <a:ln>
            <a:solidFill>
              <a:schemeClr val="tx1"/>
            </a:solidFill>
          </a:ln>
        </p:spPr>
      </p:pic>
      <p:sp>
        <p:nvSpPr>
          <p:cNvPr id="8" name="Rectangle 7"/>
          <p:cNvSpPr/>
          <p:nvPr/>
        </p:nvSpPr>
        <p:spPr>
          <a:xfrm>
            <a:off x="381000" y="76200"/>
            <a:ext cx="8534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rPr>
              <a:t>Go to </a:t>
            </a:r>
            <a:r>
              <a:rPr lang="en-US" sz="2400" b="1" dirty="0">
                <a:solidFill>
                  <a:srgbClr val="FF0000"/>
                </a:solidFill>
              </a:rPr>
              <a:t>the </a:t>
            </a:r>
            <a:r>
              <a:rPr lang="en-US" sz="2400" b="1" dirty="0" smtClean="0">
                <a:solidFill>
                  <a:srgbClr val="FF0000"/>
                </a:solidFill>
              </a:rPr>
              <a:t>textbook </a:t>
            </a:r>
            <a:r>
              <a:rPr lang="en-US" sz="2400" b="1" dirty="0">
                <a:solidFill>
                  <a:srgbClr val="FF0000"/>
                </a:solidFill>
              </a:rPr>
              <a:t>, section A </a:t>
            </a:r>
            <a:r>
              <a:rPr lang="en-US" sz="2400" b="1" dirty="0" smtClean="0">
                <a:solidFill>
                  <a:srgbClr val="FF0000"/>
                </a:solidFill>
              </a:rPr>
              <a:t>and read the text and fill the table below.</a:t>
            </a:r>
            <a:r>
              <a:rPr lang="en-US" sz="2400" b="1" dirty="0">
                <a:solidFill>
                  <a:srgbClr val="FF0000"/>
                </a:solidFill>
              </a:rPr>
              <a:t> Use the words </a:t>
            </a:r>
            <a:r>
              <a:rPr lang="en-US" sz="2400" b="1" i="1" dirty="0" smtClean="0">
                <a:solidFill>
                  <a:schemeClr val="tx1"/>
                </a:solidFill>
              </a:rPr>
              <a:t>likes/doesn’t like/loves/hates </a:t>
            </a:r>
            <a:r>
              <a:rPr lang="en-US" sz="2400" b="1" dirty="0">
                <a:solidFill>
                  <a:srgbClr val="FF0000"/>
                </a:solidFill>
              </a:rPr>
              <a:t>appropriately under each member of Paul’s family</a:t>
            </a:r>
            <a:r>
              <a:rPr lang="en-US" sz="2400" b="1" dirty="0" smtClean="0">
                <a:solidFill>
                  <a:srgbClr val="FF0000"/>
                </a:solidFill>
              </a:rPr>
              <a:t>. One is</a:t>
            </a:r>
            <a:r>
              <a:rPr lang="en-US" sz="2400" b="1" dirty="0">
                <a:solidFill>
                  <a:srgbClr val="FF0000"/>
                </a:solidFill>
              </a:rPr>
              <a:t> </a:t>
            </a:r>
            <a:r>
              <a:rPr lang="en-US" sz="2400" b="1" dirty="0" smtClean="0">
                <a:solidFill>
                  <a:srgbClr val="FF0000"/>
                </a:solidFill>
              </a:rPr>
              <a:t>done </a:t>
            </a:r>
            <a:r>
              <a:rPr lang="en-US" sz="2400" b="1" dirty="0">
                <a:solidFill>
                  <a:srgbClr val="FF0000"/>
                </a:solidFill>
              </a:rPr>
              <a:t>for you.</a:t>
            </a:r>
          </a:p>
        </p:txBody>
      </p:sp>
      <p:sp>
        <p:nvSpPr>
          <p:cNvPr id="7" name="Rectangle 6"/>
          <p:cNvSpPr/>
          <p:nvPr/>
        </p:nvSpPr>
        <p:spPr>
          <a:xfrm>
            <a:off x="4648200" y="3200077"/>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l</a:t>
            </a:r>
            <a:r>
              <a:rPr lang="en-US" sz="2800" b="1" dirty="0" smtClean="0">
                <a:solidFill>
                  <a:srgbClr val="00B050"/>
                </a:solidFill>
              </a:rPr>
              <a:t>oves</a:t>
            </a:r>
            <a:endParaRPr lang="en-US" sz="2800" b="1" dirty="0">
              <a:solidFill>
                <a:srgbClr val="00B050"/>
              </a:solidFill>
            </a:endParaRPr>
          </a:p>
        </p:txBody>
      </p:sp>
      <p:sp>
        <p:nvSpPr>
          <p:cNvPr id="10" name="Rectangle 9"/>
          <p:cNvSpPr/>
          <p:nvPr/>
        </p:nvSpPr>
        <p:spPr>
          <a:xfrm>
            <a:off x="5791200" y="3200077"/>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l</a:t>
            </a:r>
            <a:r>
              <a:rPr lang="en-US" sz="2800" b="1" dirty="0" smtClean="0">
                <a:solidFill>
                  <a:srgbClr val="00B050"/>
                </a:solidFill>
              </a:rPr>
              <a:t>oves</a:t>
            </a:r>
            <a:endParaRPr lang="en-US" sz="2800" b="1" dirty="0">
              <a:solidFill>
                <a:srgbClr val="00B050"/>
              </a:solidFill>
            </a:endParaRPr>
          </a:p>
        </p:txBody>
      </p:sp>
      <p:sp>
        <p:nvSpPr>
          <p:cNvPr id="11" name="Rectangle 10"/>
          <p:cNvSpPr/>
          <p:nvPr/>
        </p:nvSpPr>
        <p:spPr>
          <a:xfrm>
            <a:off x="5791200" y="4149485"/>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hates</a:t>
            </a:r>
            <a:endParaRPr lang="en-US" sz="2800" b="1" dirty="0">
              <a:solidFill>
                <a:srgbClr val="00B050"/>
              </a:solidFill>
            </a:endParaRPr>
          </a:p>
        </p:txBody>
      </p:sp>
      <p:sp>
        <p:nvSpPr>
          <p:cNvPr id="12" name="Rectangle 11"/>
          <p:cNvSpPr/>
          <p:nvPr/>
        </p:nvSpPr>
        <p:spPr>
          <a:xfrm>
            <a:off x="7924800" y="5006104"/>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hates</a:t>
            </a:r>
            <a:endParaRPr lang="en-US" sz="2800" b="1" dirty="0">
              <a:solidFill>
                <a:srgbClr val="00B050"/>
              </a:solidFill>
            </a:endParaRPr>
          </a:p>
        </p:txBody>
      </p:sp>
      <p:sp>
        <p:nvSpPr>
          <p:cNvPr id="13" name="Rectangle 12"/>
          <p:cNvSpPr/>
          <p:nvPr/>
        </p:nvSpPr>
        <p:spPr>
          <a:xfrm>
            <a:off x="4343400" y="5832392"/>
            <a:ext cx="17526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d</a:t>
            </a:r>
            <a:r>
              <a:rPr lang="en-US" sz="2800" b="1" dirty="0" smtClean="0">
                <a:solidFill>
                  <a:srgbClr val="00B050"/>
                </a:solidFill>
              </a:rPr>
              <a:t>oesn’t like</a:t>
            </a:r>
            <a:endParaRPr lang="en-US" sz="2800" b="1" dirty="0">
              <a:solidFill>
                <a:srgbClr val="00B050"/>
              </a:solidFill>
            </a:endParaRPr>
          </a:p>
        </p:txBody>
      </p:sp>
    </p:spTree>
    <p:extLst>
      <p:ext uri="{BB962C8B-B14F-4D97-AF65-F5344CB8AC3E}">
        <p14:creationId xmlns:p14="http://schemas.microsoft.com/office/powerpoint/2010/main" val="9418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22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4"/>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nextCondLst>
                <p:cond evt="onClick" delay="0">
                  <p:tgtEl>
                    <p:spTgt spid="4"/>
                  </p:tgtEl>
                </p:cond>
              </p:nextCondLst>
            </p:seq>
          </p:childTnLst>
        </p:cTn>
      </p:par>
    </p:tnLst>
    <p:bldLst>
      <p:bldP spid="8" grpId="0"/>
      <p:bldP spid="7"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838200" y="4869873"/>
            <a:ext cx="655452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she like drawing a picture?</a:t>
            </a:r>
            <a:endParaRPr lang="en-US" sz="2800" b="1" dirty="0">
              <a:solidFill>
                <a:schemeClr val="tx1"/>
              </a:solidFill>
            </a:endParaRPr>
          </a:p>
        </p:txBody>
      </p:sp>
      <p:sp>
        <p:nvSpPr>
          <p:cNvPr id="6" name="Rectangle 5"/>
          <p:cNvSpPr/>
          <p:nvPr/>
        </p:nvSpPr>
        <p:spPr>
          <a:xfrm>
            <a:off x="817179" y="5410200"/>
            <a:ext cx="688034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Yes, she likes drawing a picture.</a:t>
            </a:r>
            <a:endParaRPr lang="en-US" sz="2800" b="1" dirty="0">
              <a:solidFill>
                <a:srgbClr val="00B050"/>
              </a:solidFill>
            </a:endParaRPr>
          </a:p>
        </p:txBody>
      </p:sp>
      <p:sp>
        <p:nvSpPr>
          <p:cNvPr id="9" name="Rectangle 8"/>
          <p:cNvSpPr/>
          <p:nvPr/>
        </p:nvSpPr>
        <p:spPr>
          <a:xfrm>
            <a:off x="381000" y="93518"/>
            <a:ext cx="8382000" cy="12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See the jumble words. Rearrange the words and make </a:t>
            </a:r>
            <a:r>
              <a:rPr lang="en-US" sz="2800" b="1" dirty="0">
                <a:solidFill>
                  <a:schemeClr val="tx1"/>
                </a:solidFill>
              </a:rPr>
              <a:t>question from the box 1 </a:t>
            </a:r>
            <a:r>
              <a:rPr lang="en-US" sz="2800" b="1" dirty="0" smtClean="0">
                <a:solidFill>
                  <a:schemeClr val="tx1"/>
                </a:solidFill>
              </a:rPr>
              <a:t>and answer from the box 2.</a:t>
            </a:r>
            <a:endParaRPr lang="en-US" sz="2800" b="1" dirty="0">
              <a:solidFill>
                <a:schemeClr val="tx1"/>
              </a:solidFill>
            </a:endParaRPr>
          </a:p>
        </p:txBody>
      </p:sp>
      <p:sp>
        <p:nvSpPr>
          <p:cNvPr id="10" name="Rectangle 9"/>
          <p:cNvSpPr/>
          <p:nvPr/>
        </p:nvSpPr>
        <p:spPr>
          <a:xfrm>
            <a:off x="381000" y="1752600"/>
            <a:ext cx="5160818" cy="108065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1.</a:t>
            </a:r>
            <a:r>
              <a:rPr lang="en-US" sz="2800" b="1" dirty="0" smtClean="0">
                <a:solidFill>
                  <a:schemeClr val="tx1"/>
                </a:solidFill>
              </a:rPr>
              <a:t> she/ like /drawing</a:t>
            </a:r>
            <a:r>
              <a:rPr lang="en-US" sz="2800" b="1" dirty="0">
                <a:solidFill>
                  <a:schemeClr val="tx1"/>
                </a:solidFill>
              </a:rPr>
              <a:t>/ d</a:t>
            </a:r>
            <a:r>
              <a:rPr lang="en-US" sz="2800" b="1" dirty="0" smtClean="0">
                <a:solidFill>
                  <a:schemeClr val="tx1"/>
                </a:solidFill>
              </a:rPr>
              <a:t>oes /picture/ a/?</a:t>
            </a:r>
            <a:endParaRPr lang="en-US" sz="2800" b="1" dirty="0">
              <a:solidFill>
                <a:schemeClr val="tx1"/>
              </a:solidFill>
            </a:endParaRPr>
          </a:p>
        </p:txBody>
      </p:sp>
      <p:sp>
        <p:nvSpPr>
          <p:cNvPr id="11" name="Rectangle 10"/>
          <p:cNvSpPr/>
          <p:nvPr/>
        </p:nvSpPr>
        <p:spPr>
          <a:xfrm>
            <a:off x="381000" y="2971800"/>
            <a:ext cx="5160818" cy="10668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2.</a:t>
            </a:r>
            <a:r>
              <a:rPr lang="en-US" sz="2800" b="1" dirty="0" smtClean="0">
                <a:solidFill>
                  <a:schemeClr val="tx1"/>
                </a:solidFill>
              </a:rPr>
              <a:t> </a:t>
            </a:r>
            <a:r>
              <a:rPr lang="en-US" sz="2800" b="1" dirty="0" smtClean="0">
                <a:solidFill>
                  <a:srgbClr val="00B050"/>
                </a:solidFill>
              </a:rPr>
              <a:t>likes </a:t>
            </a:r>
            <a:r>
              <a:rPr lang="en-US" sz="2800" b="1" dirty="0">
                <a:solidFill>
                  <a:srgbClr val="00B050"/>
                </a:solidFill>
              </a:rPr>
              <a:t>/ </a:t>
            </a:r>
            <a:r>
              <a:rPr lang="en-US" sz="2800" b="1" dirty="0" smtClean="0">
                <a:solidFill>
                  <a:srgbClr val="00B050"/>
                </a:solidFill>
              </a:rPr>
              <a:t>she /drawing</a:t>
            </a:r>
            <a:r>
              <a:rPr lang="en-US" sz="2800" b="1" dirty="0">
                <a:solidFill>
                  <a:srgbClr val="00B050"/>
                </a:solidFill>
              </a:rPr>
              <a:t>/ y</a:t>
            </a:r>
            <a:r>
              <a:rPr lang="en-US" sz="2800" b="1" dirty="0" smtClean="0">
                <a:solidFill>
                  <a:srgbClr val="00B050"/>
                </a:solidFill>
              </a:rPr>
              <a:t>es, /</a:t>
            </a:r>
            <a:r>
              <a:rPr lang="en-US" sz="2800" b="1" dirty="0">
                <a:solidFill>
                  <a:srgbClr val="00B050"/>
                </a:solidFill>
              </a:rPr>
              <a:t>a</a:t>
            </a:r>
            <a:r>
              <a:rPr lang="en-US" sz="2800" b="1" dirty="0" smtClean="0">
                <a:solidFill>
                  <a:srgbClr val="00B050"/>
                </a:solidFill>
              </a:rPr>
              <a:t>/ picture/.</a:t>
            </a:r>
            <a:endParaRPr lang="en-US" sz="2800" b="1" dirty="0">
              <a:solidFill>
                <a:srgbClr val="00B050"/>
              </a:solidFill>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715000" y="1371600"/>
            <a:ext cx="3048000" cy="3768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526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1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wd">
                                    <p:tmPct val="1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900"/>
                            </p:stCondLst>
                            <p:childTnLst>
                              <p:par>
                                <p:cTn id="18" presetID="10" presetClass="entr" presetSubtype="0" fill="hold" grpId="0" nodeType="afterEffect">
                                  <p:stCondLst>
                                    <p:cond delay="0"/>
                                  </p:stCondLst>
                                  <p:iterate type="wd">
                                    <p:tmPct val="10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33400" y="4724400"/>
            <a:ext cx="7467600" cy="682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 you like throwing waste here and there?</a:t>
            </a:r>
            <a:endParaRPr lang="en-US" sz="2800" b="1" dirty="0">
              <a:solidFill>
                <a:schemeClr val="tx1"/>
              </a:solidFill>
            </a:endParaRPr>
          </a:p>
        </p:txBody>
      </p:sp>
      <p:sp>
        <p:nvSpPr>
          <p:cNvPr id="6" name="Rectangle 5"/>
          <p:cNvSpPr/>
          <p:nvPr/>
        </p:nvSpPr>
        <p:spPr>
          <a:xfrm>
            <a:off x="533400" y="5240482"/>
            <a:ext cx="7696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No, I don’t like throwing waste here and there.</a:t>
            </a:r>
            <a:endParaRPr lang="en-US" sz="2800" b="1" dirty="0">
              <a:solidFill>
                <a:srgbClr val="00B050"/>
              </a:solidFill>
            </a:endParaRP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6259" r="3996"/>
          <a:stretch/>
        </p:blipFill>
        <p:spPr>
          <a:xfrm>
            <a:off x="5430121" y="1600200"/>
            <a:ext cx="3339806" cy="3025057"/>
          </a:xfrm>
          <a:prstGeom prst="rect">
            <a:avLst/>
          </a:prstGeom>
          <a:ln>
            <a:solidFill>
              <a:schemeClr val="tx1"/>
            </a:solidFill>
          </a:ln>
        </p:spPr>
      </p:pic>
      <p:sp>
        <p:nvSpPr>
          <p:cNvPr id="9" name="Rectangle 8"/>
          <p:cNvSpPr/>
          <p:nvPr/>
        </p:nvSpPr>
        <p:spPr>
          <a:xfrm>
            <a:off x="457200" y="474518"/>
            <a:ext cx="8305800" cy="12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See the jumble words. Rearrange the words and make question from the box </a:t>
            </a:r>
            <a:r>
              <a:rPr lang="en-US" sz="2800" b="1" dirty="0" smtClean="0">
                <a:solidFill>
                  <a:srgbClr val="002060"/>
                </a:solidFill>
              </a:rPr>
              <a:t>3 </a:t>
            </a:r>
            <a:r>
              <a:rPr lang="en-US" sz="2800" b="1" dirty="0">
                <a:solidFill>
                  <a:srgbClr val="002060"/>
                </a:solidFill>
              </a:rPr>
              <a:t>and answer from the box 4</a:t>
            </a:r>
            <a:r>
              <a:rPr lang="en-US" sz="2800" b="1" dirty="0" smtClean="0">
                <a:solidFill>
                  <a:srgbClr val="002060"/>
                </a:solidFill>
              </a:rPr>
              <a:t>.</a:t>
            </a:r>
            <a:endParaRPr lang="en-US" sz="2800" b="1" dirty="0">
              <a:solidFill>
                <a:srgbClr val="002060"/>
              </a:solidFill>
            </a:endParaRPr>
          </a:p>
        </p:txBody>
      </p:sp>
      <p:sp>
        <p:nvSpPr>
          <p:cNvPr id="10" name="Rectangle 9"/>
          <p:cNvSpPr/>
          <p:nvPr/>
        </p:nvSpPr>
        <p:spPr>
          <a:xfrm>
            <a:off x="381000" y="1752600"/>
            <a:ext cx="5160818" cy="108065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3</a:t>
            </a:r>
            <a:r>
              <a:rPr lang="en-US" sz="3200" b="1" dirty="0" smtClean="0">
                <a:solidFill>
                  <a:srgbClr val="0070C0"/>
                </a:solidFill>
              </a:rPr>
              <a:t>.</a:t>
            </a:r>
            <a:r>
              <a:rPr lang="en-US" sz="2800" b="1" dirty="0" smtClean="0">
                <a:solidFill>
                  <a:schemeClr val="tx1"/>
                </a:solidFill>
              </a:rPr>
              <a:t> </a:t>
            </a:r>
            <a:r>
              <a:rPr lang="en-US" sz="2800" b="1" dirty="0">
                <a:solidFill>
                  <a:schemeClr val="tx1"/>
                </a:solidFill>
              </a:rPr>
              <a:t>you/ </a:t>
            </a:r>
            <a:r>
              <a:rPr lang="en-US" sz="2800" b="1" dirty="0" smtClean="0">
                <a:solidFill>
                  <a:schemeClr val="tx1"/>
                </a:solidFill>
              </a:rPr>
              <a:t>waste/ like /throwing</a:t>
            </a:r>
            <a:r>
              <a:rPr lang="en-US" sz="2800" b="1" dirty="0">
                <a:solidFill>
                  <a:schemeClr val="tx1"/>
                </a:solidFill>
              </a:rPr>
              <a:t>/ </a:t>
            </a:r>
            <a:r>
              <a:rPr lang="en-US" sz="2800" b="1" dirty="0" smtClean="0">
                <a:solidFill>
                  <a:schemeClr val="tx1"/>
                </a:solidFill>
              </a:rPr>
              <a:t>do / </a:t>
            </a:r>
            <a:r>
              <a:rPr lang="en-US" sz="2800" b="1" dirty="0">
                <a:solidFill>
                  <a:schemeClr val="tx1"/>
                </a:solidFill>
              </a:rPr>
              <a:t>here and </a:t>
            </a:r>
            <a:r>
              <a:rPr lang="en-US" sz="2800" b="1" dirty="0" smtClean="0">
                <a:solidFill>
                  <a:schemeClr val="tx1"/>
                </a:solidFill>
              </a:rPr>
              <a:t>there /?</a:t>
            </a:r>
            <a:endParaRPr lang="en-US" sz="2800" b="1" dirty="0">
              <a:solidFill>
                <a:schemeClr val="tx1"/>
              </a:solidFill>
            </a:endParaRPr>
          </a:p>
        </p:txBody>
      </p:sp>
      <p:sp>
        <p:nvSpPr>
          <p:cNvPr id="11" name="Rectangle 10"/>
          <p:cNvSpPr/>
          <p:nvPr/>
        </p:nvSpPr>
        <p:spPr>
          <a:xfrm>
            <a:off x="381000" y="2971800"/>
            <a:ext cx="5160818" cy="10668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4</a:t>
            </a:r>
            <a:r>
              <a:rPr lang="en-US" sz="3200" b="1" dirty="0" smtClean="0">
                <a:solidFill>
                  <a:srgbClr val="0070C0"/>
                </a:solidFill>
              </a:rPr>
              <a:t>.</a:t>
            </a:r>
            <a:r>
              <a:rPr lang="en-US" sz="2800" b="1" dirty="0" smtClean="0">
                <a:solidFill>
                  <a:schemeClr val="tx1"/>
                </a:solidFill>
              </a:rPr>
              <a:t> </a:t>
            </a:r>
            <a:r>
              <a:rPr lang="en-US" sz="2800" b="1" dirty="0">
                <a:solidFill>
                  <a:srgbClr val="00B050"/>
                </a:solidFill>
              </a:rPr>
              <a:t>don’t / I </a:t>
            </a:r>
            <a:r>
              <a:rPr lang="en-US" sz="2800" b="1" dirty="0" smtClean="0">
                <a:solidFill>
                  <a:srgbClr val="00B050"/>
                </a:solidFill>
              </a:rPr>
              <a:t>/like /throwing</a:t>
            </a:r>
            <a:r>
              <a:rPr lang="en-US" sz="2800" b="1" dirty="0">
                <a:solidFill>
                  <a:srgbClr val="00B050"/>
                </a:solidFill>
              </a:rPr>
              <a:t>/ </a:t>
            </a:r>
            <a:r>
              <a:rPr lang="en-US" sz="2800" b="1" dirty="0" smtClean="0">
                <a:solidFill>
                  <a:srgbClr val="00B050"/>
                </a:solidFill>
              </a:rPr>
              <a:t>no</a:t>
            </a:r>
            <a:r>
              <a:rPr lang="en-US" sz="2800" b="1" dirty="0">
                <a:solidFill>
                  <a:srgbClr val="00B050"/>
                </a:solidFill>
              </a:rPr>
              <a:t>, </a:t>
            </a:r>
            <a:r>
              <a:rPr lang="en-US" sz="2800" b="1" dirty="0" smtClean="0">
                <a:solidFill>
                  <a:srgbClr val="00B050"/>
                </a:solidFill>
              </a:rPr>
              <a:t>/waste/ here and there.</a:t>
            </a:r>
            <a:endParaRPr lang="en-US" sz="2800" b="1" dirty="0">
              <a:solidFill>
                <a:srgbClr val="00B050"/>
              </a:solidFill>
            </a:endParaRPr>
          </a:p>
        </p:txBody>
      </p:sp>
    </p:spTree>
    <p:extLst>
      <p:ext uri="{BB962C8B-B14F-4D97-AF65-F5344CB8AC3E}">
        <p14:creationId xmlns:p14="http://schemas.microsoft.com/office/powerpoint/2010/main" val="4454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7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33399" y="4862946"/>
            <a:ext cx="7772401" cy="77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she like decorating herself  with a flower?</a:t>
            </a:r>
            <a:endParaRPr lang="en-US" sz="2800" b="1" dirty="0">
              <a:solidFill>
                <a:schemeClr val="tx1"/>
              </a:solidFill>
            </a:endParaRPr>
          </a:p>
        </p:txBody>
      </p:sp>
      <p:sp>
        <p:nvSpPr>
          <p:cNvPr id="6" name="Rectangle 5"/>
          <p:cNvSpPr/>
          <p:nvPr/>
        </p:nvSpPr>
        <p:spPr>
          <a:xfrm>
            <a:off x="533400" y="5500254"/>
            <a:ext cx="7696200" cy="671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2060"/>
                </a:solidFill>
              </a:rPr>
              <a:t>Yes, she loves decorating herself with a flower.</a:t>
            </a:r>
            <a:endParaRPr lang="en-US" sz="2800" b="1" dirty="0">
              <a:solidFill>
                <a:srgbClr val="002060"/>
              </a:solidFill>
            </a:endParaRPr>
          </a:p>
        </p:txBody>
      </p:sp>
      <p:sp>
        <p:nvSpPr>
          <p:cNvPr id="10" name="Rectangle 9"/>
          <p:cNvSpPr/>
          <p:nvPr/>
        </p:nvSpPr>
        <p:spPr>
          <a:xfrm>
            <a:off x="477982" y="1828800"/>
            <a:ext cx="5160818" cy="108065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5</a:t>
            </a:r>
            <a:r>
              <a:rPr lang="en-US" sz="3200" b="1" dirty="0" smtClean="0">
                <a:solidFill>
                  <a:srgbClr val="0070C0"/>
                </a:solidFill>
              </a:rPr>
              <a:t>.</a:t>
            </a:r>
            <a:r>
              <a:rPr lang="en-US" sz="2800" b="1" dirty="0" smtClean="0">
                <a:solidFill>
                  <a:schemeClr val="tx1"/>
                </a:solidFill>
              </a:rPr>
              <a:t> she/ like /herself/decorating/ </a:t>
            </a:r>
            <a:r>
              <a:rPr lang="en-US" sz="2800" b="1" dirty="0">
                <a:solidFill>
                  <a:schemeClr val="tx1"/>
                </a:solidFill>
              </a:rPr>
              <a:t>d</a:t>
            </a:r>
            <a:r>
              <a:rPr lang="en-US" sz="2800" b="1" dirty="0" smtClean="0">
                <a:solidFill>
                  <a:schemeClr val="tx1"/>
                </a:solidFill>
              </a:rPr>
              <a:t>oes /flower/ a/with/?</a:t>
            </a:r>
            <a:endParaRPr lang="en-US" sz="2800" b="1" dirty="0">
              <a:solidFill>
                <a:schemeClr val="tx1"/>
              </a:solidFill>
            </a:endParaRPr>
          </a:p>
        </p:txBody>
      </p:sp>
      <p:sp>
        <p:nvSpPr>
          <p:cNvPr id="11" name="Rectangle 10"/>
          <p:cNvSpPr/>
          <p:nvPr/>
        </p:nvSpPr>
        <p:spPr>
          <a:xfrm>
            <a:off x="477982" y="3048000"/>
            <a:ext cx="5160818" cy="10668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rPr>
              <a:t>6</a:t>
            </a:r>
            <a:r>
              <a:rPr lang="en-US" sz="3200" b="1" dirty="0" smtClean="0">
                <a:solidFill>
                  <a:srgbClr val="002060"/>
                </a:solidFill>
              </a:rPr>
              <a:t>.</a:t>
            </a:r>
            <a:r>
              <a:rPr lang="en-US" sz="2800" b="1" dirty="0" smtClean="0">
                <a:solidFill>
                  <a:srgbClr val="002060"/>
                </a:solidFill>
              </a:rPr>
              <a:t> loves </a:t>
            </a:r>
            <a:r>
              <a:rPr lang="en-US" sz="2800" b="1" dirty="0">
                <a:solidFill>
                  <a:srgbClr val="002060"/>
                </a:solidFill>
              </a:rPr>
              <a:t>/ </a:t>
            </a:r>
            <a:r>
              <a:rPr lang="en-US" sz="2800" b="1" dirty="0" smtClean="0">
                <a:solidFill>
                  <a:srgbClr val="002060"/>
                </a:solidFill>
              </a:rPr>
              <a:t>she /decorating</a:t>
            </a:r>
            <a:r>
              <a:rPr lang="en-US" sz="2800" b="1" dirty="0">
                <a:solidFill>
                  <a:srgbClr val="002060"/>
                </a:solidFill>
              </a:rPr>
              <a:t>/ y</a:t>
            </a:r>
            <a:r>
              <a:rPr lang="en-US" sz="2800" b="1" dirty="0" smtClean="0">
                <a:solidFill>
                  <a:srgbClr val="002060"/>
                </a:solidFill>
              </a:rPr>
              <a:t>es, /</a:t>
            </a:r>
            <a:r>
              <a:rPr lang="en-US" sz="2800" b="1" dirty="0">
                <a:solidFill>
                  <a:srgbClr val="002060"/>
                </a:solidFill>
              </a:rPr>
              <a:t>a</a:t>
            </a:r>
            <a:r>
              <a:rPr lang="en-US" sz="2800" b="1" dirty="0" smtClean="0">
                <a:solidFill>
                  <a:srgbClr val="002060"/>
                </a:solidFill>
              </a:rPr>
              <a:t>/ flower/with/herself.</a:t>
            </a:r>
            <a:endParaRPr lang="en-US" sz="2800" b="1" dirty="0">
              <a:solidFill>
                <a:srgbClr val="002060"/>
              </a:solidFill>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8000" r="26620"/>
          <a:stretch/>
        </p:blipFill>
        <p:spPr>
          <a:xfrm flipH="1">
            <a:off x="5638800" y="1828800"/>
            <a:ext cx="2895600" cy="30341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57200" y="381000"/>
            <a:ext cx="8305800" cy="12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rPr>
              <a:t>See the jumble words. Rearrange the words and make question from the box </a:t>
            </a:r>
            <a:r>
              <a:rPr lang="en-US" sz="2800" b="1" dirty="0" smtClean="0">
                <a:solidFill>
                  <a:srgbClr val="FF0000"/>
                </a:solidFill>
              </a:rPr>
              <a:t>5 and </a:t>
            </a:r>
            <a:r>
              <a:rPr lang="en-US" sz="2800" b="1" dirty="0">
                <a:solidFill>
                  <a:srgbClr val="FF0000"/>
                </a:solidFill>
              </a:rPr>
              <a:t>answer from the box </a:t>
            </a:r>
            <a:r>
              <a:rPr lang="en-US" sz="2800" b="1" dirty="0" smtClean="0">
                <a:solidFill>
                  <a:srgbClr val="FF0000"/>
                </a:solidFill>
              </a:rPr>
              <a:t>6.</a:t>
            </a:r>
            <a:endParaRPr lang="en-US" sz="2800" b="1" dirty="0">
              <a:solidFill>
                <a:srgbClr val="FF0000"/>
              </a:solidFill>
            </a:endParaRPr>
          </a:p>
        </p:txBody>
      </p:sp>
    </p:spTree>
    <p:extLst>
      <p:ext uri="{BB962C8B-B14F-4D97-AF65-F5344CB8AC3E}">
        <p14:creationId xmlns:p14="http://schemas.microsoft.com/office/powerpoint/2010/main" val="34124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6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774887" y="4786746"/>
            <a:ext cx="6578805" cy="77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he like working in a factory?</a:t>
            </a:r>
            <a:endParaRPr lang="en-US" sz="2800" b="1" dirty="0">
              <a:solidFill>
                <a:schemeClr val="tx1"/>
              </a:solidFill>
            </a:endParaRPr>
          </a:p>
        </p:txBody>
      </p:sp>
      <p:sp>
        <p:nvSpPr>
          <p:cNvPr id="6" name="Rectangle 5"/>
          <p:cNvSpPr/>
          <p:nvPr/>
        </p:nvSpPr>
        <p:spPr>
          <a:xfrm>
            <a:off x="774888" y="5424054"/>
            <a:ext cx="6997512" cy="671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No, he hates working in a factory.</a:t>
            </a:r>
            <a:endParaRPr lang="en-US" sz="2800" b="1" dirty="0">
              <a:solidFill>
                <a:srgbClr val="00B050"/>
              </a:solidFill>
            </a:endParaRPr>
          </a:p>
        </p:txBody>
      </p:sp>
      <p:sp>
        <p:nvSpPr>
          <p:cNvPr id="10" name="Rectangle 9"/>
          <p:cNvSpPr/>
          <p:nvPr/>
        </p:nvSpPr>
        <p:spPr>
          <a:xfrm>
            <a:off x="381000" y="1676400"/>
            <a:ext cx="4953000" cy="108065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7</a:t>
            </a:r>
            <a:r>
              <a:rPr lang="en-US" sz="3200" b="1" dirty="0" smtClean="0">
                <a:solidFill>
                  <a:srgbClr val="0070C0"/>
                </a:solidFill>
              </a:rPr>
              <a:t>.</a:t>
            </a:r>
            <a:r>
              <a:rPr lang="en-US" sz="2800" b="1" dirty="0" smtClean="0">
                <a:solidFill>
                  <a:schemeClr val="tx1"/>
                </a:solidFill>
              </a:rPr>
              <a:t> he/ like /in/working/ </a:t>
            </a:r>
            <a:r>
              <a:rPr lang="en-US" sz="2800" b="1" dirty="0">
                <a:solidFill>
                  <a:schemeClr val="tx1"/>
                </a:solidFill>
              </a:rPr>
              <a:t>d</a:t>
            </a:r>
            <a:r>
              <a:rPr lang="en-US" sz="2800" b="1" dirty="0" smtClean="0">
                <a:solidFill>
                  <a:schemeClr val="tx1"/>
                </a:solidFill>
              </a:rPr>
              <a:t>oes /factory/ a/?</a:t>
            </a:r>
            <a:endParaRPr lang="en-US" sz="2800" b="1" dirty="0">
              <a:solidFill>
                <a:schemeClr val="tx1"/>
              </a:solidFill>
            </a:endParaRPr>
          </a:p>
        </p:txBody>
      </p:sp>
      <p:sp>
        <p:nvSpPr>
          <p:cNvPr id="11" name="Rectangle 10"/>
          <p:cNvSpPr/>
          <p:nvPr/>
        </p:nvSpPr>
        <p:spPr>
          <a:xfrm>
            <a:off x="381000" y="2895600"/>
            <a:ext cx="4953000" cy="10668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rPr>
              <a:t>8</a:t>
            </a:r>
            <a:r>
              <a:rPr lang="en-US" sz="3200" b="1" dirty="0" smtClean="0">
                <a:solidFill>
                  <a:srgbClr val="FF0000"/>
                </a:solidFill>
              </a:rPr>
              <a:t>.</a:t>
            </a:r>
            <a:r>
              <a:rPr lang="en-US" sz="2800" b="1" dirty="0" smtClean="0">
                <a:solidFill>
                  <a:srgbClr val="FF0000"/>
                </a:solidFill>
              </a:rPr>
              <a:t> hates </a:t>
            </a:r>
            <a:r>
              <a:rPr lang="en-US" sz="2800" b="1" dirty="0">
                <a:solidFill>
                  <a:srgbClr val="FF0000"/>
                </a:solidFill>
              </a:rPr>
              <a:t>/ </a:t>
            </a:r>
            <a:r>
              <a:rPr lang="en-US" sz="2800" b="1" dirty="0" smtClean="0">
                <a:solidFill>
                  <a:srgbClr val="FF0000"/>
                </a:solidFill>
              </a:rPr>
              <a:t>he /working</a:t>
            </a:r>
            <a:r>
              <a:rPr lang="en-US" sz="2800" b="1" dirty="0">
                <a:solidFill>
                  <a:srgbClr val="FF0000"/>
                </a:solidFill>
              </a:rPr>
              <a:t>/ </a:t>
            </a:r>
            <a:r>
              <a:rPr lang="en-US" sz="2800" b="1" dirty="0" smtClean="0">
                <a:solidFill>
                  <a:srgbClr val="FF0000"/>
                </a:solidFill>
              </a:rPr>
              <a:t>no, /</a:t>
            </a:r>
            <a:r>
              <a:rPr lang="en-US" sz="2800" b="1" dirty="0">
                <a:solidFill>
                  <a:srgbClr val="FF0000"/>
                </a:solidFill>
              </a:rPr>
              <a:t>a</a:t>
            </a:r>
            <a:r>
              <a:rPr lang="en-US" sz="2800" b="1" dirty="0" smtClean="0">
                <a:solidFill>
                  <a:srgbClr val="FF0000"/>
                </a:solidFill>
              </a:rPr>
              <a:t>/ factory/in/.</a:t>
            </a:r>
            <a:endParaRPr lang="en-US" sz="2800" b="1" dirty="0">
              <a:solidFill>
                <a:srgbClr val="FF0000"/>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3811"/>
          <a:stretch/>
        </p:blipFill>
        <p:spPr>
          <a:xfrm>
            <a:off x="5181600" y="1790700"/>
            <a:ext cx="3428216" cy="2209800"/>
          </a:xfrm>
          <a:prstGeom prst="rect">
            <a:avLst/>
          </a:prstGeom>
          <a:ln>
            <a:solidFill>
              <a:schemeClr val="tx1"/>
            </a:solidFill>
          </a:ln>
        </p:spPr>
      </p:pic>
      <p:sp>
        <p:nvSpPr>
          <p:cNvPr id="12" name="Rectangle 11"/>
          <p:cNvSpPr/>
          <p:nvPr/>
        </p:nvSpPr>
        <p:spPr>
          <a:xfrm>
            <a:off x="457200" y="93518"/>
            <a:ext cx="8305800" cy="12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rPr>
              <a:t>See the jumble words. Rearrange the words and make question from the box 7</a:t>
            </a:r>
            <a:r>
              <a:rPr lang="en-US" sz="2800" b="1" dirty="0" smtClean="0">
                <a:solidFill>
                  <a:srgbClr val="FF0000"/>
                </a:solidFill>
              </a:rPr>
              <a:t> and </a:t>
            </a:r>
            <a:r>
              <a:rPr lang="en-US" sz="2800" b="1" dirty="0">
                <a:solidFill>
                  <a:srgbClr val="FF0000"/>
                </a:solidFill>
              </a:rPr>
              <a:t>answer from the box 8</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93107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6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95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81000" y="2362200"/>
            <a:ext cx="51054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12" name="Rectangle 11"/>
          <p:cNvSpPr/>
          <p:nvPr/>
        </p:nvSpPr>
        <p:spPr>
          <a:xfrm>
            <a:off x="349827" y="2985655"/>
            <a:ext cx="4755573" cy="602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Yes, like ) ……………………</a:t>
            </a:r>
            <a:endParaRPr lang="en-US" sz="2800" b="1" dirty="0">
              <a:solidFill>
                <a:schemeClr val="tx1"/>
              </a:solidFill>
            </a:endParaRPr>
          </a:p>
        </p:txBody>
      </p:sp>
      <p:sp>
        <p:nvSpPr>
          <p:cNvPr id="14" name="Rectangle 13"/>
          <p:cNvSpPr/>
          <p:nvPr/>
        </p:nvSpPr>
        <p:spPr>
          <a:xfrm>
            <a:off x="375743" y="1371600"/>
            <a:ext cx="486891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B050"/>
                </a:solidFill>
              </a:rPr>
              <a:t>2. They go to school.</a:t>
            </a:r>
            <a:endParaRPr lang="en-US" sz="3200" b="1" dirty="0">
              <a:solidFill>
                <a:srgbClr val="00B050"/>
              </a:solidFill>
            </a:endParaRPr>
          </a:p>
        </p:txBody>
      </p:sp>
      <p:sp>
        <p:nvSpPr>
          <p:cNvPr id="2" name="Rectangle 1"/>
          <p:cNvSpPr/>
          <p:nvPr/>
        </p:nvSpPr>
        <p:spPr>
          <a:xfrm>
            <a:off x="533400" y="415636"/>
            <a:ext cx="8229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FF0000"/>
                </a:solidFill>
              </a:rPr>
              <a:t>Use the clues to </a:t>
            </a:r>
            <a:r>
              <a:rPr lang="en-US" sz="2800" b="1" dirty="0" smtClean="0">
                <a:solidFill>
                  <a:srgbClr val="FF0000"/>
                </a:solidFill>
              </a:rPr>
              <a:t>make questions </a:t>
            </a:r>
            <a:r>
              <a:rPr lang="en-US" sz="2800" b="1" dirty="0">
                <a:solidFill>
                  <a:srgbClr val="FF0000"/>
                </a:solidFill>
              </a:rPr>
              <a:t>and </a:t>
            </a:r>
            <a:r>
              <a:rPr lang="en-US" sz="2800" b="1" dirty="0" smtClean="0">
                <a:solidFill>
                  <a:srgbClr val="FF0000"/>
                </a:solidFill>
              </a:rPr>
              <a:t>answers </a:t>
            </a:r>
            <a:r>
              <a:rPr lang="en-US" sz="2800" b="1" dirty="0">
                <a:solidFill>
                  <a:srgbClr val="FF0000"/>
                </a:solidFill>
              </a:rPr>
              <a:t>about </a:t>
            </a:r>
            <a:r>
              <a:rPr lang="en-US" sz="2800" b="1" dirty="0" smtClean="0">
                <a:solidFill>
                  <a:srgbClr val="FF0000"/>
                </a:solidFill>
              </a:rPr>
              <a:t>likes/dislikes.</a:t>
            </a:r>
            <a:endParaRPr lang="en-US" sz="2800" dirty="0">
              <a:solidFill>
                <a:srgbClr val="FF0000"/>
              </a:solidFill>
            </a:endParaRPr>
          </a:p>
        </p:txBody>
      </p:sp>
      <p:sp>
        <p:nvSpPr>
          <p:cNvPr id="15" name="Rectangle 14"/>
          <p:cNvSpPr/>
          <p:nvPr/>
        </p:nvSpPr>
        <p:spPr>
          <a:xfrm>
            <a:off x="838200" y="4953000"/>
            <a:ext cx="57150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 they like going to school?</a:t>
            </a:r>
            <a:endParaRPr lang="en-US" sz="2800" b="1" dirty="0">
              <a:solidFill>
                <a:schemeClr val="tx1"/>
              </a:solidFill>
            </a:endParaRPr>
          </a:p>
        </p:txBody>
      </p:sp>
      <p:sp>
        <p:nvSpPr>
          <p:cNvPr id="16" name="Rectangle 15"/>
          <p:cNvSpPr/>
          <p:nvPr/>
        </p:nvSpPr>
        <p:spPr>
          <a:xfrm>
            <a:off x="838200" y="5410200"/>
            <a:ext cx="5562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Yes, they like going to school.</a:t>
            </a:r>
            <a:endParaRPr lang="en-US" sz="2800" b="1" dirty="0">
              <a:solidFill>
                <a:srgbClr val="00B050"/>
              </a:solidFill>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5045" r="7554"/>
          <a:stretch/>
        </p:blipFill>
        <p:spPr>
          <a:xfrm>
            <a:off x="5020506" y="1219200"/>
            <a:ext cx="3881756" cy="3733800"/>
          </a:xfrm>
          <a:prstGeom prst="rect">
            <a:avLst/>
          </a:prstGeom>
          <a:ln>
            <a:solidFill>
              <a:schemeClr val="tx1"/>
            </a:solidFill>
          </a:ln>
        </p:spPr>
      </p:pic>
      <p:sp>
        <p:nvSpPr>
          <p:cNvPr id="19" name="Rectangle 18"/>
          <p:cNvSpPr/>
          <p:nvPr/>
        </p:nvSpPr>
        <p:spPr>
          <a:xfrm>
            <a:off x="325582" y="3820391"/>
            <a:ext cx="5160818" cy="10668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70C0"/>
                </a:solidFill>
              </a:rPr>
              <a:t>A</a:t>
            </a:r>
            <a:r>
              <a:rPr lang="en-US" sz="3200" b="1" dirty="0">
                <a:solidFill>
                  <a:schemeClr val="tx1"/>
                </a:solidFill>
              </a:rPr>
              <a:t>: </a:t>
            </a:r>
            <a:r>
              <a:rPr lang="en-US" sz="3200" b="1" dirty="0" smtClean="0">
                <a:solidFill>
                  <a:schemeClr val="tx1"/>
                </a:solidFill>
              </a:rPr>
              <a:t>(Yes, like) </a:t>
            </a:r>
            <a:r>
              <a:rPr lang="en-US" sz="3200" b="1" dirty="0" smtClean="0">
                <a:solidFill>
                  <a:srgbClr val="00B050"/>
                </a:solidFill>
              </a:rPr>
              <a:t>Yes</a:t>
            </a:r>
            <a:r>
              <a:rPr lang="en-US" sz="3200" b="1" dirty="0">
                <a:solidFill>
                  <a:srgbClr val="00B050"/>
                </a:solidFill>
              </a:rPr>
              <a:t>, she likes drawing a picture.</a:t>
            </a:r>
          </a:p>
        </p:txBody>
      </p:sp>
      <p:sp>
        <p:nvSpPr>
          <p:cNvPr id="21" name="Rectangle 20"/>
          <p:cNvSpPr/>
          <p:nvPr/>
        </p:nvSpPr>
        <p:spPr>
          <a:xfrm>
            <a:off x="394855" y="1856660"/>
            <a:ext cx="486891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B050"/>
                </a:solidFill>
              </a:rPr>
              <a:t>2. She draws picture.</a:t>
            </a:r>
            <a:endParaRPr lang="en-US" sz="3200" b="1" dirty="0">
              <a:solidFill>
                <a:srgbClr val="00B050"/>
              </a:solidFill>
            </a:endParaRPr>
          </a:p>
        </p:txBody>
      </p:sp>
    </p:spTree>
    <p:extLst>
      <p:ext uri="{BB962C8B-B14F-4D97-AF65-F5344CB8AC3E}">
        <p14:creationId xmlns:p14="http://schemas.microsoft.com/office/powerpoint/2010/main" val="23012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wd">
                                    <p:tmPct val="10000"/>
                                  </p:iterate>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90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xit" presetSubtype="0" fill="hold" grpId="1"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9" grpId="0" animBg="1"/>
      <p:bldP spid="19" grpId="1" animBg="1"/>
      <p:bldP spid="21" grpId="0"/>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81000" y="2331027"/>
            <a:ext cx="5105400" cy="647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12" name="Rectangle 11"/>
          <p:cNvSpPr/>
          <p:nvPr/>
        </p:nvSpPr>
        <p:spPr>
          <a:xfrm>
            <a:off x="349827" y="2826327"/>
            <a:ext cx="5320146" cy="755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No, not like ) ……………………</a:t>
            </a:r>
            <a:endParaRPr lang="en-US" sz="2800" b="1" dirty="0">
              <a:solidFill>
                <a:schemeClr val="tx1"/>
              </a:solidFill>
            </a:endParaRPr>
          </a:p>
        </p:txBody>
      </p:sp>
      <p:sp>
        <p:nvSpPr>
          <p:cNvPr id="14" name="Rectangle 13"/>
          <p:cNvSpPr/>
          <p:nvPr/>
        </p:nvSpPr>
        <p:spPr>
          <a:xfrm>
            <a:off x="380999" y="1295400"/>
            <a:ext cx="5867401"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B050"/>
                </a:solidFill>
              </a:rPr>
              <a:t>2. She studies in load-shedding.</a:t>
            </a:r>
            <a:endParaRPr lang="en-US" sz="3200" b="1" dirty="0">
              <a:solidFill>
                <a:srgbClr val="00B050"/>
              </a:solidFill>
            </a:endParaRPr>
          </a:p>
        </p:txBody>
      </p:sp>
      <p:sp>
        <p:nvSpPr>
          <p:cNvPr id="2" name="Rectangle 1"/>
          <p:cNvSpPr/>
          <p:nvPr/>
        </p:nvSpPr>
        <p:spPr>
          <a:xfrm>
            <a:off x="381000" y="152400"/>
            <a:ext cx="848007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Use the clues to </a:t>
            </a:r>
            <a:r>
              <a:rPr lang="en-US" sz="2800" b="1" dirty="0" smtClean="0">
                <a:solidFill>
                  <a:schemeClr val="tx1"/>
                </a:solidFill>
              </a:rPr>
              <a:t>make </a:t>
            </a:r>
            <a:r>
              <a:rPr lang="en-US" sz="2800" b="1" dirty="0">
                <a:solidFill>
                  <a:schemeClr val="tx1"/>
                </a:solidFill>
              </a:rPr>
              <a:t>questions and answers about likes/dislikes.</a:t>
            </a:r>
            <a:endParaRPr lang="en-US" sz="2800" dirty="0">
              <a:solidFill>
                <a:schemeClr val="tx1"/>
              </a:solidFill>
            </a:endParaRPr>
          </a:p>
        </p:txBody>
      </p:sp>
      <p:sp>
        <p:nvSpPr>
          <p:cNvPr id="15" name="Rectangle 14"/>
          <p:cNvSpPr/>
          <p:nvPr/>
        </p:nvSpPr>
        <p:spPr>
          <a:xfrm>
            <a:off x="470338" y="4952999"/>
            <a:ext cx="7467600" cy="78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she like studying in load-shedding?</a:t>
            </a:r>
            <a:endParaRPr lang="en-US" sz="2800" b="1" dirty="0">
              <a:solidFill>
                <a:schemeClr val="tx1"/>
              </a:solidFill>
            </a:endParaRPr>
          </a:p>
        </p:txBody>
      </p:sp>
      <p:sp>
        <p:nvSpPr>
          <p:cNvPr id="16" name="Rectangle 15"/>
          <p:cNvSpPr/>
          <p:nvPr/>
        </p:nvSpPr>
        <p:spPr>
          <a:xfrm>
            <a:off x="533400" y="5562600"/>
            <a:ext cx="7696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No, she does not like </a:t>
            </a:r>
            <a:r>
              <a:rPr lang="en-US" sz="2800" b="1" dirty="0">
                <a:solidFill>
                  <a:srgbClr val="00B050"/>
                </a:solidFill>
              </a:rPr>
              <a:t>studying in load-shedding</a:t>
            </a:r>
            <a:r>
              <a:rPr lang="en-US" sz="2800" b="1" dirty="0" smtClean="0">
                <a:solidFill>
                  <a:srgbClr val="00B050"/>
                </a:solidFill>
              </a:rPr>
              <a:t>.</a:t>
            </a:r>
            <a:endParaRPr lang="en-US" sz="2800" b="1" dirty="0">
              <a:solidFill>
                <a:srgbClr val="00B05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019300"/>
            <a:ext cx="3124200" cy="286550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4028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9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81000" y="2228720"/>
            <a:ext cx="5105400" cy="766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9" name="Rectangle 8"/>
          <p:cNvSpPr/>
          <p:nvPr/>
        </p:nvSpPr>
        <p:spPr>
          <a:xfrm>
            <a:off x="381000" y="2888673"/>
            <a:ext cx="51054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Yes, love ) …………………………</a:t>
            </a:r>
            <a:endParaRPr lang="en-US" sz="2800" b="1" dirty="0">
              <a:solidFill>
                <a:schemeClr val="tx1"/>
              </a:solidFill>
            </a:endParaRPr>
          </a:p>
        </p:txBody>
      </p:sp>
      <p:sp>
        <p:nvSpPr>
          <p:cNvPr id="13" name="Rectangle 12"/>
          <p:cNvSpPr/>
          <p:nvPr/>
        </p:nvSpPr>
        <p:spPr>
          <a:xfrm>
            <a:off x="540328" y="1428880"/>
            <a:ext cx="4710545" cy="62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B050"/>
                </a:solidFill>
              </a:rPr>
              <a:t>1</a:t>
            </a:r>
            <a:r>
              <a:rPr lang="en-US" sz="3200" b="1" dirty="0" smtClean="0">
                <a:solidFill>
                  <a:srgbClr val="00B050"/>
                </a:solidFill>
              </a:rPr>
              <a:t>. They make garden.</a:t>
            </a:r>
            <a:endParaRPr lang="en-US" sz="3200" b="1" dirty="0">
              <a:solidFill>
                <a:srgbClr val="00B050"/>
              </a:solidFill>
            </a:endParaRPr>
          </a:p>
        </p:txBody>
      </p:sp>
      <p:sp>
        <p:nvSpPr>
          <p:cNvPr id="2" name="Rectangle 1"/>
          <p:cNvSpPr/>
          <p:nvPr/>
        </p:nvSpPr>
        <p:spPr>
          <a:xfrm>
            <a:off x="526473" y="110837"/>
            <a:ext cx="804256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Use the clues to write questions and answers about likes/dislikes.</a:t>
            </a:r>
            <a:endParaRPr lang="en-US" sz="2800" dirty="0">
              <a:solidFill>
                <a:schemeClr val="tx1"/>
              </a:solidFill>
            </a:endParaRPr>
          </a:p>
        </p:txBody>
      </p:sp>
      <p:sp>
        <p:nvSpPr>
          <p:cNvPr id="7" name="Rectangle 6"/>
          <p:cNvSpPr/>
          <p:nvPr/>
        </p:nvSpPr>
        <p:spPr>
          <a:xfrm>
            <a:off x="470338" y="4787461"/>
            <a:ext cx="7467600" cy="72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 they like making garden?</a:t>
            </a:r>
            <a:endParaRPr lang="en-US" sz="2800" b="1" dirty="0">
              <a:solidFill>
                <a:schemeClr val="tx1"/>
              </a:solidFill>
            </a:endParaRPr>
          </a:p>
        </p:txBody>
      </p:sp>
      <p:sp>
        <p:nvSpPr>
          <p:cNvPr id="10" name="Rectangle 9"/>
          <p:cNvSpPr/>
          <p:nvPr/>
        </p:nvSpPr>
        <p:spPr>
          <a:xfrm>
            <a:off x="533400" y="5334000"/>
            <a:ext cx="7696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Yes, they love making garden.</a:t>
            </a:r>
            <a:endParaRPr lang="en-US" sz="2800" b="1" dirty="0">
              <a:solidFill>
                <a:srgbClr val="00B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226374"/>
            <a:ext cx="3581399" cy="3281761"/>
          </a:xfrm>
          <a:prstGeom prst="rect">
            <a:avLst/>
          </a:prstGeom>
        </p:spPr>
      </p:pic>
    </p:spTree>
    <p:extLst>
      <p:ext uri="{BB962C8B-B14F-4D97-AF65-F5344CB8AC3E}">
        <p14:creationId xmlns:p14="http://schemas.microsoft.com/office/powerpoint/2010/main" val="34701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85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81000" y="2228720"/>
            <a:ext cx="5105400" cy="766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9" name="Rectangle 8"/>
          <p:cNvSpPr/>
          <p:nvPr/>
        </p:nvSpPr>
        <p:spPr>
          <a:xfrm>
            <a:off x="381000" y="2888673"/>
            <a:ext cx="51054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No, hate ) …………………………</a:t>
            </a:r>
            <a:endParaRPr lang="en-US" sz="2800" b="1" dirty="0">
              <a:solidFill>
                <a:schemeClr val="tx1"/>
              </a:solidFill>
            </a:endParaRPr>
          </a:p>
        </p:txBody>
      </p:sp>
      <p:sp>
        <p:nvSpPr>
          <p:cNvPr id="13" name="Rectangle 12"/>
          <p:cNvSpPr/>
          <p:nvPr/>
        </p:nvSpPr>
        <p:spPr>
          <a:xfrm>
            <a:off x="540328" y="1581280"/>
            <a:ext cx="4710545" cy="62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B050"/>
                </a:solidFill>
              </a:rPr>
              <a:t>1</a:t>
            </a:r>
            <a:r>
              <a:rPr lang="en-US" sz="3200" b="1" dirty="0" smtClean="0">
                <a:solidFill>
                  <a:srgbClr val="00B050"/>
                </a:solidFill>
              </a:rPr>
              <a:t>. The boy pulls garbage.</a:t>
            </a:r>
            <a:endParaRPr lang="en-US" sz="3200" b="1" dirty="0">
              <a:solidFill>
                <a:srgbClr val="00B050"/>
              </a:solidFill>
            </a:endParaRPr>
          </a:p>
        </p:txBody>
      </p:sp>
      <p:sp>
        <p:nvSpPr>
          <p:cNvPr id="2" name="Rectangle 1"/>
          <p:cNvSpPr/>
          <p:nvPr/>
        </p:nvSpPr>
        <p:spPr>
          <a:xfrm>
            <a:off x="526473" y="110837"/>
            <a:ext cx="804256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2060"/>
                </a:solidFill>
              </a:rPr>
              <a:t>Use the clues to write questions and answers about likes/dislikes.</a:t>
            </a:r>
            <a:endParaRPr lang="en-US" sz="2800" dirty="0">
              <a:solidFill>
                <a:srgbClr val="002060"/>
              </a:solidFill>
            </a:endParaRPr>
          </a:p>
        </p:txBody>
      </p:sp>
      <p:sp>
        <p:nvSpPr>
          <p:cNvPr id="7" name="Rectangle 6"/>
          <p:cNvSpPr/>
          <p:nvPr/>
        </p:nvSpPr>
        <p:spPr>
          <a:xfrm>
            <a:off x="470338" y="4787461"/>
            <a:ext cx="7467600" cy="72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the boy like pulling garbage?</a:t>
            </a:r>
            <a:endParaRPr lang="en-US" sz="2800" b="1" dirty="0">
              <a:solidFill>
                <a:schemeClr val="tx1"/>
              </a:solidFill>
            </a:endParaRPr>
          </a:p>
        </p:txBody>
      </p:sp>
      <p:sp>
        <p:nvSpPr>
          <p:cNvPr id="10" name="Rectangle 9"/>
          <p:cNvSpPr/>
          <p:nvPr/>
        </p:nvSpPr>
        <p:spPr>
          <a:xfrm>
            <a:off x="533400" y="5334000"/>
            <a:ext cx="7696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No, the boy hates pulling garbage.</a:t>
            </a:r>
            <a:endParaRPr lang="en-US" sz="2800" b="1" dirty="0">
              <a:solidFill>
                <a:srgbClr val="00B050"/>
              </a:solidFill>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327073" y="1731579"/>
            <a:ext cx="3512127" cy="2634094"/>
          </a:xfrm>
          <a:prstGeom prst="rect">
            <a:avLst/>
          </a:prstGeom>
          <a:ln>
            <a:solidFill>
              <a:schemeClr val="tx1"/>
            </a:solidFill>
          </a:ln>
        </p:spPr>
      </p:pic>
    </p:spTree>
    <p:extLst>
      <p:ext uri="{BB962C8B-B14F-4D97-AF65-F5344CB8AC3E}">
        <p14:creationId xmlns:p14="http://schemas.microsoft.com/office/powerpoint/2010/main" val="187480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90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533400" y="762000"/>
            <a:ext cx="3225252"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8"/>
          <p:cNvSpPr>
            <a:spLocks noChangeArrowheads="1"/>
          </p:cNvSpPr>
          <p:nvPr/>
        </p:nvSpPr>
        <p:spPr bwMode="auto">
          <a:xfrm>
            <a:off x="3276599" y="2171701"/>
            <a:ext cx="57324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a:solidFill>
                  <a:srgbClr val="FF0000"/>
                </a:solidFill>
                <a:latin typeface="Times New Roman" pitchFamily="18" charset="0"/>
                <a:cs typeface="Times New Roman" pitchFamily="18" charset="0"/>
              </a:rPr>
              <a:t>MOHAMMAD AZHARUL ISLAM</a:t>
            </a:r>
            <a:endParaRPr lang="en-US" sz="3200" b="1" dirty="0">
              <a:solidFill>
                <a:srgbClr val="FF0000"/>
              </a:solidFill>
              <a:latin typeface="Times New Roman" pitchFamily="18" charset="0"/>
              <a:cs typeface="Times New Roman" pitchFamily="18" charset="0"/>
            </a:endParaRPr>
          </a:p>
          <a:p>
            <a:pPr algn="ctr"/>
            <a:r>
              <a:rPr lang="en-US" sz="2400" b="1" dirty="0">
                <a:solidFill>
                  <a:srgbClr val="FF0000"/>
                </a:solidFill>
                <a:latin typeface="Times New Roman" pitchFamily="18" charset="0"/>
                <a:cs typeface="Times New Roman" pitchFamily="18" charset="0"/>
              </a:rPr>
              <a:t>Assistant  Teacher  (English)</a:t>
            </a:r>
          </a:p>
          <a:p>
            <a:pPr algn="ctr"/>
            <a:r>
              <a:rPr lang="en-US" sz="2400" b="1" dirty="0" err="1">
                <a:solidFill>
                  <a:srgbClr val="FF0000"/>
                </a:solidFill>
                <a:latin typeface="Times New Roman" pitchFamily="18" charset="0"/>
                <a:cs typeface="Times New Roman" pitchFamily="18" charset="0"/>
              </a:rPr>
              <a:t>Hugra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Habib</a:t>
            </a:r>
            <a:r>
              <a:rPr lang="en-US" sz="2400" b="1" dirty="0">
                <a:solidFill>
                  <a:srgbClr val="FF0000"/>
                </a:solidFill>
                <a:latin typeface="Times New Roman" pitchFamily="18" charset="0"/>
                <a:cs typeface="Times New Roman" pitchFamily="18" charset="0"/>
              </a:rPr>
              <a:t> Kader High School</a:t>
            </a:r>
          </a:p>
          <a:p>
            <a:pPr algn="ctr"/>
            <a:r>
              <a:rPr lang="en-US" sz="2400" b="1" dirty="0" err="1">
                <a:solidFill>
                  <a:srgbClr val="FF0000"/>
                </a:solidFill>
                <a:latin typeface="Times New Roman" pitchFamily="18" charset="0"/>
                <a:cs typeface="Times New Roman" pitchFamily="18" charset="0"/>
              </a:rPr>
              <a:t>Tangail</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Sadar</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Tangail</a:t>
            </a:r>
            <a:endParaRPr lang="en-US" sz="2400" dirty="0">
              <a:solidFill>
                <a:srgbClr val="FF0000"/>
              </a:solidFill>
            </a:endParaRPr>
          </a:p>
        </p:txBody>
      </p:sp>
      <p:sp>
        <p:nvSpPr>
          <p:cNvPr id="2" name="Rectangle 1"/>
          <p:cNvSpPr/>
          <p:nvPr/>
        </p:nvSpPr>
        <p:spPr>
          <a:xfrm>
            <a:off x="3856830" y="4267200"/>
            <a:ext cx="4572000" cy="769441"/>
          </a:xfrm>
          <a:prstGeom prst="rect">
            <a:avLst/>
          </a:prstGeom>
        </p:spPr>
        <p:txBody>
          <a:bodyPr>
            <a:spAutoFit/>
          </a:bodyPr>
          <a:lstStyle/>
          <a:p>
            <a:pPr lvl="0">
              <a:defRPr/>
            </a:pPr>
            <a:r>
              <a:rPr lang="en-US" sz="2400" b="1" kern="0" dirty="0">
                <a:solidFill>
                  <a:sysClr val="windowText" lastClr="000000"/>
                </a:solidFill>
              </a:rPr>
              <a:t>CLASS:      </a:t>
            </a:r>
            <a:r>
              <a:rPr lang="en-US" sz="2000" b="1" i="1" kern="0" dirty="0">
                <a:solidFill>
                  <a:srgbClr val="0070C0"/>
                </a:solidFill>
              </a:rPr>
              <a:t>SEVEN</a:t>
            </a:r>
          </a:p>
          <a:p>
            <a:pPr lvl="0">
              <a:defRPr/>
            </a:pPr>
            <a:r>
              <a:rPr lang="en-US" sz="2000" b="1" kern="0" dirty="0">
                <a:solidFill>
                  <a:sysClr val="windowText" lastClr="000000"/>
                </a:solidFill>
              </a:rPr>
              <a:t>SUBJECT:   </a:t>
            </a:r>
            <a:r>
              <a:rPr lang="en-US" sz="2000" b="1" i="1" kern="0" dirty="0">
                <a:solidFill>
                  <a:srgbClr val="0070C0"/>
                </a:solidFill>
              </a:rPr>
              <a:t>ENGLISH FIRST PAPER</a:t>
            </a:r>
          </a:p>
        </p:txBody>
      </p:sp>
      <p:sp>
        <p:nvSpPr>
          <p:cNvPr id="5" name="Rectangle 4"/>
          <p:cNvSpPr/>
          <p:nvPr/>
        </p:nvSpPr>
        <p:spPr>
          <a:xfrm>
            <a:off x="4440039" y="1066800"/>
            <a:ext cx="3057248" cy="523220"/>
          </a:xfrm>
          <a:prstGeom prst="rect">
            <a:avLst/>
          </a:prstGeom>
        </p:spPr>
        <p:txBody>
          <a:bodyPr wrap="none">
            <a:spAutoFit/>
          </a:bodyPr>
          <a:lstStyle/>
          <a:p>
            <a:pPr lvl="0" algn="ctr">
              <a:defRPr/>
            </a:pPr>
            <a:r>
              <a:rPr lang="en-US" sz="2800" b="1" kern="0" dirty="0">
                <a:ln w="1905"/>
                <a:solidFill>
                  <a:srgbClr val="002060"/>
                </a:solidFill>
                <a:effectLst>
                  <a:innerShdw blurRad="69850" dist="43180" dir="5400000">
                    <a:srgbClr val="000000">
                      <a:alpha val="65000"/>
                    </a:srgbClr>
                  </a:innerShdw>
                </a:effectLst>
              </a:rPr>
              <a:t>INTRODUCTION</a:t>
            </a:r>
            <a:endParaRPr lang="en-US" sz="2800" b="1" kern="0"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16771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63683" y="152400"/>
            <a:ext cx="8399318"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Look at the structure of making question and answer.</a:t>
            </a:r>
            <a:endParaRPr lang="en-US" sz="2800" b="1" dirty="0">
              <a:solidFill>
                <a:schemeClr val="tx1"/>
              </a:solidFill>
            </a:endParaRPr>
          </a:p>
        </p:txBody>
      </p:sp>
      <p:sp>
        <p:nvSpPr>
          <p:cNvPr id="12" name="Rectangle 11"/>
          <p:cNvSpPr/>
          <p:nvPr/>
        </p:nvSpPr>
        <p:spPr>
          <a:xfrm>
            <a:off x="457200" y="2317173"/>
            <a:ext cx="3484418" cy="50222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 1. Structure of </a:t>
            </a:r>
            <a:r>
              <a:rPr lang="en-US" sz="2400" b="1" dirty="0" smtClean="0">
                <a:solidFill>
                  <a:srgbClr val="00B050"/>
                </a:solidFill>
              </a:rPr>
              <a:t>Question:</a:t>
            </a:r>
            <a:endParaRPr lang="en-US" sz="2400" dirty="0">
              <a:solidFill>
                <a:schemeClr val="tx1"/>
              </a:solidFill>
            </a:endParaRPr>
          </a:p>
        </p:txBody>
      </p:sp>
      <p:sp>
        <p:nvSpPr>
          <p:cNvPr id="13" name="Rectangle 12"/>
          <p:cNvSpPr/>
          <p:nvPr/>
        </p:nvSpPr>
        <p:spPr>
          <a:xfrm>
            <a:off x="457200" y="2819400"/>
            <a:ext cx="7848600" cy="4883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Do/Does + Subject + like + verb + ing + others  + ?</a:t>
            </a:r>
            <a:endParaRPr lang="en-US" sz="2400" dirty="0">
              <a:solidFill>
                <a:schemeClr val="tx1"/>
              </a:solidFill>
            </a:endParaRPr>
          </a:p>
        </p:txBody>
      </p:sp>
      <p:sp>
        <p:nvSpPr>
          <p:cNvPr id="14" name="Rectangle 13"/>
          <p:cNvSpPr/>
          <p:nvPr/>
        </p:nvSpPr>
        <p:spPr>
          <a:xfrm>
            <a:off x="381000" y="4876800"/>
            <a:ext cx="3217719" cy="457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 2. Structure of </a:t>
            </a:r>
            <a:r>
              <a:rPr lang="en-US" sz="2400" b="1" dirty="0" smtClean="0">
                <a:solidFill>
                  <a:srgbClr val="00B050"/>
                </a:solidFill>
              </a:rPr>
              <a:t>Answer:</a:t>
            </a:r>
            <a:endParaRPr lang="en-US" sz="2400" dirty="0">
              <a:solidFill>
                <a:schemeClr val="tx1"/>
              </a:solidFill>
            </a:endParaRPr>
          </a:p>
        </p:txBody>
      </p:sp>
      <p:sp>
        <p:nvSpPr>
          <p:cNvPr id="15" name="Rectangle 14"/>
          <p:cNvSpPr/>
          <p:nvPr/>
        </p:nvSpPr>
        <p:spPr>
          <a:xfrm>
            <a:off x="380999" y="5334000"/>
            <a:ext cx="7924801"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Yes,/No, + Subject + </a:t>
            </a:r>
            <a:r>
              <a:rPr lang="en-US" sz="2400" b="1" dirty="0">
                <a:solidFill>
                  <a:srgbClr val="0070C0"/>
                </a:solidFill>
              </a:rPr>
              <a:t>like/likes/don’t like/doesn’t like/love/loves/hate/hates </a:t>
            </a:r>
            <a:r>
              <a:rPr lang="en-US" sz="2400" b="1" dirty="0" smtClean="0">
                <a:solidFill>
                  <a:schemeClr val="tx1"/>
                </a:solidFill>
              </a:rPr>
              <a:t>+verb + ing + others.</a:t>
            </a:r>
            <a:endParaRPr lang="en-US" sz="2400" dirty="0">
              <a:solidFill>
                <a:schemeClr val="tx1"/>
              </a:solidFill>
            </a:endParaRPr>
          </a:p>
        </p:txBody>
      </p:sp>
      <p:sp>
        <p:nvSpPr>
          <p:cNvPr id="16" name="Rectangle 15"/>
          <p:cNvSpPr/>
          <p:nvPr/>
        </p:nvSpPr>
        <p:spPr>
          <a:xfrm>
            <a:off x="470338" y="1143000"/>
            <a:ext cx="7467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a:t>
            </a:r>
            <a:r>
              <a:rPr lang="en-US" sz="2800" b="1" dirty="0" smtClean="0">
                <a:solidFill>
                  <a:srgbClr val="00B050"/>
                </a:solidFill>
              </a:rPr>
              <a:t>Does</a:t>
            </a:r>
            <a:r>
              <a:rPr lang="en-US" sz="2800" b="1" dirty="0" smtClean="0">
                <a:solidFill>
                  <a:schemeClr val="tx1"/>
                </a:solidFill>
              </a:rPr>
              <a:t> she </a:t>
            </a:r>
            <a:r>
              <a:rPr lang="en-US" sz="2800" b="1" dirty="0" smtClean="0">
                <a:solidFill>
                  <a:srgbClr val="C00000"/>
                </a:solidFill>
              </a:rPr>
              <a:t>like drawing </a:t>
            </a:r>
            <a:r>
              <a:rPr lang="en-US" sz="2800" b="1" dirty="0" smtClean="0">
                <a:solidFill>
                  <a:schemeClr val="tx1"/>
                </a:solidFill>
              </a:rPr>
              <a:t>a picture?</a:t>
            </a:r>
            <a:endParaRPr lang="en-US" sz="2800" b="1" dirty="0">
              <a:solidFill>
                <a:schemeClr val="tx1"/>
              </a:solidFill>
            </a:endParaRPr>
          </a:p>
        </p:txBody>
      </p:sp>
      <p:sp>
        <p:nvSpPr>
          <p:cNvPr id="18" name="Rectangle 17"/>
          <p:cNvSpPr/>
          <p:nvPr/>
        </p:nvSpPr>
        <p:spPr>
          <a:xfrm>
            <a:off x="477983" y="1669473"/>
            <a:ext cx="74676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a:t>
            </a:r>
            <a:r>
              <a:rPr lang="en-US" sz="2800" b="1" dirty="0" smtClean="0">
                <a:solidFill>
                  <a:srgbClr val="00B050"/>
                </a:solidFill>
              </a:rPr>
              <a:t>Do</a:t>
            </a:r>
            <a:r>
              <a:rPr lang="en-US" sz="2800" b="1" dirty="0" smtClean="0">
                <a:solidFill>
                  <a:schemeClr val="tx1"/>
                </a:solidFill>
              </a:rPr>
              <a:t> you </a:t>
            </a:r>
            <a:r>
              <a:rPr lang="en-US" sz="2800" b="1" dirty="0" smtClean="0">
                <a:solidFill>
                  <a:srgbClr val="C00000"/>
                </a:solidFill>
              </a:rPr>
              <a:t>like throwing </a:t>
            </a:r>
            <a:r>
              <a:rPr lang="en-US" sz="2800" b="1" dirty="0" smtClean="0">
                <a:solidFill>
                  <a:schemeClr val="tx1"/>
                </a:solidFill>
              </a:rPr>
              <a:t>waste here and there?</a:t>
            </a:r>
            <a:endParaRPr lang="en-US" sz="2800" b="1" dirty="0">
              <a:solidFill>
                <a:schemeClr val="tx1"/>
              </a:solidFill>
            </a:endParaRPr>
          </a:p>
        </p:txBody>
      </p:sp>
      <p:sp>
        <p:nvSpPr>
          <p:cNvPr id="19" name="Rectangle 18"/>
          <p:cNvSpPr/>
          <p:nvPr/>
        </p:nvSpPr>
        <p:spPr>
          <a:xfrm>
            <a:off x="363683" y="4038600"/>
            <a:ext cx="7696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A</a:t>
            </a:r>
            <a:r>
              <a:rPr lang="en-US" sz="2800" b="1" dirty="0" smtClean="0">
                <a:solidFill>
                  <a:schemeClr val="tx1"/>
                </a:solidFill>
              </a:rPr>
              <a:t>: No, I don’t </a:t>
            </a:r>
            <a:r>
              <a:rPr lang="en-US" sz="2800" b="1" dirty="0" smtClean="0">
                <a:solidFill>
                  <a:srgbClr val="C00000"/>
                </a:solidFill>
              </a:rPr>
              <a:t>like throwing </a:t>
            </a:r>
            <a:r>
              <a:rPr lang="en-US" sz="2800" b="1" dirty="0" smtClean="0">
                <a:solidFill>
                  <a:schemeClr val="tx1"/>
                </a:solidFill>
              </a:rPr>
              <a:t>waste here and there.</a:t>
            </a:r>
            <a:endParaRPr lang="en-US" sz="2800" b="1" dirty="0">
              <a:solidFill>
                <a:schemeClr val="tx1"/>
              </a:solidFill>
            </a:endParaRPr>
          </a:p>
        </p:txBody>
      </p:sp>
      <p:sp>
        <p:nvSpPr>
          <p:cNvPr id="20" name="Rectangle 19"/>
          <p:cNvSpPr/>
          <p:nvPr/>
        </p:nvSpPr>
        <p:spPr>
          <a:xfrm>
            <a:off x="412532" y="3581400"/>
            <a:ext cx="7696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A</a:t>
            </a:r>
            <a:r>
              <a:rPr lang="en-US" sz="2800" b="1" dirty="0" smtClean="0">
                <a:solidFill>
                  <a:schemeClr val="tx1"/>
                </a:solidFill>
              </a:rPr>
              <a:t>: Yes, she </a:t>
            </a:r>
            <a:r>
              <a:rPr lang="en-US" sz="2800" b="1" dirty="0" smtClean="0">
                <a:solidFill>
                  <a:srgbClr val="C00000"/>
                </a:solidFill>
              </a:rPr>
              <a:t>likes drawing </a:t>
            </a:r>
            <a:r>
              <a:rPr lang="en-US" sz="2800" b="1" dirty="0" smtClean="0">
                <a:solidFill>
                  <a:schemeClr val="tx1"/>
                </a:solidFill>
              </a:rPr>
              <a:t>a picture.</a:t>
            </a:r>
            <a:endParaRPr lang="en-US" sz="2800" b="1" dirty="0">
              <a:solidFill>
                <a:schemeClr val="tx1"/>
              </a:solidFill>
            </a:endParaRPr>
          </a:p>
        </p:txBody>
      </p:sp>
    </p:spTree>
    <p:extLst>
      <p:ext uri="{BB962C8B-B14F-4D97-AF65-F5344CB8AC3E}">
        <p14:creationId xmlns:p14="http://schemas.microsoft.com/office/powerpoint/2010/main" val="5274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iterate type="wd">
                                    <p:tmPct val="10000"/>
                                  </p:iterate>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2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par>
                          <p:cTn id="27" fill="hold">
                            <p:stCondLst>
                              <p:cond delay="2000"/>
                            </p:stCondLst>
                            <p:childTnLst>
                              <p:par>
                                <p:cTn id="28" presetID="25"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wd">
                                    <p:tmPct val="10000"/>
                                  </p:iterate>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1100"/>
                            </p:stCondLst>
                            <p:childTnLst>
                              <p:par>
                                <p:cTn id="47" presetID="25"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2100"/>
                            </p:stCondLst>
                            <p:childTnLst>
                              <p:par>
                                <p:cTn id="58" presetID="25"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4" grpId="0" animBg="1"/>
      <p:bldP spid="15" grpId="0" animBg="1"/>
      <p:bldP spid="16"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32299" y="2202872"/>
            <a:ext cx="2971800" cy="646331"/>
          </a:xfrm>
          <a:prstGeom prst="rect">
            <a:avLst/>
          </a:prstGeom>
          <a:noFill/>
          <a:ln>
            <a:solidFill>
              <a:schemeClr val="accent3">
                <a:lumMod val="50000"/>
              </a:schemeClr>
            </a:solidFill>
          </a:ln>
        </p:spPr>
        <p:txBody>
          <a:bodyPr wrap="square" rtlCol="0">
            <a:spAutoFit/>
          </a:bodyPr>
          <a:lstStyle/>
          <a:p>
            <a:pPr algn="ctr"/>
            <a:r>
              <a:rPr lang="en-US" sz="3600" b="1" dirty="0" smtClean="0"/>
              <a:t>Home Work</a:t>
            </a:r>
            <a:endParaRPr lang="en-US" sz="3600" b="1" dirty="0"/>
          </a:p>
        </p:txBody>
      </p:sp>
      <p:sp>
        <p:nvSpPr>
          <p:cNvPr id="3" name="Rectangle 2"/>
          <p:cNvSpPr/>
          <p:nvPr/>
        </p:nvSpPr>
        <p:spPr>
          <a:xfrm>
            <a:off x="2639292" y="4191000"/>
            <a:ext cx="61722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rPr>
              <a:t>W</a:t>
            </a:r>
            <a:r>
              <a:rPr lang="en-US" sz="3200" b="1" dirty="0" smtClean="0">
                <a:solidFill>
                  <a:schemeClr val="tx1"/>
                </a:solidFill>
              </a:rPr>
              <a:t>rite about what you like and don’t like. (Not more than 10 lines)</a:t>
            </a:r>
            <a:endParaRPr lang="en-US" sz="3200" dirty="0">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976" b="8033"/>
          <a:stretch/>
        </p:blipFill>
        <p:spPr>
          <a:xfrm>
            <a:off x="228600" y="931718"/>
            <a:ext cx="3758306" cy="3733800"/>
          </a:xfrm>
          <a:prstGeom prst="rect">
            <a:avLst/>
          </a:prstGeom>
        </p:spPr>
      </p:pic>
    </p:spTree>
    <p:extLst>
      <p:ext uri="{BB962C8B-B14F-4D97-AF65-F5344CB8AC3E}">
        <p14:creationId xmlns:p14="http://schemas.microsoft.com/office/powerpoint/2010/main" val="171859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2000" y="1752600"/>
            <a:ext cx="7543800" cy="4572000"/>
          </a:xfrm>
          <a:prstGeom prst="rect">
            <a:avLst/>
          </a:prstGeom>
          <a:ln>
            <a:noFill/>
          </a:ln>
        </p:spPr>
      </p:pic>
      <p:sp>
        <p:nvSpPr>
          <p:cNvPr id="3" name="Rectangle 2"/>
          <p:cNvSpPr/>
          <p:nvPr/>
        </p:nvSpPr>
        <p:spPr>
          <a:xfrm>
            <a:off x="969818" y="381000"/>
            <a:ext cx="7225149"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rPr>
              <a:t>Love and respect your family. Take care of each member’s likes and dislikes.</a:t>
            </a:r>
            <a:endParaRPr lang="en-US" sz="3200" dirty="0">
              <a:solidFill>
                <a:srgbClr val="FF0000"/>
              </a:solidFill>
            </a:endParaRPr>
          </a:p>
        </p:txBody>
      </p:sp>
      <p:sp>
        <p:nvSpPr>
          <p:cNvPr id="5" name="Rectangle 4"/>
          <p:cNvSpPr/>
          <p:nvPr/>
        </p:nvSpPr>
        <p:spPr>
          <a:xfrm>
            <a:off x="2438400" y="2209800"/>
            <a:ext cx="3199585" cy="1200329"/>
          </a:xfrm>
          <a:prstGeom prst="rect">
            <a:avLst/>
          </a:prstGeom>
        </p:spPr>
        <p:txBody>
          <a:bodyPr wrap="square">
            <a:spAutoFit/>
          </a:bodyPr>
          <a:lstStyle/>
          <a:p>
            <a:pPr algn="ctr"/>
            <a:r>
              <a:rPr lang="en-US" sz="3600" b="1" dirty="0">
                <a:solidFill>
                  <a:srgbClr val="C00000"/>
                </a:solidFill>
                <a:latin typeface="Book Antiqua" pitchFamily="18" charset="0"/>
              </a:rPr>
              <a:t>These are all for today.</a:t>
            </a:r>
            <a:endParaRPr lang="en-US" sz="3600" b="1" dirty="0">
              <a:solidFill>
                <a:srgbClr val="C00000"/>
              </a:solidFill>
              <a:latin typeface="Book Antiqua" pitchFamily="18" charset="0"/>
            </a:endParaRPr>
          </a:p>
        </p:txBody>
      </p:sp>
    </p:spTree>
    <p:extLst>
      <p:ext uri="{BB962C8B-B14F-4D97-AF65-F5344CB8AC3E}">
        <p14:creationId xmlns:p14="http://schemas.microsoft.com/office/powerpoint/2010/main" val="1599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101435" y="347805"/>
            <a:ext cx="6728906" cy="584775"/>
          </a:xfrm>
          <a:prstGeom prst="rect">
            <a:avLst/>
          </a:prstGeom>
          <a:noFill/>
          <a:ln>
            <a:noFill/>
          </a:ln>
        </p:spPr>
        <p:txBody>
          <a:bodyPr wrap="square" rtlCol="0">
            <a:spAutoFit/>
          </a:bodyPr>
          <a:lstStyle/>
          <a:p>
            <a:pPr algn="ctr"/>
            <a:r>
              <a:rPr lang="en-US" sz="3200" b="1" dirty="0" smtClean="0"/>
              <a:t>What do you see in the picture? </a:t>
            </a:r>
            <a:endParaRPr lang="en-US" sz="3200" b="1" dirty="0"/>
          </a:p>
        </p:txBody>
      </p:sp>
      <p:sp>
        <p:nvSpPr>
          <p:cNvPr id="12" name="TextBox 11"/>
          <p:cNvSpPr txBox="1"/>
          <p:nvPr/>
        </p:nvSpPr>
        <p:spPr>
          <a:xfrm>
            <a:off x="1115290" y="5508906"/>
            <a:ext cx="6728906" cy="584775"/>
          </a:xfrm>
          <a:prstGeom prst="rect">
            <a:avLst/>
          </a:prstGeom>
          <a:noFill/>
          <a:ln>
            <a:noFill/>
          </a:ln>
        </p:spPr>
        <p:txBody>
          <a:bodyPr wrap="square" rtlCol="0">
            <a:spAutoFit/>
          </a:bodyPr>
          <a:lstStyle/>
          <a:p>
            <a:pPr algn="ctr"/>
            <a:r>
              <a:rPr lang="en-US" sz="3200" b="1" dirty="0" smtClean="0"/>
              <a:t>A Happy family </a:t>
            </a:r>
            <a:endParaRPr lang="en-US" sz="3200" b="1"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00199" y="1143000"/>
            <a:ext cx="6230141" cy="4114800"/>
          </a:xfrm>
          <a:prstGeom prst="rect">
            <a:avLst/>
          </a:prstGeom>
        </p:spPr>
      </p:pic>
    </p:spTree>
    <p:extLst>
      <p:ext uri="{BB962C8B-B14F-4D97-AF65-F5344CB8AC3E}">
        <p14:creationId xmlns:p14="http://schemas.microsoft.com/office/powerpoint/2010/main" val="390828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22319" y="1447800"/>
            <a:ext cx="4953000" cy="646331"/>
          </a:xfrm>
          <a:prstGeom prst="rect">
            <a:avLst/>
          </a:prstGeom>
          <a:noFill/>
          <a:ln>
            <a:noFill/>
          </a:ln>
        </p:spPr>
        <p:txBody>
          <a:bodyPr wrap="square" rtlCol="0">
            <a:spAutoFit/>
          </a:bodyPr>
          <a:lstStyle/>
          <a:p>
            <a:pPr algn="ctr"/>
            <a:r>
              <a:rPr lang="en-US" sz="3600" b="1" dirty="0" smtClean="0"/>
              <a:t>Today our topic </a:t>
            </a:r>
            <a:endParaRPr lang="en-US" sz="3600" b="1" dirty="0"/>
          </a:p>
        </p:txBody>
      </p:sp>
      <p:sp>
        <p:nvSpPr>
          <p:cNvPr id="4" name="Rectangle 3"/>
          <p:cNvSpPr/>
          <p:nvPr/>
        </p:nvSpPr>
        <p:spPr>
          <a:xfrm>
            <a:off x="5029199" y="3837709"/>
            <a:ext cx="29718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kern="0" dirty="0">
                <a:solidFill>
                  <a:schemeClr val="tx1"/>
                </a:solidFill>
              </a:rPr>
              <a:t>UNIT: </a:t>
            </a:r>
            <a:r>
              <a:rPr lang="en-US" sz="2800" b="1" i="1" kern="0" dirty="0">
                <a:solidFill>
                  <a:schemeClr val="tx1"/>
                </a:solidFill>
              </a:rPr>
              <a:t>        </a:t>
            </a:r>
            <a:r>
              <a:rPr lang="en-US" sz="3200" b="1" i="1" kern="0" dirty="0" smtClean="0">
                <a:solidFill>
                  <a:schemeClr val="tx1"/>
                </a:solidFill>
              </a:rPr>
              <a:t>Eight </a:t>
            </a:r>
            <a:endParaRPr lang="en-US" sz="3200" b="1" i="1" kern="0" dirty="0">
              <a:solidFill>
                <a:schemeClr val="tx1"/>
              </a:solidFill>
            </a:endParaRPr>
          </a:p>
          <a:p>
            <a:pPr lvl="0">
              <a:defRPr/>
            </a:pPr>
            <a:r>
              <a:rPr lang="en-US" sz="2800" b="1" kern="0" dirty="0">
                <a:solidFill>
                  <a:schemeClr val="tx1"/>
                </a:solidFill>
              </a:rPr>
              <a:t>LESSON:    </a:t>
            </a:r>
            <a:r>
              <a:rPr lang="en-US" sz="2800" b="1" i="1" kern="0" dirty="0" smtClean="0">
                <a:solidFill>
                  <a:schemeClr val="tx1"/>
                </a:solidFill>
              </a:rPr>
              <a:t>7</a:t>
            </a:r>
            <a:endParaRPr lang="en-US" sz="2800" b="1" kern="0" dirty="0">
              <a:solidFill>
                <a:schemeClr val="tx1"/>
              </a:solidFill>
            </a:endParaRPr>
          </a:p>
        </p:txBody>
      </p:sp>
      <p:sp>
        <p:nvSpPr>
          <p:cNvPr id="5" name="Rectangle 4"/>
          <p:cNvSpPr/>
          <p:nvPr/>
        </p:nvSpPr>
        <p:spPr>
          <a:xfrm>
            <a:off x="1477455" y="2514600"/>
            <a:ext cx="5578130" cy="923330"/>
          </a:xfrm>
          <a:prstGeom prst="rect">
            <a:avLst/>
          </a:prstGeom>
        </p:spPr>
        <p:txBody>
          <a:bodyPr wrap="none">
            <a:spAutoFit/>
          </a:bodyPr>
          <a:lstStyle/>
          <a:p>
            <a:pPr algn="ctr"/>
            <a:r>
              <a:rPr lang="en-US" sz="5400" b="1" dirty="0">
                <a:solidFill>
                  <a:srgbClr val="C00000"/>
                </a:solidFill>
              </a:rPr>
              <a:t>Paul and his family</a:t>
            </a:r>
            <a:endParaRPr lang="en-US" sz="5400" b="1" dirty="0">
              <a:solidFill>
                <a:srgbClr val="C00000"/>
              </a:solidFill>
            </a:endParaRPr>
          </a:p>
        </p:txBody>
      </p:sp>
    </p:spTree>
    <p:extLst>
      <p:ext uri="{BB962C8B-B14F-4D97-AF65-F5344CB8AC3E}">
        <p14:creationId xmlns:p14="http://schemas.microsoft.com/office/powerpoint/2010/main" val="10870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93171" y="1981200"/>
            <a:ext cx="7467601" cy="2123658"/>
          </a:xfrm>
          <a:prstGeom prst="rect">
            <a:avLst/>
          </a:prstGeom>
          <a:noFill/>
          <a:ln>
            <a:noFill/>
          </a:ln>
        </p:spPr>
        <p:txBody>
          <a:bodyPr wrap="square" rtlCol="0">
            <a:spAutoFit/>
          </a:bodyPr>
          <a:lstStyle/>
          <a:p>
            <a:r>
              <a:rPr lang="en-US" sz="2400" dirty="0">
                <a:solidFill>
                  <a:srgbClr val="002060"/>
                </a:solidFill>
              </a:rPr>
              <a:t>By the end of the lesson the students will be able to</a:t>
            </a:r>
          </a:p>
          <a:p>
            <a:pPr marL="457200" indent="-457200">
              <a:buFont typeface="Arial" charset="0"/>
              <a:buChar char="•"/>
            </a:pPr>
            <a:endParaRPr lang="en-US" sz="1600" dirty="0" smtClean="0">
              <a:solidFill>
                <a:srgbClr val="002060"/>
              </a:solidFill>
            </a:endParaRPr>
          </a:p>
          <a:p>
            <a:pPr marL="342900" indent="-342900">
              <a:buFont typeface="Wingdings" pitchFamily="2" charset="2"/>
              <a:buChar char="v"/>
            </a:pPr>
            <a:r>
              <a:rPr lang="en-US" sz="2400" dirty="0" err="1" smtClean="0">
                <a:solidFill>
                  <a:srgbClr val="002060"/>
                </a:solidFill>
              </a:rPr>
              <a:t>Ss</a:t>
            </a:r>
            <a:r>
              <a:rPr lang="en-US" sz="2400" dirty="0" smtClean="0">
                <a:solidFill>
                  <a:srgbClr val="002060"/>
                </a:solidFill>
              </a:rPr>
              <a:t> will read </a:t>
            </a:r>
            <a:r>
              <a:rPr lang="en-US" sz="2400" dirty="0" smtClean="0">
                <a:solidFill>
                  <a:srgbClr val="002060"/>
                </a:solidFill>
              </a:rPr>
              <a:t>and understand text.</a:t>
            </a:r>
          </a:p>
          <a:p>
            <a:pPr marL="342900" indent="-342900">
              <a:buFont typeface="Wingdings" pitchFamily="2" charset="2"/>
              <a:buChar char="v"/>
            </a:pPr>
            <a:r>
              <a:rPr lang="en-US" sz="2400" dirty="0" err="1">
                <a:solidFill>
                  <a:srgbClr val="002060"/>
                </a:solidFill>
              </a:rPr>
              <a:t>Ss</a:t>
            </a:r>
            <a:r>
              <a:rPr lang="en-US" sz="2400" dirty="0">
                <a:solidFill>
                  <a:srgbClr val="002060"/>
                </a:solidFill>
              </a:rPr>
              <a:t> will make </a:t>
            </a:r>
            <a:r>
              <a:rPr lang="en-US" sz="2400" dirty="0" smtClean="0">
                <a:solidFill>
                  <a:srgbClr val="002060"/>
                </a:solidFill>
              </a:rPr>
              <a:t>questions and answers about likes/dislikes. </a:t>
            </a:r>
          </a:p>
          <a:p>
            <a:pPr marL="342900" indent="-342900">
              <a:buFont typeface="Wingdings" pitchFamily="2" charset="2"/>
              <a:buChar char="v"/>
            </a:pPr>
            <a:r>
              <a:rPr lang="en-US" sz="2400" dirty="0" err="1">
                <a:solidFill>
                  <a:srgbClr val="002060"/>
                </a:solidFill>
              </a:rPr>
              <a:t>Ss</a:t>
            </a:r>
            <a:r>
              <a:rPr lang="en-US" sz="2400" dirty="0">
                <a:solidFill>
                  <a:srgbClr val="002060"/>
                </a:solidFill>
              </a:rPr>
              <a:t> will Complete </a:t>
            </a:r>
            <a:r>
              <a:rPr lang="en-US" sz="2400" dirty="0" smtClean="0">
                <a:solidFill>
                  <a:srgbClr val="002060"/>
                </a:solidFill>
              </a:rPr>
              <a:t>guided and semi-guided writing task. </a:t>
            </a:r>
          </a:p>
          <a:p>
            <a:pPr marL="342900" indent="-342900">
              <a:buFont typeface="Wingdings" pitchFamily="2" charset="2"/>
              <a:buChar char="v"/>
            </a:pPr>
            <a:r>
              <a:rPr lang="en-US" sz="2000" dirty="0" err="1">
                <a:solidFill>
                  <a:srgbClr val="002060"/>
                </a:solidFill>
              </a:rPr>
              <a:t>Ss</a:t>
            </a:r>
            <a:r>
              <a:rPr lang="en-US" sz="2000" dirty="0">
                <a:solidFill>
                  <a:srgbClr val="002060"/>
                </a:solidFill>
              </a:rPr>
              <a:t> will Infer </a:t>
            </a:r>
            <a:r>
              <a:rPr lang="en-US" sz="2000" dirty="0" smtClean="0">
                <a:solidFill>
                  <a:srgbClr val="002060"/>
                </a:solidFill>
              </a:rPr>
              <a:t>the meaning of some key words from the inference.  </a:t>
            </a:r>
            <a:endParaRPr lang="en-US" sz="2000" dirty="0">
              <a:solidFill>
                <a:srgbClr val="002060"/>
              </a:solidFill>
            </a:endParaRPr>
          </a:p>
        </p:txBody>
      </p:sp>
      <p:sp>
        <p:nvSpPr>
          <p:cNvPr id="6" name="TextBox 5"/>
          <p:cNvSpPr txBox="1"/>
          <p:nvPr/>
        </p:nvSpPr>
        <p:spPr>
          <a:xfrm>
            <a:off x="1160317" y="1015425"/>
            <a:ext cx="7100455" cy="461665"/>
          </a:xfrm>
          <a:prstGeom prst="rect">
            <a:avLst/>
          </a:prstGeom>
          <a:noFill/>
          <a:ln>
            <a:solidFill>
              <a:schemeClr val="accent5">
                <a:lumMod val="50000"/>
              </a:schemeClr>
            </a:solidFill>
          </a:ln>
        </p:spPr>
        <p:txBody>
          <a:bodyPr wrap="square" rtlCol="0">
            <a:spAutoFit/>
          </a:bodyPr>
          <a:lstStyle/>
          <a:p>
            <a:pPr algn="ctr"/>
            <a:r>
              <a:rPr lang="en-US" sz="2400" b="1" dirty="0" smtClean="0">
                <a:solidFill>
                  <a:srgbClr val="C00000"/>
                </a:solidFill>
                <a:latin typeface="Times New Roman" pitchFamily="18" charset="0"/>
                <a:cs typeface="Times New Roman" pitchFamily="18" charset="0"/>
              </a:rPr>
              <a:t>LEARNING OUTCOMES </a:t>
            </a:r>
            <a:r>
              <a:rPr lang="en-US" sz="2400" b="1" dirty="0">
                <a:solidFill>
                  <a:srgbClr val="C00000"/>
                </a:solidFill>
                <a:latin typeface="Times New Roman" pitchFamily="18" charset="0"/>
                <a:cs typeface="Times New Roman" pitchFamily="18" charset="0"/>
              </a:rPr>
              <a:t>OF THE LESSON</a:t>
            </a:r>
          </a:p>
        </p:txBody>
      </p:sp>
    </p:spTree>
    <p:extLst>
      <p:ext uri="{BB962C8B-B14F-4D97-AF65-F5344CB8AC3E}">
        <p14:creationId xmlns:p14="http://schemas.microsoft.com/office/powerpoint/2010/main" val="24037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0" y="179468"/>
            <a:ext cx="17803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t>Feed</a:t>
            </a:r>
            <a:endParaRPr lang="en-US" sz="3600" b="1" dirty="0"/>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057400" y="914400"/>
            <a:ext cx="5742709" cy="523220"/>
          </a:xfrm>
          <a:prstGeom prst="rect">
            <a:avLst/>
          </a:prstGeom>
          <a:noFill/>
          <a:ln>
            <a:noFill/>
          </a:ln>
        </p:spPr>
        <p:txBody>
          <a:bodyPr wrap="square" rtlCol="0">
            <a:spAutoFit/>
          </a:bodyPr>
          <a:lstStyle/>
          <a:p>
            <a:r>
              <a:rPr lang="en-US" sz="2800" b="1" dirty="0" smtClean="0">
                <a:solidFill>
                  <a:srgbClr val="FF0000"/>
                </a:solidFill>
              </a:rPr>
              <a:t>To give </a:t>
            </a:r>
            <a:r>
              <a:rPr lang="en-US" sz="2800" b="1" dirty="0">
                <a:solidFill>
                  <a:srgbClr val="FF0000"/>
                </a:solidFill>
              </a:rPr>
              <a:t>food </a:t>
            </a:r>
            <a:r>
              <a:rPr lang="en-US" sz="2800" b="1" dirty="0" smtClean="0">
                <a:solidFill>
                  <a:srgbClr val="FF0000"/>
                </a:solidFill>
              </a:rPr>
              <a:t>to a person or an animal.</a:t>
            </a:r>
            <a:endParaRPr lang="en-US" sz="2800" b="1" dirty="0">
              <a:solidFill>
                <a:srgbClr val="FF0000"/>
              </a:solidFill>
            </a:endParaRPr>
          </a:p>
        </p:txBody>
      </p:sp>
      <p:sp>
        <p:nvSpPr>
          <p:cNvPr id="11" name="TextBox 10"/>
          <p:cNvSpPr txBox="1"/>
          <p:nvPr/>
        </p:nvSpPr>
        <p:spPr>
          <a:xfrm>
            <a:off x="1295400" y="5926861"/>
            <a:ext cx="6400800" cy="584775"/>
          </a:xfrm>
          <a:prstGeom prst="rect">
            <a:avLst/>
          </a:prstGeom>
          <a:noFill/>
          <a:ln>
            <a:noFill/>
          </a:ln>
        </p:spPr>
        <p:txBody>
          <a:bodyPr wrap="square" rtlCol="0">
            <a:spAutoFit/>
          </a:bodyPr>
          <a:lstStyle/>
          <a:p>
            <a:pPr algn="ctr"/>
            <a:r>
              <a:rPr lang="en-US" sz="3200" b="1" dirty="0" smtClean="0">
                <a:solidFill>
                  <a:srgbClr val="002060"/>
                </a:solidFill>
              </a:rPr>
              <a:t>Mother </a:t>
            </a:r>
            <a:r>
              <a:rPr lang="en-US" sz="3200" b="1" dirty="0" smtClean="0">
                <a:solidFill>
                  <a:srgbClr val="002060"/>
                </a:solidFill>
              </a:rPr>
              <a:t>feeds the ducks everyday .</a:t>
            </a:r>
            <a:endParaRPr lang="en-US" sz="3200" b="1" dirty="0">
              <a:solidFill>
                <a:srgbClr val="002060"/>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828800" y="1473200"/>
            <a:ext cx="5791200" cy="4302884"/>
          </a:xfrm>
          <a:prstGeom prst="rect">
            <a:avLst/>
          </a:prstGeom>
          <a:ln>
            <a:solidFill>
              <a:schemeClr val="tx1"/>
            </a:solidFill>
          </a:ln>
        </p:spPr>
      </p:pic>
    </p:spTree>
    <p:extLst>
      <p:ext uri="{BB962C8B-B14F-4D97-AF65-F5344CB8AC3E}">
        <p14:creationId xmlns:p14="http://schemas.microsoft.com/office/powerpoint/2010/main" val="30134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0" y="179468"/>
            <a:ext cx="17803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t>Rabbit</a:t>
            </a:r>
            <a:endParaRPr lang="en-US" sz="3600" b="1" dirty="0"/>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057400" y="754846"/>
            <a:ext cx="6877844" cy="954107"/>
          </a:xfrm>
          <a:prstGeom prst="rect">
            <a:avLst/>
          </a:prstGeom>
          <a:noFill/>
          <a:ln>
            <a:noFill/>
          </a:ln>
        </p:spPr>
        <p:txBody>
          <a:bodyPr wrap="square" rtlCol="0">
            <a:spAutoFit/>
          </a:bodyPr>
          <a:lstStyle/>
          <a:p>
            <a:r>
              <a:rPr lang="en-US" sz="2800" b="1" dirty="0" smtClean="0">
                <a:solidFill>
                  <a:srgbClr val="FF0000"/>
                </a:solidFill>
              </a:rPr>
              <a:t>a </a:t>
            </a:r>
            <a:r>
              <a:rPr lang="en-US" sz="2800" b="1" dirty="0">
                <a:solidFill>
                  <a:srgbClr val="FF0000"/>
                </a:solidFill>
              </a:rPr>
              <a:t>plant-eating mammal with long ears, long hind legs, and a short tail.</a:t>
            </a:r>
          </a:p>
        </p:txBody>
      </p:sp>
      <p:sp>
        <p:nvSpPr>
          <p:cNvPr id="11" name="TextBox 10"/>
          <p:cNvSpPr txBox="1"/>
          <p:nvPr/>
        </p:nvSpPr>
        <p:spPr>
          <a:xfrm>
            <a:off x="2209800" y="5867400"/>
            <a:ext cx="5105400" cy="584775"/>
          </a:xfrm>
          <a:prstGeom prst="rect">
            <a:avLst/>
          </a:prstGeom>
          <a:noFill/>
          <a:ln>
            <a:noFill/>
          </a:ln>
        </p:spPr>
        <p:txBody>
          <a:bodyPr wrap="square" rtlCol="0">
            <a:spAutoFit/>
          </a:bodyPr>
          <a:lstStyle/>
          <a:p>
            <a:pPr algn="ctr"/>
            <a:r>
              <a:rPr lang="en-US" sz="3200" b="1" dirty="0" smtClean="0">
                <a:solidFill>
                  <a:srgbClr val="0070C0"/>
                </a:solidFill>
              </a:rPr>
              <a:t>The rabbit is sitting. </a:t>
            </a:r>
            <a:endParaRPr lang="en-US" sz="3200" b="1" dirty="0">
              <a:solidFill>
                <a:srgbClr val="0070C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617" b="6060"/>
          <a:stretch/>
        </p:blipFill>
        <p:spPr>
          <a:xfrm>
            <a:off x="2133600" y="1743589"/>
            <a:ext cx="5257800" cy="4052273"/>
          </a:xfrm>
          <a:prstGeom prst="rect">
            <a:avLst/>
          </a:prstGeom>
          <a:ln>
            <a:solidFill>
              <a:schemeClr val="tx1"/>
            </a:solidFill>
          </a:ln>
        </p:spPr>
      </p:pic>
    </p:spTree>
    <p:extLst>
      <p:ext uri="{BB962C8B-B14F-4D97-AF65-F5344CB8AC3E}">
        <p14:creationId xmlns:p14="http://schemas.microsoft.com/office/powerpoint/2010/main" val="18667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0" y="179468"/>
            <a:ext cx="33805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t>Run around</a:t>
            </a:r>
            <a:endParaRPr lang="en-US" sz="3600" b="1" dirty="0"/>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3058045" y="990600"/>
            <a:ext cx="3505200" cy="584775"/>
          </a:xfrm>
          <a:prstGeom prst="rect">
            <a:avLst/>
          </a:prstGeom>
          <a:noFill/>
          <a:ln>
            <a:noFill/>
          </a:ln>
        </p:spPr>
        <p:txBody>
          <a:bodyPr wrap="square" rtlCol="0">
            <a:spAutoFit/>
          </a:bodyPr>
          <a:lstStyle/>
          <a:p>
            <a:pPr algn="ctr"/>
            <a:r>
              <a:rPr lang="en-US" sz="3200" b="1" dirty="0" smtClean="0"/>
              <a:t>Run  all sides.</a:t>
            </a:r>
            <a:endParaRPr lang="en-US" sz="3200" b="1" dirty="0"/>
          </a:p>
        </p:txBody>
      </p:sp>
      <p:sp>
        <p:nvSpPr>
          <p:cNvPr id="11" name="TextBox 10"/>
          <p:cNvSpPr txBox="1"/>
          <p:nvPr/>
        </p:nvSpPr>
        <p:spPr>
          <a:xfrm>
            <a:off x="1160318" y="5867400"/>
            <a:ext cx="7286800" cy="584775"/>
          </a:xfrm>
          <a:prstGeom prst="rect">
            <a:avLst/>
          </a:prstGeom>
          <a:noFill/>
          <a:ln>
            <a:noFill/>
          </a:ln>
        </p:spPr>
        <p:txBody>
          <a:bodyPr wrap="square" rtlCol="0">
            <a:spAutoFit/>
          </a:bodyPr>
          <a:lstStyle/>
          <a:p>
            <a:pPr algn="ctr"/>
            <a:r>
              <a:rPr lang="en-US" sz="3200" b="1" dirty="0" smtClean="0">
                <a:solidFill>
                  <a:srgbClr val="FF0000"/>
                </a:solidFill>
              </a:rPr>
              <a:t>Henry is </a:t>
            </a:r>
            <a:r>
              <a:rPr lang="en-US" sz="3200" b="1" dirty="0" smtClean="0">
                <a:solidFill>
                  <a:srgbClr val="FF0000"/>
                </a:solidFill>
              </a:rPr>
              <a:t>running around the track .</a:t>
            </a:r>
            <a:endParaRPr lang="en-US" sz="3200" b="1" dirty="0">
              <a:solidFill>
                <a:srgbClr val="FF0000"/>
              </a:solidFill>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60318" y="1741829"/>
            <a:ext cx="6993082" cy="4010692"/>
          </a:xfrm>
          <a:prstGeom prst="rect">
            <a:avLst/>
          </a:prstGeom>
          <a:ln>
            <a:solidFill>
              <a:schemeClr val="tx1"/>
            </a:solidFill>
          </a:ln>
        </p:spPr>
      </p:pic>
    </p:spTree>
    <p:extLst>
      <p:ext uri="{BB962C8B-B14F-4D97-AF65-F5344CB8AC3E}">
        <p14:creationId xmlns:p14="http://schemas.microsoft.com/office/powerpoint/2010/main" val="108882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0" y="179468"/>
            <a:ext cx="23137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t>Insects</a:t>
            </a:r>
            <a:endParaRPr lang="en-US" sz="3600" b="1" dirty="0"/>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103847" y="824187"/>
            <a:ext cx="7010400" cy="1384995"/>
          </a:xfrm>
          <a:prstGeom prst="rect">
            <a:avLst/>
          </a:prstGeom>
          <a:noFill/>
          <a:ln>
            <a:noFill/>
          </a:ln>
        </p:spPr>
        <p:txBody>
          <a:bodyPr wrap="square" rtlCol="0">
            <a:spAutoFit/>
          </a:bodyPr>
          <a:lstStyle/>
          <a:p>
            <a:r>
              <a:rPr lang="en-US" sz="2800" b="1" dirty="0" smtClean="0">
                <a:solidFill>
                  <a:srgbClr val="FF0000"/>
                </a:solidFill>
              </a:rPr>
              <a:t>A type of small creatures having six legs and a body divided into three parts. Insects usually also have wings</a:t>
            </a:r>
            <a:r>
              <a:rPr lang="en-US" sz="2800" b="1" dirty="0" smtClean="0"/>
              <a:t>.</a:t>
            </a:r>
            <a:endParaRPr lang="en-US" sz="2800" b="1" dirty="0"/>
          </a:p>
        </p:txBody>
      </p:sp>
      <p:sp>
        <p:nvSpPr>
          <p:cNvPr id="11" name="TextBox 10"/>
          <p:cNvSpPr txBox="1"/>
          <p:nvPr/>
        </p:nvSpPr>
        <p:spPr>
          <a:xfrm>
            <a:off x="1167245" y="5715000"/>
            <a:ext cx="7286800" cy="584775"/>
          </a:xfrm>
          <a:prstGeom prst="rect">
            <a:avLst/>
          </a:prstGeom>
          <a:noFill/>
          <a:ln>
            <a:noFill/>
          </a:ln>
        </p:spPr>
        <p:txBody>
          <a:bodyPr wrap="square" rtlCol="0">
            <a:spAutoFit/>
          </a:bodyPr>
          <a:lstStyle/>
          <a:p>
            <a:pPr algn="ctr"/>
            <a:r>
              <a:rPr lang="en-US" sz="3200" b="1" dirty="0" smtClean="0"/>
              <a:t> </a:t>
            </a:r>
            <a:r>
              <a:rPr lang="en-US" sz="3200" b="1" dirty="0" smtClean="0">
                <a:solidFill>
                  <a:srgbClr val="C00000"/>
                </a:solidFill>
              </a:rPr>
              <a:t>All these are called insects.</a:t>
            </a:r>
            <a:endParaRPr lang="en-US" sz="3200" b="1" dirty="0">
              <a:solidFill>
                <a:srgbClr val="C00000"/>
              </a:solidFill>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1200" y="4102387"/>
            <a:ext cx="1559583" cy="1233488"/>
          </a:xfrm>
          <a:prstGeom prst="rect">
            <a:avLst/>
          </a:prstGeom>
        </p:spPr>
      </p:pic>
      <p:pic>
        <p:nvPicPr>
          <p:cNvPr id="9" name="Picture 8"/>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333594" y="3703630"/>
            <a:ext cx="1891233" cy="1891233"/>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9449" y="2516961"/>
            <a:ext cx="3160943" cy="1454034"/>
          </a:xfrm>
          <a:prstGeom prst="rect">
            <a:avLst/>
          </a:prstGeom>
        </p:spPr>
      </p:pic>
      <p:pic>
        <p:nvPicPr>
          <p:cNvPr id="12" name="Picture 11"/>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37870" y="2611585"/>
            <a:ext cx="2486957" cy="1225457"/>
          </a:xfrm>
          <a:prstGeom prst="rect">
            <a:avLst/>
          </a:prstGeom>
        </p:spPr>
      </p:pic>
      <p:pic>
        <p:nvPicPr>
          <p:cNvPr id="4" name="Picture 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156050"/>
            <a:ext cx="1814945" cy="1814945"/>
          </a:xfrm>
          <a:prstGeom prst="rect">
            <a:avLst/>
          </a:prstGeom>
        </p:spPr>
      </p:pic>
      <p:pic>
        <p:nvPicPr>
          <p:cNvPr id="5" name="Picture 4"/>
          <p:cNvPicPr>
            <a:picLocks noChangeAspect="1"/>
          </p:cNvPicPr>
          <p:nvPr/>
        </p:nvPicPr>
        <p:blipFill>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797363" y="4115630"/>
            <a:ext cx="1445114" cy="1091548"/>
          </a:xfrm>
          <a:prstGeom prst="rect">
            <a:avLst/>
          </a:prstGeom>
        </p:spPr>
      </p:pic>
    </p:spTree>
    <p:extLst>
      <p:ext uri="{BB962C8B-B14F-4D97-AF65-F5344CB8AC3E}">
        <p14:creationId xmlns:p14="http://schemas.microsoft.com/office/powerpoint/2010/main" val="38495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25"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5421</TotalTime>
  <Words>1075</Words>
  <Application>Microsoft Office PowerPoint</Application>
  <PresentationFormat>On-screen Show (4:3)</PresentationFormat>
  <Paragraphs>144</Paragraphs>
  <Slides>22</Slides>
  <Notes>19</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Admin</cp:lastModifiedBy>
  <cp:revision>544</cp:revision>
  <dcterms:created xsi:type="dcterms:W3CDTF">2006-08-16T00:00:00Z</dcterms:created>
  <dcterms:modified xsi:type="dcterms:W3CDTF">2019-10-18T14:29:08Z</dcterms:modified>
</cp:coreProperties>
</file>