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365" r:id="rId2"/>
    <p:sldId id="352" r:id="rId3"/>
    <p:sldId id="344" r:id="rId4"/>
    <p:sldId id="293" r:id="rId5"/>
    <p:sldId id="356" r:id="rId6"/>
    <p:sldId id="353" r:id="rId7"/>
    <p:sldId id="332" r:id="rId8"/>
    <p:sldId id="335" r:id="rId9"/>
    <p:sldId id="336" r:id="rId10"/>
    <p:sldId id="363" r:id="rId11"/>
    <p:sldId id="287" r:id="rId12"/>
    <p:sldId id="300" r:id="rId13"/>
    <p:sldId id="301" r:id="rId14"/>
    <p:sldId id="302" r:id="rId15"/>
    <p:sldId id="312" r:id="rId16"/>
    <p:sldId id="314" r:id="rId17"/>
    <p:sldId id="324" r:id="rId18"/>
    <p:sldId id="315" r:id="rId19"/>
    <p:sldId id="316" r:id="rId20"/>
    <p:sldId id="340" r:id="rId21"/>
    <p:sldId id="321" r:id="rId22"/>
    <p:sldId id="341" r:id="rId23"/>
    <p:sldId id="362" r:id="rId24"/>
    <p:sldId id="359" r:id="rId25"/>
    <p:sldId id="358" r:id="rId26"/>
  </p:sldIdLst>
  <p:sldSz cx="118872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74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72" y="192"/>
      </p:cViewPr>
      <p:guideLst>
        <p:guide orient="horz" pos="2160"/>
        <p:guide pos="374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85900" y="1122363"/>
            <a:ext cx="8915400" cy="2387600"/>
          </a:xfrm>
        </p:spPr>
        <p:txBody>
          <a:bodyPr anchor="b"/>
          <a:lstStyle>
            <a:lvl1pPr algn="ctr">
              <a:defRPr sz="585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602038"/>
            <a:ext cx="8915400" cy="1655762"/>
          </a:xfrm>
        </p:spPr>
        <p:txBody>
          <a:bodyPr/>
          <a:lstStyle>
            <a:lvl1pPr marL="0" indent="0" algn="ctr">
              <a:buNone/>
              <a:defRPr sz="2340"/>
            </a:lvl1pPr>
            <a:lvl2pPr marL="445770" indent="0" algn="ctr">
              <a:buNone/>
              <a:defRPr sz="1950"/>
            </a:lvl2pPr>
            <a:lvl3pPr marL="891540" indent="0" algn="ctr">
              <a:buNone/>
              <a:defRPr sz="1755"/>
            </a:lvl3pPr>
            <a:lvl4pPr marL="1337310" indent="0" algn="ctr">
              <a:buNone/>
              <a:defRPr sz="1560"/>
            </a:lvl4pPr>
            <a:lvl5pPr marL="1783080" indent="0" algn="ctr">
              <a:buNone/>
              <a:defRPr sz="1560"/>
            </a:lvl5pPr>
            <a:lvl6pPr marL="2228850" indent="0" algn="ctr">
              <a:buNone/>
              <a:defRPr sz="1560"/>
            </a:lvl6pPr>
            <a:lvl7pPr marL="2674620" indent="0" algn="ctr">
              <a:buNone/>
              <a:defRPr sz="1560"/>
            </a:lvl7pPr>
            <a:lvl8pPr marL="3120390" indent="0" algn="ctr">
              <a:buNone/>
              <a:defRPr sz="1560"/>
            </a:lvl8pPr>
            <a:lvl9pPr marL="3566160" indent="0" algn="ctr">
              <a:buNone/>
              <a:defRPr sz="156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41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74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054" y="1709739"/>
            <a:ext cx="10252710" cy="2852737"/>
          </a:xfrm>
        </p:spPr>
        <p:txBody>
          <a:bodyPr anchor="b"/>
          <a:lstStyle>
            <a:lvl1pPr>
              <a:defRPr sz="585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1054" y="4589464"/>
            <a:ext cx="10252710" cy="1500187"/>
          </a:xfrm>
        </p:spPr>
        <p:txBody>
          <a:bodyPr/>
          <a:lstStyle>
            <a:lvl1pPr marL="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1pPr>
            <a:lvl2pPr marL="4457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92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7245" y="1825625"/>
            <a:ext cx="50520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7895" y="1825625"/>
            <a:ext cx="50520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014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3" y="365126"/>
            <a:ext cx="1025271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794" y="1681163"/>
            <a:ext cx="5028842" cy="823912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794" y="2505075"/>
            <a:ext cx="502884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7895" y="1681163"/>
            <a:ext cx="5053608" cy="823912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7895" y="2505075"/>
            <a:ext cx="505360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079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332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95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4" y="457200"/>
            <a:ext cx="3833931" cy="160020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3608" y="987426"/>
            <a:ext cx="6017895" cy="4873625"/>
          </a:xfrm>
        </p:spPr>
        <p:txBody>
          <a:bodyPr/>
          <a:lstStyle>
            <a:lvl1pPr>
              <a:defRPr sz="3120"/>
            </a:lvl1pPr>
            <a:lvl2pPr>
              <a:defRPr sz="2730"/>
            </a:lvl2pPr>
            <a:lvl3pPr>
              <a:defRPr sz="2340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794" y="2057400"/>
            <a:ext cx="3833931" cy="3811588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205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794" y="457200"/>
            <a:ext cx="3833931" cy="160020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053608" y="987426"/>
            <a:ext cx="6017895" cy="4873625"/>
          </a:xfrm>
        </p:spPr>
        <p:txBody>
          <a:bodyPr/>
          <a:lstStyle>
            <a:lvl1pPr marL="0" indent="0">
              <a:buNone/>
              <a:defRPr sz="3120"/>
            </a:lvl1pPr>
            <a:lvl2pPr marL="445770" indent="0">
              <a:buNone/>
              <a:defRPr sz="2730"/>
            </a:lvl2pPr>
            <a:lvl3pPr marL="891540" indent="0">
              <a:buNone/>
              <a:defRPr sz="2340"/>
            </a:lvl3pPr>
            <a:lvl4pPr marL="1337310" indent="0">
              <a:buNone/>
              <a:defRPr sz="1950"/>
            </a:lvl4pPr>
            <a:lvl5pPr marL="1783080" indent="0">
              <a:buNone/>
              <a:defRPr sz="1950"/>
            </a:lvl5pPr>
            <a:lvl6pPr marL="2228850" indent="0">
              <a:buNone/>
              <a:defRPr sz="1950"/>
            </a:lvl6pPr>
            <a:lvl7pPr marL="2674620" indent="0">
              <a:buNone/>
              <a:defRPr sz="1950"/>
            </a:lvl7pPr>
            <a:lvl8pPr marL="3120390" indent="0">
              <a:buNone/>
              <a:defRPr sz="1950"/>
            </a:lvl8pPr>
            <a:lvl9pPr marL="3566160" indent="0">
              <a:buNone/>
              <a:defRPr sz="195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794" y="2057400"/>
            <a:ext cx="3833931" cy="3811588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61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9182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6777" y="365125"/>
            <a:ext cx="2563178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7245" y="365125"/>
            <a:ext cx="7540943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325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7245" y="365126"/>
            <a:ext cx="102527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7245" y="1825625"/>
            <a:ext cx="102527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7245" y="6356351"/>
            <a:ext cx="26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7635" y="6356351"/>
            <a:ext cx="401193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5335" y="6356351"/>
            <a:ext cx="26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5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891540" rtl="0" eaLnBrk="1" latinLnBrk="0" hangingPunct="1">
        <a:lnSpc>
          <a:spcPct val="90000"/>
        </a:lnSpc>
        <a:spcBef>
          <a:spcPct val="0"/>
        </a:spcBef>
        <a:buNone/>
        <a:defRPr sz="42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2885" indent="-222885" algn="l" defTabSz="891540" rtl="0" eaLnBrk="1" latinLnBrk="0" hangingPunct="1">
        <a:lnSpc>
          <a:spcPct val="90000"/>
        </a:lnSpc>
        <a:spcBef>
          <a:spcPts val="975"/>
        </a:spcBef>
        <a:buFont typeface="Arial" panose="020B0604020202020204" pitchFamily="34" charset="0"/>
        <a:buChar char="•"/>
        <a:defRPr sz="2730" kern="1200">
          <a:solidFill>
            <a:schemeClr val="tx1"/>
          </a:solidFill>
          <a:latin typeface="+mn-lt"/>
          <a:ea typeface="+mn-ea"/>
          <a:cs typeface="+mn-cs"/>
        </a:defRPr>
      </a:lvl1pPr>
      <a:lvl2pPr marL="66865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2pPr>
      <a:lvl3pPr marL="111442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56019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200596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45173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89750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34327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78904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3pPr>
      <a:lvl4pPr marL="133731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178308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22885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12039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457201"/>
            <a:ext cx="6535918" cy="132343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8000" b="1" dirty="0">
                <a:solidFill>
                  <a:srgbClr val="FF0000"/>
                </a:solidFill>
                <a:latin typeface="NikoshBAN"/>
                <a:cs typeface="NikoshBAN" pitchFamily="2" charset="0"/>
              </a:rPr>
              <a:t>সবাইকে</a:t>
            </a:r>
            <a:r>
              <a:rPr lang="bn-IN" sz="5400" b="1" dirty="0">
                <a:solidFill>
                  <a:srgbClr val="FF0000"/>
                </a:solidFill>
                <a:latin typeface="NikoshBAN"/>
                <a:cs typeface="NikoshBAN" pitchFamily="2" charset="0"/>
              </a:rPr>
              <a:t> </a:t>
            </a:r>
            <a:r>
              <a:rPr lang="bn-IN" sz="7200" b="1" dirty="0">
                <a:solidFill>
                  <a:srgbClr val="FF0000"/>
                </a:solidFill>
                <a:latin typeface="NikoshBAN"/>
                <a:cs typeface="NikoshBAN" pitchFamily="2" charset="0"/>
              </a:rPr>
              <a:t>শুভেচ্ছা</a:t>
            </a:r>
            <a:endParaRPr lang="en-US" sz="5400" b="1" dirty="0">
              <a:solidFill>
                <a:srgbClr val="FF0000"/>
              </a:solidFill>
              <a:latin typeface="NikoshBAN"/>
              <a:cs typeface="NikoshBAN" pitchFamily="2" charset="0"/>
            </a:endParaRPr>
          </a:p>
        </p:txBody>
      </p:sp>
      <p:pic>
        <p:nvPicPr>
          <p:cNvPr id="24577" name="Picture 1" descr="C:\Users\PTI\Desktop\Mohammad Hossain\Picture\bird-animated-gif-26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752600"/>
            <a:ext cx="7620000" cy="487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47440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45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/>
          <p:nvPr/>
        </p:nvSpPr>
        <p:spPr>
          <a:xfrm>
            <a:off x="2743200" y="6096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2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72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u="sng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7200" b="1" u="sng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4"/>
          <p:cNvSpPr txBox="1"/>
          <p:nvPr/>
        </p:nvSpPr>
        <p:spPr>
          <a:xfrm>
            <a:off x="990600" y="1981200"/>
            <a:ext cx="102108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অপূর্ব</a:t>
            </a:r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দাশ</a:t>
            </a:r>
            <a:endParaRPr lang="en-US" sz="60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</a:t>
            </a:r>
            <a:r>
              <a:rPr lang="bn-BD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 </a:t>
            </a:r>
            <a:r>
              <a:rPr lang="en-US" sz="60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60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9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লিটল</a:t>
            </a:r>
            <a:r>
              <a:rPr lang="en-US" sz="9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বাডস</a:t>
            </a:r>
            <a:r>
              <a:rPr lang="en-US" sz="9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</a:t>
            </a:r>
            <a:r>
              <a:rPr lang="en-US" sz="96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কিন্ডারগার্টেন</a:t>
            </a:r>
            <a:endParaRPr lang="en-US" sz="96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60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লখপুর</a:t>
            </a:r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60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ফকিরহাট</a:t>
            </a:r>
            <a:r>
              <a:rPr lang="en-US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6000" b="1" dirty="0" err="1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বাগেরহাট</a:t>
            </a:r>
            <a:r>
              <a:rPr lang="bn-BD" sz="6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44450"/>
            <a:ext cx="2667000" cy="266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334000" y="1981200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পাঠ শিরোনামঃ ফেব্রুয়ারির গান</a:t>
            </a:r>
            <a:endParaRPr lang="bn-BD" sz="6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          </a:t>
            </a:r>
            <a:endParaRPr lang="en-US" sz="66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5"/>
          <p:cNvSpPr txBox="1"/>
          <p:nvPr/>
        </p:nvSpPr>
        <p:spPr>
          <a:xfrm>
            <a:off x="685800" y="33528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5400" dirty="0" smtClean="0">
                <a:solidFill>
                  <a:srgbClr val="111B07"/>
                </a:solidFill>
                <a:latin typeface="NikoshBAN" pitchFamily="2" charset="0"/>
                <a:cs typeface="NikoshBAN" pitchFamily="2" charset="0"/>
              </a:rPr>
              <a:t>বিষয়ঃ  বাংলা </a:t>
            </a:r>
            <a:endParaRPr lang="en-US" sz="5400" dirty="0">
              <a:solidFill>
                <a:srgbClr val="111B07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3085743"/>
            <a:ext cx="6096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দোয়েল কোয়েল ময়না কোকিল ------ গ্রীষ্ম-বর্ষা-শীতে।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(পাঠ-১)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4"/>
          <p:cNvSpPr txBox="1"/>
          <p:nvPr/>
        </p:nvSpPr>
        <p:spPr>
          <a:xfrm>
            <a:off x="762000" y="2209800"/>
            <a:ext cx="304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5400" dirty="0" smtClean="0">
                <a:solidFill>
                  <a:srgbClr val="111B07"/>
                </a:solidFill>
                <a:latin typeface="NikoshBAN" pitchFamily="2" charset="0"/>
                <a:cs typeface="NikoshBAN" pitchFamily="2" charset="0"/>
              </a:rPr>
              <a:t>শ্রেণিঃ পঞ্চম</a:t>
            </a:r>
            <a:endParaRPr lang="en-US" sz="5400" dirty="0">
              <a:solidFill>
                <a:srgbClr val="111B07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animated-flower-image-006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1105257"/>
            <a:ext cx="1438275" cy="4343400"/>
          </a:xfrm>
          <a:prstGeom prst="rect">
            <a:avLst/>
          </a:prstGeom>
        </p:spPr>
      </p:pic>
      <p:pic>
        <p:nvPicPr>
          <p:cNvPr id="11" name="Picture 10" descr="animated-flower-image-006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2667000" y="1066800"/>
            <a:ext cx="1828800" cy="4419600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2743200" y="1085671"/>
            <a:ext cx="5349240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rinKkX97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001000" y="2819400"/>
            <a:ext cx="3810000" cy="3810000"/>
          </a:xfrm>
          <a:prstGeom prst="rect">
            <a:avLst/>
          </a:prstGeom>
        </p:spPr>
      </p:pic>
      <p:sp>
        <p:nvSpPr>
          <p:cNvPr id="7" name="TextBox 2"/>
          <p:cNvSpPr txBox="1"/>
          <p:nvPr/>
        </p:nvSpPr>
        <p:spPr>
          <a:xfrm>
            <a:off x="1066800" y="2547878"/>
            <a:ext cx="9982200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শোনা-২.১.২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কবিতা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শুনে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মূলভাব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বুঝতে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বলা-১.১.১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যুক্তবর্ণ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সহযোগে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স্পষ্ট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শুদ্ধভাবে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বলতে পারবে।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১.২.১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সম্পর্কিত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প্রশ্নের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পড়া-২.২.২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কবিতাটি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সাবলীলভাবে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আবৃত্তি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পারবে।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লেখা-২.৩.১২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পাঠসংশ্লিষ্ট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প্রশ্নের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লিখতে পারবে।</a:t>
            </a: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0" y="675382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প্রিয় ছাত্র/ছাত্রী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ভালো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দে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খো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অনুমান 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করো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" name="Picture 29" descr="1werf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53073" y="1905000"/>
            <a:ext cx="7271927" cy="4370471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33800" y="5181600"/>
            <a:ext cx="5105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ফেব্রুয়ারির গান</a:t>
            </a:r>
            <a:endParaRPr lang="bn-BD" sz="6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533400"/>
            <a:ext cx="7391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আমাদের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পাঠের বিষয়-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943600" y="5791200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লুৎফর রহমান রিটন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38200" y="609600"/>
            <a:ext cx="312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u="sng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কবি পরিচিতি</a:t>
            </a:r>
            <a:endParaRPr lang="en-US" sz="5400" u="sng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2514600"/>
            <a:ext cx="108966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জন্মঃ ১৯৬১ সালের ১লা এপ্রিল।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জন্মস্থানঃ ঢাকা।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উল্লেখযোগ্য গ্রন্থঃ ধুত্তুরি, ঢাকা আমার ঢাকা, ছড়া ও ছবিতে মুক্তিযুদ্ধ, ভুতের বিয়ের নিমন্ত্রণে, বাচ্চা হাতির কান্ডকারখানা ইত্যাদি।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কৃতিত্বঃ ২০০৭ সালে বাংলা একাডেমী সাহিত্য পুরস্কার।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2dsdsff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638955" y="457200"/>
            <a:ext cx="2791046" cy="2660678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43200" y="2895600"/>
            <a:ext cx="175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উর্মি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00" y="4412159"/>
            <a:ext cx="533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নদী বা সাগরের ঢেউ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28800" y="83218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নতুন শব্দের অর্থ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জানি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করি</a:t>
            </a:r>
            <a:r>
              <a:rPr lang="en-US" sz="40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1200" y="5410200"/>
            <a:ext cx="8915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উর্মিমূখর নদী বা সাগর দেখলে সবাই ভয় পায়।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cox07.jpg"/>
          <p:cNvPicPr>
            <a:picLocks noChangeAspect="1"/>
          </p:cNvPicPr>
          <p:nvPr/>
        </p:nvPicPr>
        <p:blipFill>
          <a:blip r:embed="rId2" cstate="print"/>
          <a:srcRect l="12821" t="15812" r="21795" b="35185"/>
          <a:stretch>
            <a:fillRect/>
          </a:stretch>
        </p:blipFill>
        <p:spPr>
          <a:xfrm>
            <a:off x="4953228" y="2209800"/>
            <a:ext cx="3590717" cy="2209800"/>
          </a:xfrm>
          <a:prstGeom prst="rect">
            <a:avLst/>
          </a:prstGeom>
          <a:ln>
            <a:solidFill>
              <a:srgbClr val="990099"/>
            </a:solidFill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465099504_209035cf1d.jpg"/>
          <p:cNvPicPr>
            <a:picLocks noChangeAspect="1"/>
          </p:cNvPicPr>
          <p:nvPr/>
        </p:nvPicPr>
        <p:blipFill>
          <a:blip r:embed="rId2" cstate="print"/>
          <a:srcRect l="1311" t="2778" r="1661" b="2778"/>
          <a:stretch>
            <a:fillRect/>
          </a:stretch>
        </p:blipFill>
        <p:spPr>
          <a:xfrm>
            <a:off x="4648201" y="1295400"/>
            <a:ext cx="4391424" cy="2721768"/>
          </a:xfrm>
          <a:prstGeom prst="rect">
            <a:avLst/>
          </a:prstGeom>
          <a:ln>
            <a:solidFill>
              <a:srgbClr val="990099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905000" y="22098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উর্মিমালা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24400" y="4038600"/>
            <a:ext cx="594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ঢেউসমূহ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ঢেউগুলো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5257800"/>
            <a:ext cx="853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উর্মিমালা সাগর তীরে আছড়ে পড়ছে।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1600" y="2971800"/>
            <a:ext cx="579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শিক্ষকের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আবৃত্তি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1eew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008836"/>
            <a:ext cx="5791200" cy="4849164"/>
          </a:xfrm>
          <a:prstGeom prst="rect">
            <a:avLst/>
          </a:prstGeo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f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24200" y="1752600"/>
            <a:ext cx="2667000" cy="1931276"/>
          </a:xfrm>
          <a:prstGeom prst="rect">
            <a:avLst/>
          </a:prstGeom>
          <a:ln w="12700">
            <a:solidFill>
              <a:srgbClr val="990099"/>
            </a:solidFill>
          </a:ln>
        </p:spPr>
      </p:pic>
      <p:pic>
        <p:nvPicPr>
          <p:cNvPr id="5" name="Picture 4" descr="gfgg.jpg"/>
          <p:cNvPicPr>
            <a:picLocks noChangeAspect="1"/>
          </p:cNvPicPr>
          <p:nvPr/>
        </p:nvPicPr>
        <p:blipFill>
          <a:blip r:embed="rId3" cstate="print"/>
          <a:srcRect t="25290" r="13402" b="6757"/>
          <a:stretch>
            <a:fillRect/>
          </a:stretch>
        </p:blipFill>
        <p:spPr>
          <a:xfrm>
            <a:off x="381000" y="1752600"/>
            <a:ext cx="2514600" cy="1933575"/>
          </a:xfrm>
          <a:prstGeom prst="rect">
            <a:avLst/>
          </a:prstGeom>
          <a:ln>
            <a:solidFill>
              <a:srgbClr val="990099"/>
            </a:solidFill>
          </a:ln>
        </p:spPr>
      </p:pic>
      <p:pic>
        <p:nvPicPr>
          <p:cNvPr id="12" name="Picture 11" descr="asdf.jpg"/>
          <p:cNvPicPr>
            <a:picLocks noChangeAspect="1"/>
          </p:cNvPicPr>
          <p:nvPr/>
        </p:nvPicPr>
        <p:blipFill>
          <a:blip r:embed="rId4" cstate="print"/>
          <a:srcRect l="5556" t="24074" r="13649" b="9259"/>
          <a:stretch>
            <a:fillRect/>
          </a:stretch>
        </p:blipFill>
        <p:spPr>
          <a:xfrm>
            <a:off x="8915400" y="1752600"/>
            <a:ext cx="2514600" cy="1905000"/>
          </a:xfrm>
          <a:prstGeom prst="rect">
            <a:avLst/>
          </a:prstGeom>
          <a:ln>
            <a:solidFill>
              <a:srgbClr val="990099"/>
            </a:solidFill>
          </a:ln>
        </p:spPr>
      </p:pic>
      <p:pic>
        <p:nvPicPr>
          <p:cNvPr id="13" name="Picture 12" descr="fs.jpg"/>
          <p:cNvPicPr>
            <a:picLocks noChangeAspect="1"/>
          </p:cNvPicPr>
          <p:nvPr/>
        </p:nvPicPr>
        <p:blipFill>
          <a:blip r:embed="rId5" cstate="print"/>
          <a:srcRect l="5056" r="5056" b="7447"/>
          <a:stretch>
            <a:fillRect/>
          </a:stretch>
        </p:blipFill>
        <p:spPr>
          <a:xfrm>
            <a:off x="6019800" y="1752600"/>
            <a:ext cx="2684318" cy="1905000"/>
          </a:xfrm>
          <a:prstGeom prst="rect">
            <a:avLst/>
          </a:prstGeom>
          <a:ln>
            <a:solidFill>
              <a:srgbClr val="990099"/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609600" y="3733800"/>
            <a:ext cx="2080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দোয়েল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3810000"/>
            <a:ext cx="2179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কোয়েল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53200" y="3810000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ময়না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372600" y="3810000"/>
            <a:ext cx="2209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কোকিল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86200" y="48006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সবার আছে গান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314350164sparrow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1845145"/>
            <a:ext cx="2438400" cy="1619250"/>
          </a:xfrm>
          <a:prstGeom prst="rect">
            <a:avLst/>
          </a:prstGeom>
          <a:ln>
            <a:solidFill>
              <a:srgbClr val="990099"/>
            </a:solidFill>
          </a:ln>
        </p:spPr>
      </p:pic>
      <p:pic>
        <p:nvPicPr>
          <p:cNvPr id="6" name="Picture 5" descr="dssw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1864195"/>
            <a:ext cx="2506980" cy="1676400"/>
          </a:xfrm>
          <a:prstGeom prst="rect">
            <a:avLst/>
          </a:prstGeom>
          <a:ln>
            <a:solidFill>
              <a:srgbClr val="990099"/>
            </a:solidFill>
          </a:ln>
        </p:spPr>
      </p:pic>
      <p:pic>
        <p:nvPicPr>
          <p:cNvPr id="8" name="Picture 7" descr="shalik-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839200" y="1838296"/>
            <a:ext cx="2514600" cy="1735663"/>
          </a:xfrm>
          <a:prstGeom prst="rect">
            <a:avLst/>
          </a:prstGeom>
          <a:ln>
            <a:solidFill>
              <a:srgbClr val="990099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3733800" y="3802559"/>
            <a:ext cx="6324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পাখির গানে পাখির সুরে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343400" y="4640759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মুগ্ধ সবার প্রাণ।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3489175244_5e2394bc1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019800" y="1864195"/>
            <a:ext cx="2553148" cy="1695450"/>
          </a:xfrm>
          <a:prstGeom prst="rect">
            <a:avLst/>
          </a:prstGeom>
          <a:ln>
            <a:solidFill>
              <a:srgbClr val="990099"/>
            </a:solidFill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766060" y="4038600"/>
            <a:ext cx="18821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সাগর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81800" y="4030315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উর্মিমালার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67200" y="5021759"/>
            <a:ext cx="533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মন ভোলানো সুর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 descr="coxbazer201608160929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1689103"/>
            <a:ext cx="3657600" cy="2222588"/>
          </a:xfrm>
          <a:prstGeom prst="rect">
            <a:avLst/>
          </a:prstGeom>
          <a:ln>
            <a:solidFill>
              <a:srgbClr val="990099"/>
            </a:solidFill>
          </a:ln>
        </p:spPr>
      </p:pic>
      <p:pic>
        <p:nvPicPr>
          <p:cNvPr id="13" name="Picture 12" descr="MOKARROM_1371966600_1-Boalkhali,_Karnafully_Ri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53200" y="1693786"/>
            <a:ext cx="3657600" cy="2246067"/>
          </a:xfrm>
          <a:prstGeom prst="rect">
            <a:avLst/>
          </a:prstGeom>
          <a:ln>
            <a:solidFill>
              <a:srgbClr val="990099"/>
            </a:solidFill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cer\Desktop\Abdul Haq\Eshrat_1344966270_1-Boa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861263"/>
            <a:ext cx="3911442" cy="2413139"/>
          </a:xfrm>
          <a:prstGeom prst="rect">
            <a:avLst/>
          </a:prstGeom>
          <a:noFill/>
          <a:ln w="19050">
            <a:solidFill>
              <a:srgbClr val="990099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66800" y="4426803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নদী হচ্ছে স্রোতস্বিনী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34200" y="4350603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সাগর সমুদ্দুর।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 descr="10390511_10205065401902110_7786842341949757446_n.jpg"/>
          <p:cNvPicPr>
            <a:picLocks noChangeAspect="1"/>
          </p:cNvPicPr>
          <p:nvPr/>
        </p:nvPicPr>
        <p:blipFill>
          <a:blip r:embed="rId3" cstate="print"/>
          <a:srcRect t="16826" b="23206"/>
          <a:stretch>
            <a:fillRect/>
          </a:stretch>
        </p:blipFill>
        <p:spPr>
          <a:xfrm>
            <a:off x="6172200" y="1828477"/>
            <a:ext cx="3962400" cy="2387600"/>
          </a:xfrm>
          <a:prstGeom prst="rect">
            <a:avLst/>
          </a:prstGeom>
          <a:ln>
            <a:solidFill>
              <a:srgbClr val="990099"/>
            </a:solidFill>
          </a:ln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dd.jpg"/>
          <p:cNvPicPr>
            <a:picLocks noChangeAspect="1"/>
          </p:cNvPicPr>
          <p:nvPr/>
        </p:nvPicPr>
        <p:blipFill>
          <a:blip r:embed="rId2" cstate="print"/>
          <a:srcRect l="3668" t="4639" r="3668" b="11618"/>
          <a:stretch>
            <a:fillRect/>
          </a:stretch>
        </p:blipFill>
        <p:spPr>
          <a:xfrm>
            <a:off x="1258671" y="1874251"/>
            <a:ext cx="4151530" cy="2476351"/>
          </a:xfrm>
          <a:prstGeom prst="rect">
            <a:avLst/>
          </a:prstGeom>
          <a:ln>
            <a:solidFill>
              <a:srgbClr val="990099"/>
            </a:solidFill>
          </a:ln>
        </p:spPr>
      </p:pic>
      <p:pic>
        <p:nvPicPr>
          <p:cNvPr id="4" name="Picture 3" descr="geeff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1885407"/>
            <a:ext cx="4038600" cy="2548497"/>
          </a:xfrm>
          <a:prstGeom prst="rect">
            <a:avLst/>
          </a:prstGeom>
          <a:ln>
            <a:solidFill>
              <a:srgbClr val="990099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66800" y="4426803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ছড়ায় পাহাড় সুরের বাহার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8000" y="4503003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ঝরনা-প্রকৃতিতে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inter-in-ind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924800" y="3664803"/>
            <a:ext cx="3124200" cy="1981200"/>
          </a:xfrm>
          <a:prstGeom prst="rect">
            <a:avLst/>
          </a:prstGeom>
          <a:ln>
            <a:solidFill>
              <a:srgbClr val="990099"/>
            </a:solidFill>
          </a:ln>
        </p:spPr>
      </p:pic>
      <p:pic>
        <p:nvPicPr>
          <p:cNvPr id="5" name="Picture 4" descr="Rainy Season Bangladesh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14800" y="3710771"/>
            <a:ext cx="3208019" cy="1935232"/>
          </a:xfrm>
          <a:prstGeom prst="rect">
            <a:avLst/>
          </a:prstGeom>
          <a:ln>
            <a:solidFill>
              <a:srgbClr val="990099"/>
            </a:solidFill>
          </a:ln>
        </p:spPr>
      </p:pic>
      <p:pic>
        <p:nvPicPr>
          <p:cNvPr id="6" name="Picture 5" descr="summer.jpg_480_480_0_64000_0_1_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3763863"/>
            <a:ext cx="2895600" cy="1882139"/>
          </a:xfrm>
          <a:prstGeom prst="rect">
            <a:avLst/>
          </a:prstGeom>
          <a:ln>
            <a:solidFill>
              <a:srgbClr val="990099"/>
            </a:solidFill>
          </a:ln>
        </p:spPr>
      </p:pic>
      <p:pic>
        <p:nvPicPr>
          <p:cNvPr id="8" name="Picture 7" descr="t5y55.jpg"/>
          <p:cNvPicPr>
            <a:picLocks noChangeAspect="1"/>
          </p:cNvPicPr>
          <p:nvPr/>
        </p:nvPicPr>
        <p:blipFill>
          <a:blip r:embed="rId5" cstate="print"/>
          <a:srcRect l="2756" t="9596" r="2756"/>
          <a:stretch>
            <a:fillRect/>
          </a:stretch>
        </p:blipFill>
        <p:spPr>
          <a:xfrm>
            <a:off x="3429000" y="685800"/>
            <a:ext cx="4343400" cy="2133600"/>
          </a:xfrm>
          <a:prstGeom prst="rect">
            <a:avLst/>
          </a:prstGeom>
          <a:ln>
            <a:solidFill>
              <a:srgbClr val="990099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3657600" y="2811959"/>
            <a:ext cx="6248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বাতাসে তার প্রতিধ্বনি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9200" y="5798403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গ্রীষ্ম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53000" y="5798403"/>
            <a:ext cx="1981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-বর্ষা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10600" y="5722203"/>
            <a:ext cx="2667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-শীতে।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37262" y="2590800"/>
            <a:ext cx="8140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শিক্ষার্থীদের আবৃত্তি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91540" y="1219200"/>
            <a:ext cx="9906000" cy="4114800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nimated-flower-image-036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02229" y="2133600"/>
            <a:ext cx="1393371" cy="1524000"/>
          </a:xfrm>
          <a:prstGeom prst="rect">
            <a:avLst/>
          </a:prstGeom>
        </p:spPr>
      </p:pic>
      <p:pic>
        <p:nvPicPr>
          <p:cNvPr id="7" name="Picture 6" descr="animated-flower-image-036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40932" y="2209800"/>
            <a:ext cx="1365068" cy="1493044"/>
          </a:xfrm>
          <a:prstGeom prst="rect">
            <a:avLst/>
          </a:prstGeo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iiik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2362200"/>
            <a:ext cx="3471203" cy="2171039"/>
          </a:xfrm>
          <a:prstGeom prst="rect">
            <a:avLst/>
          </a:prstGeom>
          <a:ln>
            <a:solidFill>
              <a:srgbClr val="990099"/>
            </a:solidFill>
          </a:ln>
        </p:spPr>
      </p:pic>
      <p:pic>
        <p:nvPicPr>
          <p:cNvPr id="7" name="Picture 6" descr="liiik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86601" y="2209800"/>
            <a:ext cx="3581400" cy="2147255"/>
          </a:xfrm>
          <a:prstGeom prst="rect">
            <a:avLst/>
          </a:prstGeom>
          <a:ln>
            <a:solidFill>
              <a:srgbClr val="990099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2590800" y="4572000"/>
            <a:ext cx="13182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নদী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48600" y="4495800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স্রোতস্বিনী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685800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সমার্থক শব্দ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জেনে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নিই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495800" y="4953000"/>
            <a:ext cx="2964180" cy="18871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Vertical Scroll 11"/>
          <p:cNvSpPr/>
          <p:nvPr/>
        </p:nvSpPr>
        <p:spPr>
          <a:xfrm>
            <a:off x="2476500" y="304800"/>
            <a:ext cx="6339840" cy="1600200"/>
          </a:xfrm>
          <a:prstGeom prst="vertic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651760" y="4267200"/>
            <a:ext cx="1996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সাগর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82840" y="4267200"/>
            <a:ext cx="2880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সমুদ্দুর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343400" y="4724400"/>
            <a:ext cx="2895600" cy="1588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10390511_10205065401902110_7786842341949757446_n.jpg"/>
          <p:cNvPicPr>
            <a:picLocks noChangeAspect="1"/>
          </p:cNvPicPr>
          <p:nvPr/>
        </p:nvPicPr>
        <p:blipFill>
          <a:blip r:embed="rId2" cstate="print"/>
          <a:srcRect t="16826" b="23206"/>
          <a:stretch>
            <a:fillRect/>
          </a:stretch>
        </p:blipFill>
        <p:spPr>
          <a:xfrm>
            <a:off x="6400800" y="2057400"/>
            <a:ext cx="3733800" cy="2166526"/>
          </a:xfrm>
          <a:prstGeom prst="rect">
            <a:avLst/>
          </a:prstGeom>
          <a:ln>
            <a:solidFill>
              <a:srgbClr val="990099"/>
            </a:solidFill>
          </a:ln>
        </p:spPr>
      </p:pic>
      <p:pic>
        <p:nvPicPr>
          <p:cNvPr id="12" name="Picture 11" descr="10390511_10205065401902110_7786842341949757446_n.jpg"/>
          <p:cNvPicPr>
            <a:picLocks noChangeAspect="1"/>
          </p:cNvPicPr>
          <p:nvPr/>
        </p:nvPicPr>
        <p:blipFill>
          <a:blip r:embed="rId2" cstate="print"/>
          <a:srcRect t="16826" b="23206"/>
          <a:stretch>
            <a:fillRect/>
          </a:stretch>
        </p:blipFill>
        <p:spPr>
          <a:xfrm>
            <a:off x="1524000" y="2057400"/>
            <a:ext cx="3733800" cy="2166526"/>
          </a:xfrm>
          <a:prstGeom prst="rect">
            <a:avLst/>
          </a:prstGeom>
          <a:ln>
            <a:solidFill>
              <a:srgbClr val="990099"/>
            </a:solidFill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880718"/>
            <a:ext cx="2667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ফা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গ্ধ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ন –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0" y="2888159"/>
            <a:ext cx="1447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গ্ধ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67200" y="2880718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=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95400" y="3940077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সমুদ্দুর 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–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7200" y="3940077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=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3947518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+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53000" y="2888159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62600" y="2888159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+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48400" y="2888159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ধ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29000" y="3954959"/>
            <a:ext cx="990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দ্দ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05400" y="3947518"/>
            <a:ext cx="685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48400" y="3947518"/>
            <a:ext cx="91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দ </a:t>
            </a:r>
            <a:endParaRPr lang="en-US" sz="5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47800" y="144780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বর্ণ শিখে নিই।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539 0.00047 L 1.79487E-6 -4.09806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2436 0.00047 L -2.5641E-6 -4.09806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18 0.0111 L 1.79487E-6 2.54394E-6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" y="-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3077 0.00162 L -2.5641E-6 0.00069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8" grpId="1"/>
      <p:bldP spid="9" grpId="0"/>
      <p:bldP spid="10" grpId="0"/>
      <p:bldP spid="10" grpId="1"/>
      <p:bldP spid="11" grpId="0"/>
      <p:bldP spid="12" grpId="0"/>
      <p:bldP spid="12" grpId="1"/>
      <p:bldP spid="13" grpId="0"/>
      <p:bldP spid="1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0" y="2514600"/>
            <a:ext cx="4572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animated-flower-image-043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0" y="2057400"/>
            <a:ext cx="2254250" cy="2286000"/>
          </a:xfrm>
          <a:prstGeom prst="rect">
            <a:avLst/>
          </a:prstGeom>
        </p:spPr>
      </p:pic>
      <p:pic>
        <p:nvPicPr>
          <p:cNvPr id="6" name="Picture 5" descr="animated-flower-image-043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315200" y="2133600"/>
            <a:ext cx="2317750" cy="2286000"/>
          </a:xfrm>
          <a:prstGeom prst="rect">
            <a:avLst/>
          </a:prstGeo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295400"/>
            <a:ext cx="105156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১।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মন ভুলানো সুর আছে কার?                                                             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ক) প্রজাপতির   খ) জোনাকির  গ) গাছের পাতার  ঘ) সাগর নদীর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 কবিতাংশে “পাখি” শব্দটি কতবার এসেছে??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ক) এক   খ) দুই  গ) তিন  ঘ) চার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  সুর সৃষ্টির ক্ষেত্রে পাহাড়ের সাথে কার মিল রয়েছে ? 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ক) প্রজাপতির খ) ফুলের গ) বাতাসের  ঘ) উর্মিমালার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৪। কবিতাটি কী বিষয় নিয়ে লেখা?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    ক) রুপের কথা   খ) গুণের কথা  গ) সুরের কথা  ঘ) গতির কথা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৫। ২১শে ফেব্রুয়ারি কী ?</a:t>
            </a:r>
          </a:p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ক) স্বাধীনতা দিবস  খ) বিজয় দিবস  গ) শহিদ বুদ্ধিজীবি দিবস  ঘ) ভাষা শহিদ দিবস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6"/>
          <p:cNvSpPr txBox="1"/>
          <p:nvPr/>
        </p:nvSpPr>
        <p:spPr>
          <a:xfrm>
            <a:off x="1066800" y="533400"/>
            <a:ext cx="5486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 smtClean="0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n>
                  <a:solidFill>
                    <a:srgbClr val="92D05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সঠিক উত্তরটি খাতায় লেখ।</a:t>
            </a:r>
            <a:endParaRPr lang="en-US" sz="3600" dirty="0">
              <a:ln>
                <a:solidFill>
                  <a:srgbClr val="92D050"/>
                </a:solidFill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96200" y="1676400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2658070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24600" y="3648670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4572000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05800" y="5562600"/>
            <a:ext cx="83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FF0000"/>
                </a:solidFill>
                <a:sym typeface="Wingdings 2"/>
              </a:rPr>
              <a:t>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762000"/>
            <a:ext cx="7772400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প্রদত্ত</a:t>
            </a:r>
            <a:r>
              <a:rPr lang="en-US" sz="4000" dirty="0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bn-BD" sz="4000" dirty="0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4000" dirty="0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বুঝে</a:t>
            </a:r>
            <a:r>
              <a:rPr lang="en-US" sz="4000" dirty="0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শূণ্যস্থান</a:t>
            </a:r>
            <a:r>
              <a:rPr lang="bn-BD" sz="4000" dirty="0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পূরণ কর।  </a:t>
            </a:r>
            <a:endParaRPr lang="en-US" sz="4000" dirty="0">
              <a:solidFill>
                <a:srgbClr val="A4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28194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সাত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............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পাড়ি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দেশে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এসেছি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   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3429000"/>
            <a:ext cx="685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আজ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.................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নাইতে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যাবো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4114800"/>
            <a:ext cx="929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...............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ফিরে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আসলো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752600"/>
            <a:ext cx="9677400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ঝরনা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মন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            </a:t>
            </a:r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পাগল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1752600"/>
            <a:ext cx="2362200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স্রোতস্বিনীতে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1752600"/>
            <a:ext cx="1524000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সমুদ্দুর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144000" y="1777425"/>
            <a:ext cx="2209800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প্রতিধ্বনিত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600200" y="4876800"/>
            <a:ext cx="73151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ঘ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মেয়েটি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..........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রঙের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পোশাক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পরেছে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5715000"/>
            <a:ext cx="77723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ঙ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শিল্পীর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মন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ভুলানো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সুরে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স্রোতারা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.......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267200" y="1752600"/>
            <a:ext cx="914400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মুগ্ধ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34200" y="1752600"/>
            <a:ext cx="1752600" cy="58477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বাহারি</a:t>
            </a:r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9487E-6 -2.34043E-6 L -0.25 0.146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0" y="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53846E-6 -2.34043E-6 L 0.21475 0.2349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00" y="11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61795E-6 L -0.46154 0.3311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100" y="16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641E-7 -2.34043E-6 L -0.31731 0.4458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00" y="22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0256E-6 -2.34043E-6 L 0.15384 0.5679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0" y="2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3" grpId="0"/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371600"/>
            <a:ext cx="7010400" cy="70788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প্রশ্নগুলোর</a:t>
            </a:r>
            <a:r>
              <a:rPr lang="en-US" sz="4000" dirty="0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000" dirty="0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বুঝিয়ে</a:t>
            </a:r>
            <a:r>
              <a:rPr lang="en-US" sz="4000" dirty="0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bn-BD" sz="4000" dirty="0" smtClean="0">
                <a:solidFill>
                  <a:srgbClr val="A4000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।  </a:t>
            </a:r>
            <a:endParaRPr lang="en-US" sz="4000" dirty="0">
              <a:solidFill>
                <a:srgbClr val="A400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28194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পাখি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মানুষকে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মোহিত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3429000"/>
            <a:ext cx="739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“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ভুলানো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সুর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”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বোঝ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4114800"/>
            <a:ext cx="922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কবিতাংশটিতে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সুরের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6858000"/>
          </a:xfrm>
          <a:prstGeom prst="rect">
            <a:avLst/>
          </a:prstGeom>
        </p:spPr>
      </p:pic>
      <p:pic>
        <p:nvPicPr>
          <p:cNvPr id="14" name="Object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4200" y="1889322"/>
            <a:ext cx="3429000" cy="1020535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1252</TotalTime>
  <Words>510</Words>
  <Application>Microsoft Office PowerPoint</Application>
  <PresentationFormat>Custom</PresentationFormat>
  <Paragraphs>105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NikoshBAN</vt:lpstr>
      <vt:lpstr>Wingdings 2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</dc:creator>
  <cp:lastModifiedBy>ANUP</cp:lastModifiedBy>
  <cp:revision>257</cp:revision>
  <dcterms:created xsi:type="dcterms:W3CDTF">2006-08-16T00:00:00Z</dcterms:created>
  <dcterms:modified xsi:type="dcterms:W3CDTF">2019-10-18T13:38:30Z</dcterms:modified>
</cp:coreProperties>
</file>