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74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57" r:id="rId16"/>
    <p:sldId id="258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1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1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8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9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666F-2DBB-4F02-8730-CAB7769A991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DF37-8427-4570-A9AE-77C64C88F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fif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fif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" y="1278079"/>
            <a:ext cx="12124066" cy="52147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2946" y="74801"/>
            <a:ext cx="10893770" cy="1203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500" b="1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       স্বাগতম</a:t>
            </a:r>
            <a:endParaRPr lang="en-US" sz="11500" dirty="0"/>
          </a:p>
        </p:txBody>
      </p:sp>
      <p:pic>
        <p:nvPicPr>
          <p:cNvPr id="8" name="Picture 7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3" y="16051"/>
            <a:ext cx="6028066" cy="6994348"/>
          </a:xfrm>
          <a:prstGeom prst="rect">
            <a:avLst/>
          </a:prstGeom>
        </p:spPr>
      </p:pic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21679" y="16051"/>
            <a:ext cx="6065684" cy="69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97124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4140" y="406375"/>
            <a:ext cx="8228211" cy="35394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স্বপন দেখিয়া আকুল পূজারী খুলিল ভজনালয়,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দেবতার বরে আজ রাজা-টাজা হয়ে যাবে নিশ্চয়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জীর্ণ বস্ত্র শীর্ণ-গাত্র, ক্ষুধায়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কন্ঠ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ক্ষীণ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ডাকিল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পান্থ,দ্বার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বাবা,খাইনি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সহসা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তিমির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bn-BD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2" y="4022004"/>
            <a:ext cx="2659038" cy="239467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0" y="4022004"/>
            <a:ext cx="2619375" cy="22422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55" y="4098204"/>
            <a:ext cx="1847850" cy="21660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88" y="4098204"/>
            <a:ext cx="2752725" cy="21660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701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Cloud Callout 4"/>
          <p:cNvSpPr/>
          <p:nvPr/>
        </p:nvSpPr>
        <p:spPr>
          <a:xfrm rot="733619">
            <a:off x="8785661" y="50711"/>
            <a:ext cx="2672365" cy="1555929"/>
          </a:xfrm>
          <a:prstGeom prst="cloudCallout">
            <a:avLst>
              <a:gd name="adj1" fmla="val 18182"/>
              <a:gd name="adj2" fmla="val 8293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76" y="2123372"/>
            <a:ext cx="2745452" cy="331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363" y="1389291"/>
            <a:ext cx="8228211" cy="45243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আশিটা বছর কেটে গেল, আমি ডাকিনি তোমায় কভু,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ক্ষুধার অন্ন তা বলে বন্ধ করিনি প্রভু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 মসজিদ মন্দিরে প্রভু নাই মানুষের দাবি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মোল্লা পুরুত লাগায়েছে তার সকল দুয়ারে চাবি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 চেঙ্গিস, গজনি মামুদ কোথায় কালা পাহাড় ?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ভেংগে ফেলো ঐ ভজনালয়ের যত তালা –দেওয়া দ্বার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bn-IN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খোদার ঘরে কে কপাট লাগায়, কে দেয় সেখানে তালা ?</a:t>
            </a:r>
          </a:p>
          <a:p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bn-BD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0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pic>
        <p:nvPicPr>
          <p:cNvPr id="6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03685" y="352861"/>
            <a:ext cx="7924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                                                                         অর্থ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67940" y="1108143"/>
            <a:ext cx="2369820" cy="905436"/>
            <a:chOff x="685800" y="1264024"/>
            <a:chExt cx="2633133" cy="905436"/>
          </a:xfrm>
        </p:grpSpPr>
        <p:sp>
          <p:nvSpPr>
            <p:cNvPr id="10" name="Rounded Rectangle 9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/>
              <a:r>
                <a:rPr lang="bn-IN" sz="2000" dirty="0" smtClean="0">
                  <a:solidFill>
                    <a:srgbClr val="000000"/>
                  </a:solidFill>
                  <a:cs typeface="NikoshBAN" pitchFamily="2" charset="0"/>
                </a:rPr>
                <a:t>    সাম্য</a:t>
              </a:r>
              <a:endParaRPr lang="en-US" sz="2000" dirty="0">
                <a:solidFill>
                  <a:srgbClr val="000000"/>
                </a:solidFill>
                <a:cs typeface="NikoshBAN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252133" y="1505725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77100" y="1001570"/>
            <a:ext cx="3276600" cy="793376"/>
            <a:chOff x="5181600" y="1264024"/>
            <a:chExt cx="3276600" cy="793376"/>
          </a:xfrm>
        </p:grpSpPr>
        <p:sp>
          <p:nvSpPr>
            <p:cNvPr id="13" name="Rounded Rectangle 12"/>
            <p:cNvSpPr/>
            <p:nvPr/>
          </p:nvSpPr>
          <p:spPr>
            <a:xfrm>
              <a:off x="6096000" y="1264024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সমতা</a:t>
              </a:r>
              <a:endParaRPr lang="bn-BD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08605" y="2290515"/>
            <a:ext cx="2362200" cy="905436"/>
            <a:chOff x="685800" y="1264024"/>
            <a:chExt cx="2624667" cy="905436"/>
          </a:xfrm>
        </p:grpSpPr>
        <p:sp>
          <p:nvSpPr>
            <p:cNvPr id="16" name="Rounded Rectangle 15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মহীয়ান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08605" y="3377153"/>
            <a:ext cx="2362200" cy="905436"/>
            <a:chOff x="685800" y="1264024"/>
            <a:chExt cx="2624667" cy="905436"/>
          </a:xfrm>
        </p:grpSpPr>
        <p:sp>
          <p:nvSpPr>
            <p:cNvPr id="19" name="Rounded Rectangle 18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67940" y="4865735"/>
            <a:ext cx="2362200" cy="905436"/>
            <a:chOff x="685800" y="1264024"/>
            <a:chExt cx="2624667" cy="905436"/>
          </a:xfrm>
        </p:grpSpPr>
        <p:sp>
          <p:nvSpPr>
            <p:cNvPr id="22" name="Rounded Rectangle 21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আজারি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09714" y="2022643"/>
            <a:ext cx="3276600" cy="793376"/>
            <a:chOff x="5181600" y="1264024"/>
            <a:chExt cx="3276600" cy="793376"/>
          </a:xfrm>
        </p:grpSpPr>
        <p:sp>
          <p:nvSpPr>
            <p:cNvPr id="25" name="Rounded Rectangle 24"/>
            <p:cNvSpPr/>
            <p:nvPr/>
          </p:nvSpPr>
          <p:spPr>
            <a:xfrm>
              <a:off x="6096000" y="1264024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 অতি মহান</a:t>
              </a:r>
              <a:endPara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77099" y="3297850"/>
            <a:ext cx="3545575" cy="1050032"/>
            <a:chOff x="5181600" y="1035424"/>
            <a:chExt cx="3276600" cy="12954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1035424"/>
              <a:ext cx="23622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আশীর্বাদ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51885" y="4876725"/>
            <a:ext cx="3276600" cy="1006314"/>
            <a:chOff x="5181600" y="990600"/>
            <a:chExt cx="3276600" cy="1219200"/>
          </a:xfrm>
        </p:grpSpPr>
        <p:sp>
          <p:nvSpPr>
            <p:cNvPr id="31" name="Rounded Rectangle 30"/>
            <p:cNvSpPr/>
            <p:nvPr/>
          </p:nvSpPr>
          <p:spPr>
            <a:xfrm>
              <a:off x="6096000" y="990600"/>
              <a:ext cx="2362200" cy="12192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   রুগণ</a:t>
              </a:r>
              <a:endParaRPr lang="en-US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020106" y="949019"/>
            <a:ext cx="1858366" cy="1257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38217" y="2284384"/>
            <a:ext cx="2022144" cy="1222133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3632116"/>
            <a:ext cx="2022601" cy="10696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6" y="4845494"/>
            <a:ext cx="1938460" cy="128995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578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Up Ribbon 4"/>
          <p:cNvSpPr/>
          <p:nvPr/>
        </p:nvSpPr>
        <p:spPr>
          <a:xfrm>
            <a:off x="1933610" y="308707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23" y="1674040"/>
            <a:ext cx="3746754" cy="3006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8230" y="5466274"/>
            <a:ext cx="941526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মানুষের চেয়ে বড় কিছু নাই ,নহে কিছু মহীয়ান চরণ টি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171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Up Ribbon 4"/>
          <p:cNvSpPr/>
          <p:nvPr/>
        </p:nvSpPr>
        <p:spPr>
          <a:xfrm>
            <a:off x="1885651" y="105508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8" y="1338098"/>
            <a:ext cx="4293136" cy="2498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60251" y="5726326"/>
            <a:ext cx="10671855" cy="614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 দ্বার এর খোলা রবে ,চালা হাতুড়ি শাবল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চালা!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 টি ব্যাখ্যা করো। </a:t>
            </a:r>
            <a:endParaRPr lang="b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8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8" name="Up Ribbon 7"/>
          <p:cNvSpPr/>
          <p:nvPr/>
        </p:nvSpPr>
        <p:spPr>
          <a:xfrm>
            <a:off x="2989385" y="128133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0368" y="2098707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 কত দিন ভুখা ফাকা আছেন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84906" y="2125172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সাত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5" y="2184834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Rounded Rectangle 11"/>
          <p:cNvSpPr/>
          <p:nvPr/>
        </p:nvSpPr>
        <p:spPr>
          <a:xfrm>
            <a:off x="1297683" y="3167761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ফুকারি শব্দের অর্থ কী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3163543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Rounded Rectangle 13"/>
          <p:cNvSpPr/>
          <p:nvPr/>
        </p:nvSpPr>
        <p:spPr>
          <a:xfrm>
            <a:off x="9098272" y="3267565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চিৎকার করে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4283819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6" name="Rounded Rectangle 15"/>
          <p:cNvSpPr/>
          <p:nvPr/>
        </p:nvSpPr>
        <p:spPr>
          <a:xfrm>
            <a:off x="1297683" y="4210887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মোল্লা পুরত কোথায় চাবি লাগিয়েছে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51801" y="4161661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 মন্দিরে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9" y="5282218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9" name="Rounded Rectangle 18"/>
          <p:cNvSpPr/>
          <p:nvPr/>
        </p:nvSpPr>
        <p:spPr>
          <a:xfrm>
            <a:off x="1297682" y="528221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কবিতায় কবি কীসের গান গাইছেন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098272" y="5113125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সাম্যের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47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Up Ribbon 4"/>
          <p:cNvSpPr/>
          <p:nvPr/>
        </p:nvSpPr>
        <p:spPr>
          <a:xfrm>
            <a:off x="2969208" y="225679"/>
            <a:ext cx="6618137" cy="1052399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08" y="1753130"/>
            <a:ext cx="5377217" cy="3400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093513" y="5497374"/>
            <a:ext cx="9360671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প্রশ্নঃসবার উপরে মানুষ সত্য তার উপরে  নাই চরণ টি ব্যাখ্যা করো।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2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888004" y="1617376"/>
            <a:ext cx="8338782" cy="3154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19900" b="1" spc="50" dirty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spc="50" dirty="0">
              <a:ln w="11430">
                <a:solidFill>
                  <a:srgbClr val="FFC000"/>
                </a:solidFill>
              </a:ln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3" y="16051"/>
            <a:ext cx="6028066" cy="6994348"/>
          </a:xfrm>
          <a:prstGeom prst="rect">
            <a:avLst/>
          </a:prstGeom>
        </p:spPr>
      </p:pic>
      <p:pic>
        <p:nvPicPr>
          <p:cNvPr id="7" name="Picture 6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21679" y="16051"/>
            <a:ext cx="6065684" cy="69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pic>
        <p:nvPicPr>
          <p:cNvPr id="5" name="Picture 2" descr="C:\Users\Head Master\Desktop\Teacher's Image\Image teacher\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58512" y="405492"/>
            <a:ext cx="2438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2886" y="676440"/>
            <a:ext cx="2057399" cy="2441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Alternate Process 6"/>
          <p:cNvSpPr/>
          <p:nvPr/>
        </p:nvSpPr>
        <p:spPr>
          <a:xfrm>
            <a:off x="4457195" y="267500"/>
            <a:ext cx="3200400" cy="817880"/>
          </a:xfrm>
          <a:prstGeom prst="flowChartAlternateProcess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080" y="3678462"/>
            <a:ext cx="6160156" cy="269739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 এ 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এড(১ম শ্রেণি)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1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3067" y="3602786"/>
            <a:ext cx="5037036" cy="269739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বাংলা ১ম পত্র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0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মানুষ</a:t>
            </a:r>
            <a:endParaRPr lang="bn-BD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- 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5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040567" y="115100"/>
            <a:ext cx="8534400" cy="5613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ound Single Corner Rectangle 4"/>
          <p:cNvSpPr/>
          <p:nvPr/>
        </p:nvSpPr>
        <p:spPr>
          <a:xfrm>
            <a:off x="1298230" y="5572466"/>
            <a:ext cx="9402992" cy="63754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" y="1604043"/>
            <a:ext cx="3543940" cy="22814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92" y="1604043"/>
            <a:ext cx="3594408" cy="2298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70" y="1525413"/>
            <a:ext cx="3158520" cy="23769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63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009935" y="4506903"/>
            <a:ext cx="6578220" cy="856667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200" b="1" spc="64" dirty="0" smtClean="0">
                <a:ln w="11430">
                  <a:solidFill>
                    <a:srgbClr val="FFFF00"/>
                  </a:solidFill>
                </a:ln>
                <a:solidFill>
                  <a:srgbClr val="CC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6200" b="1" spc="64" dirty="0" smtClean="0">
                <a:ln w="11430">
                  <a:solidFill>
                    <a:srgbClr val="FFFF00"/>
                  </a:solidFill>
                </a:ln>
                <a:solidFill>
                  <a:srgbClr val="CC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200" b="1" spc="64" dirty="0">
              <a:ln w="11430">
                <a:solidFill>
                  <a:srgbClr val="FFFF00"/>
                </a:solidFill>
              </a:ln>
              <a:solidFill>
                <a:srgbClr val="CC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682388"/>
            <a:ext cx="9089409" cy="3648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588155" y="5743556"/>
            <a:ext cx="193021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8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27546" y="6492875"/>
            <a:ext cx="11719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4114180" y="257340"/>
            <a:ext cx="3581400" cy="838200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265" y="1519127"/>
            <a:ext cx="9136838" cy="508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প্রত্যাশা করা যাচ্ছে যে এই পাঠ শেষে শিক্ষার্থী -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571" y="2292606"/>
            <a:ext cx="745734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পরিচয় বলতে পারবে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571" y="3093202"/>
            <a:ext cx="770444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560" y="3979039"/>
            <a:ext cx="770444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19" y="5008380"/>
            <a:ext cx="918900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কবিতার আলোকে যথার্থ মানুষের পরিচয় বলতে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2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21624" y="4430226"/>
            <a:ext cx="193021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85" y="2471125"/>
            <a:ext cx="1813899" cy="1822144"/>
          </a:xfrm>
          <a:prstGeom prst="ellipse">
            <a:avLst/>
          </a:prstGeom>
          <a:ln w="63500" cap="rnd">
            <a:solidFill>
              <a:srgbClr val="FF99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own Arrow Callout 6"/>
          <p:cNvSpPr/>
          <p:nvPr/>
        </p:nvSpPr>
        <p:spPr>
          <a:xfrm>
            <a:off x="4349326" y="423108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6228" y="590070"/>
            <a:ext cx="2680758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98539" y="475955"/>
            <a:ext cx="1016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 rot="3605903">
            <a:off x="5848769" y="2133394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64318" y="970961"/>
            <a:ext cx="215716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সালের ২৪শে মে ভারতের পশ্চিম বঙ্গের বর্ধমান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4079" y="4571525"/>
            <a:ext cx="212120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72609" y="4502914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Up Arrow 13"/>
          <p:cNvSpPr/>
          <p:nvPr/>
        </p:nvSpPr>
        <p:spPr>
          <a:xfrm rot="7702454">
            <a:off x="5989122" y="4153262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29782" y="512858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জীবন  ছিল বহু বিচিত্র ও বিস্ময়কর।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4103" y="549812"/>
            <a:ext cx="2244436" cy="1776941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42329" y="642702"/>
            <a:ext cx="1364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 rot="17926808">
            <a:off x="3635446" y="2026305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40478" y="116242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অন্যায়,শোষণ ও নির্যাতনের বিরুদ্ধে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লিখেছেন বলে।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27603" y="4709341"/>
            <a:ext cx="2244436" cy="178490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43965" y="4622510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রচনা-</a:t>
            </a:r>
            <a:endParaRPr lang="en-US" sz="3600" b="1" cap="none" spc="0" dirty="0">
              <a:ln w="11430">
                <a:solidFill>
                  <a:srgbClr val="006C31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Up Arrow 21"/>
          <p:cNvSpPr/>
          <p:nvPr/>
        </p:nvSpPr>
        <p:spPr>
          <a:xfrm rot="13310444">
            <a:off x="3388899" y="3899460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14673" y="5044507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কবিতা,উপন্যাস,নাটকসংগীত 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রচনা করেছেন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16213" y="2473187"/>
            <a:ext cx="2244436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35536" y="2397948"/>
            <a:ext cx="1443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0849" y="2901768"/>
            <a:ext cx="22444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‘ঝিঙেফুল’ পিলে পটকা,ঘুমজাগানো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পাখি,ঘুমপাড়ানী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মাসিপিসি 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73649" y="2721113"/>
            <a:ext cx="2244436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87606" y="2599768"/>
            <a:ext cx="164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ছেলেবেলা-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4719" y="3077218"/>
            <a:ext cx="22444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লেটোর দলে গান করেছেন,রুটির দোকানের কারিগর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হয়েছেন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Up Arrow Callout 29"/>
          <p:cNvSpPr/>
          <p:nvPr/>
        </p:nvSpPr>
        <p:spPr>
          <a:xfrm>
            <a:off x="4277128" y="4744153"/>
            <a:ext cx="2218614" cy="1695667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66133" y="5098606"/>
            <a:ext cx="1083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4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2481" y="572994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১৯৭৬ খ্রিষ্টাব্দের ২৯শে আগস্ট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6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Up Ribbon 4"/>
          <p:cNvSpPr/>
          <p:nvPr/>
        </p:nvSpPr>
        <p:spPr>
          <a:xfrm>
            <a:off x="1933610" y="308707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591576" y="1456294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87843" y="5612638"/>
            <a:ext cx="89072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</a:t>
            </a:r>
            <a:r>
              <a:rPr lang="en-US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6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Cloud Callout 4"/>
          <p:cNvSpPr/>
          <p:nvPr/>
        </p:nvSpPr>
        <p:spPr>
          <a:xfrm rot="1518528">
            <a:off x="9383242" y="243784"/>
            <a:ext cx="2672365" cy="1555929"/>
          </a:xfrm>
          <a:prstGeom prst="cloudCallout">
            <a:avLst>
              <a:gd name="adj1" fmla="val -6209"/>
              <a:gd name="adj2" fmla="val 9808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78079"/>
            <a:ext cx="4280028" cy="292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8230" y="1580353"/>
            <a:ext cx="3007502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মানুষ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231" y="3310686"/>
            <a:ext cx="4834714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কাজী নজরুল ইসলাম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6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74941" y="-103414"/>
            <a:ext cx="12334875" cy="7113813"/>
          </a:xfrm>
          <a:prstGeom prst="rect">
            <a:avLst/>
          </a:prstGeom>
          <a:noFill/>
          <a:ln w="228600">
            <a:solidFill>
              <a:srgbClr val="7030A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61200"/>
            <a:ext cx="1230296" cy="1203278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7934" y="6492875"/>
            <a:ext cx="1197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8230" y="97124"/>
            <a:ext cx="8228211" cy="44012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মানুষ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কাজীনজরুল ইসলাম 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গাহি সাম্যের গান- 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মানুষের চেয়ে বড় কিছু নাই,নহে কিছু মহীয়ান 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নাই দেশ-কাল-পাত্রের ভেদ,অভেদ ধর্মজাতি, 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 দেশে সব কালে ঘরে –ঘরে তিনি মানুষের জ্ঞাতি।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পূজারী দুয়ার খোলো,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ক্ষুধার ঠাকুর দাঁড়ায়ে দুয়ারে পূজার সময় হলো।</a:t>
            </a:r>
          </a:p>
          <a:p>
            <a:endParaRPr lang="bn-BD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8925" y="4587876"/>
            <a:ext cx="2895600" cy="1828800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94021" y="4435476"/>
            <a:ext cx="2667000" cy="1905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4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749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SutonnyMJ</vt:lpstr>
      <vt:lpstr>SutonnyOMJ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65</cp:revision>
  <dcterms:created xsi:type="dcterms:W3CDTF">2019-09-21T08:26:49Z</dcterms:created>
  <dcterms:modified xsi:type="dcterms:W3CDTF">2019-10-11T14:00:25Z</dcterms:modified>
</cp:coreProperties>
</file>