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2" r:id="rId9"/>
    <p:sldId id="263" r:id="rId10"/>
    <p:sldId id="265" r:id="rId11"/>
    <p:sldId id="264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CC00FF"/>
    <a:srgbClr val="66FF99"/>
    <a:srgbClr val="7C9AB2"/>
    <a:srgbClr val="799EAC"/>
    <a:srgbClr val="87A1B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18" autoAdjust="0"/>
    <p:restoredTop sz="94660"/>
  </p:normalViewPr>
  <p:slideViewPr>
    <p:cSldViewPr snapToGrid="0">
      <p:cViewPr varScale="1">
        <p:scale>
          <a:sx n="74" d="100"/>
          <a:sy n="74" d="100"/>
        </p:scale>
        <p:origin x="7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8731-1A7B-4DCC-B652-8A80DDBFE10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C6F9-AE22-4554-A101-62C678A1A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344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8731-1A7B-4DCC-B652-8A80DDBFE10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C6F9-AE22-4554-A101-62C678A1A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406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8731-1A7B-4DCC-B652-8A80DDBFE10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C6F9-AE22-4554-A101-62C678A1A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43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8731-1A7B-4DCC-B652-8A80DDBFE10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C6F9-AE22-4554-A101-62C678A1A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3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8731-1A7B-4DCC-B652-8A80DDBFE10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C6F9-AE22-4554-A101-62C678A1A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641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8731-1A7B-4DCC-B652-8A80DDBFE10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C6F9-AE22-4554-A101-62C678A1A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30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8731-1A7B-4DCC-B652-8A80DDBFE10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C6F9-AE22-4554-A101-62C678A1A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70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8731-1A7B-4DCC-B652-8A80DDBFE10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C6F9-AE22-4554-A101-62C678A1A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993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8731-1A7B-4DCC-B652-8A80DDBFE10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C6F9-AE22-4554-A101-62C678A1A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648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8731-1A7B-4DCC-B652-8A80DDBFE10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C6F9-AE22-4554-A101-62C678A1A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800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8731-1A7B-4DCC-B652-8A80DDBFE10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7C6F9-AE22-4554-A101-62C678A1A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706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B8731-1A7B-4DCC-B652-8A80DDBFE10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7C6F9-AE22-4554-A101-62C678A1A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605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651" y="596884"/>
            <a:ext cx="4816697" cy="56642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8187" y="1997838"/>
            <a:ext cx="73667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FFFF00"/>
                </a:solidFill>
              </a:rPr>
              <a:t>মাল্ডিমিডিয়া</a:t>
            </a:r>
            <a:r>
              <a:rPr lang="en-US" sz="6000" b="1" dirty="0" smtClean="0">
                <a:solidFill>
                  <a:srgbClr val="FFFF00"/>
                </a:solidFill>
              </a:rPr>
              <a:t> </a:t>
            </a:r>
            <a:r>
              <a:rPr lang="en-US" sz="6000" b="1" dirty="0" err="1" smtClean="0">
                <a:solidFill>
                  <a:srgbClr val="FFFF00"/>
                </a:solidFill>
              </a:rPr>
              <a:t>ক্লাসে</a:t>
            </a:r>
            <a:r>
              <a:rPr lang="en-US" sz="6000" b="1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en-US" sz="6000" b="1" dirty="0" err="1" smtClean="0">
                <a:solidFill>
                  <a:srgbClr val="FFFF00"/>
                </a:solidFill>
              </a:rPr>
              <a:t>সবাইকে</a:t>
            </a:r>
            <a:r>
              <a:rPr lang="en-US" sz="6000" b="1" dirty="0">
                <a:solidFill>
                  <a:srgbClr val="FFFF00"/>
                </a:solidFill>
              </a:rPr>
              <a:t> </a:t>
            </a:r>
            <a:r>
              <a:rPr lang="en-US" sz="6000" b="1" dirty="0" err="1" smtClean="0">
                <a:solidFill>
                  <a:srgbClr val="FFFF00"/>
                </a:solidFill>
              </a:rPr>
              <a:t>স্বাগতম</a:t>
            </a:r>
            <a:r>
              <a:rPr lang="en-US" sz="6000" b="1" dirty="0" smtClean="0">
                <a:solidFill>
                  <a:srgbClr val="FFFF00"/>
                </a:solidFill>
              </a:rPr>
              <a:t> ---</a:t>
            </a:r>
            <a:endParaRPr lang="en-US" sz="6000" b="1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456868" y="5743977"/>
            <a:ext cx="4468969" cy="81136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72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6654 0.030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20" y="1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427494" y="1817267"/>
            <a:ext cx="2575448" cy="90843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4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05646" y="2747953"/>
            <a:ext cx="373347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dirty="0" err="1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শ্রে</a:t>
            </a:r>
            <a:r>
              <a:rPr lang="bn-BD" sz="34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ণি : </a:t>
            </a:r>
            <a:r>
              <a:rPr lang="en-US" sz="3400" dirty="0" err="1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নবম</a:t>
            </a:r>
            <a:endParaRPr lang="bn-BD" sz="3400" dirty="0" smtClean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400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বিষয় :</a:t>
            </a:r>
            <a:r>
              <a:rPr lang="en-US" sz="3400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400" dirty="0" err="1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রসায়ন</a:t>
            </a:r>
            <a:endParaRPr lang="bn-BD" sz="3400" dirty="0" smtClean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400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অ</a:t>
            </a:r>
            <a:r>
              <a:rPr lang="en-US" sz="3400" dirty="0" err="1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ধ্যা</a:t>
            </a:r>
            <a:r>
              <a:rPr lang="bn-BD" sz="3400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য় </a:t>
            </a:r>
            <a:r>
              <a:rPr lang="bn-BD" sz="3400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400" dirty="0" err="1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সপ্তম</a:t>
            </a:r>
            <a:endParaRPr lang="bn-BD" sz="3400" dirty="0" smtClean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4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পাঠ :</a:t>
            </a:r>
            <a:r>
              <a:rPr lang="en-US" sz="3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400" dirty="0" err="1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রাসায়নিক</a:t>
            </a:r>
            <a:r>
              <a:rPr lang="en-US" sz="3400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400" dirty="0" err="1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বিক্রিয়া</a:t>
            </a:r>
            <a:endParaRPr lang="bn-IN" sz="3400" dirty="0" smtClean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4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সম</a:t>
            </a:r>
            <a:r>
              <a:rPr lang="en-US" sz="3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য়</a:t>
            </a:r>
            <a:r>
              <a:rPr lang="en-US" sz="34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: ৫০ </a:t>
            </a:r>
            <a:r>
              <a:rPr lang="en-US" sz="3400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r>
              <a:rPr lang="bn-BD" sz="3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4653" y="3248016"/>
            <a:ext cx="4281714" cy="2743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মো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: সিরাজুল হক</a:t>
            </a: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সহকা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রি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শিক্ষক</a:t>
            </a:r>
          </a:p>
          <a:p>
            <a:pPr algn="ctr"/>
            <a:r>
              <a:rPr lang="bn-BD" sz="3200" b="1" dirty="0">
                <a:latin typeface="NikoshBAN" pitchFamily="2" charset="0"/>
                <a:cs typeface="NikoshBAN" pitchFamily="2" charset="0"/>
              </a:rPr>
              <a:t>পুলিশ লাইন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্‌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স স্কুল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latin typeface="NikoshBAN" pitchFamily="2" charset="0"/>
                <a:cs typeface="NikoshBAN" pitchFamily="2" charset="0"/>
              </a:rPr>
              <a:t>এন্ড 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পাবনা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1600" dirty="0" smtClean="0">
                <a:latin typeface="NikoshBAN" pitchFamily="2" charset="0"/>
                <a:cs typeface="NikoshBAN" pitchFamily="2" charset="0"/>
              </a:rPr>
              <a:t>Mob.-</a:t>
            </a:r>
            <a:r>
              <a:rPr lang="en-US" sz="1600" b="1" dirty="0" smtClean="0">
                <a:latin typeface="+mj-lt"/>
                <a:cs typeface="MoolBoran" panose="020B0100010101010101" pitchFamily="34" charset="0"/>
              </a:rPr>
              <a:t>01715786819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, Sirajul.pabna@gmail.com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2391" y="227697"/>
            <a:ext cx="34074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b="1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5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500" b="1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5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996" y="1113971"/>
            <a:ext cx="2315029" cy="2315029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997" y="2747953"/>
            <a:ext cx="2371993" cy="3743325"/>
          </a:xfrm>
          <a:prstGeom prst="rect">
            <a:avLst/>
          </a:prstGeom>
          <a:effectLst>
            <a:softEdge rad="203200"/>
          </a:effectLst>
        </p:spPr>
      </p:pic>
    </p:spTree>
    <p:extLst>
      <p:ext uri="{BB962C8B-B14F-4D97-AF65-F5344CB8AC3E}">
        <p14:creationId xmlns:p14="http://schemas.microsoft.com/office/powerpoint/2010/main" val="1186963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552" y="1136390"/>
            <a:ext cx="7899401" cy="444341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941186" y="386206"/>
            <a:ext cx="2246129" cy="646331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00B0F0"/>
              </a:gs>
            </a:gsLst>
            <a:lin ang="2700000" scaled="1"/>
            <a:tileRect/>
          </a:gradFill>
        </p:spPr>
        <p:txBody>
          <a:bodyPr wrap="none">
            <a:spAutoFit/>
          </a:bodyPr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bn-BD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44256" y="5787508"/>
            <a:ext cx="3239991" cy="5847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none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বাষ্পে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পরিনত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হচ্ছে</a:t>
            </a:r>
            <a:endParaRPr lang="bn-BD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144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26"/>
          <a:stretch/>
        </p:blipFill>
        <p:spPr>
          <a:xfrm rot="10800000">
            <a:off x="800106" y="1076325"/>
            <a:ext cx="10529886" cy="45529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57776" y="1057275"/>
            <a:ext cx="2071688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235274" y="5924936"/>
            <a:ext cx="3373039" cy="46166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00B0F0"/>
              </a:gs>
            </a:gsLst>
            <a:path path="circle">
              <a:fillToRect l="50000" t="50000" r="50000" b="50000"/>
            </a:path>
          </a:gradFill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পরিষ্কার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লোহার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শিকল</a:t>
            </a:r>
            <a:endParaRPr lang="bn-BD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85813" y="1076324"/>
            <a:ext cx="4271963" cy="45529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129464" y="1057275"/>
            <a:ext cx="4200524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819077" y="201097"/>
            <a:ext cx="2789546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FFFF00"/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এবার</a:t>
            </a:r>
            <a:r>
              <a:rPr lang="en-US" sz="2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sz="2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দেখো</a:t>
            </a:r>
            <a:r>
              <a:rPr lang="en-US" sz="2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129464" y="5740269"/>
            <a:ext cx="4200523" cy="83099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FFFF00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square">
            <a:spAutoFit/>
          </a:bodyPr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কিছুদিন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খোলা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জায়গায়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পড়ে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থাকায়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অবস্থা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5447734" y="2699657"/>
            <a:ext cx="1291772" cy="957943"/>
          </a:xfrm>
          <a:prstGeom prst="rightArrow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15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10041" y="1229432"/>
            <a:ext cx="482215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 err="1">
                <a:solidFill>
                  <a:srgbClr val="FF0000"/>
                </a:solidFill>
              </a:rPr>
              <a:t>রাসায়নিক</a:t>
            </a:r>
            <a:r>
              <a:rPr lang="en-US" sz="6000" b="1" dirty="0">
                <a:solidFill>
                  <a:srgbClr val="FF0000"/>
                </a:solidFill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</a:rPr>
              <a:t>বিক্রিয়া</a:t>
            </a:r>
            <a:r>
              <a:rPr lang="en-US" sz="6000" b="1" dirty="0" smtClean="0">
                <a:solidFill>
                  <a:srgbClr val="FF0000"/>
                </a:solidFill>
              </a:rPr>
              <a:t> 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39186" y="403721"/>
            <a:ext cx="25026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65309" y="2410705"/>
            <a:ext cx="3050362" cy="46166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90947" y="3439916"/>
            <a:ext cx="7460342" cy="120032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ভৌত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রাসায়নিক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বিক্রিয়ার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pPr marL="457200" indent="-457200">
              <a:buAutoNum type="arabicPeriod"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রাসায়নিক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বিক্রিয়া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শনাক্ত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457200" indent="-457200">
              <a:buAutoNum type="arabicPeriod"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রাসায়নিক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বিক্রিয়ার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শ্রেণিবিভাগ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3520" y="-497374"/>
            <a:ext cx="51007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 smtClean="0">
                <a:solidFill>
                  <a:srgbClr val="FF0000"/>
                </a:solidFill>
              </a:rPr>
              <a:t>Zn</a:t>
            </a:r>
            <a:endParaRPr lang="en-US" sz="25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18657" y="-497374"/>
            <a:ext cx="97334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 smtClean="0">
                <a:solidFill>
                  <a:srgbClr val="FF0000"/>
                </a:solidFill>
              </a:rPr>
              <a:t>H</a:t>
            </a:r>
            <a:r>
              <a:rPr lang="en-US" sz="2500" b="1" baseline="-25000" dirty="0" smtClean="0">
                <a:solidFill>
                  <a:srgbClr val="FF0000"/>
                </a:solidFill>
              </a:rPr>
              <a:t>2</a:t>
            </a:r>
            <a:r>
              <a:rPr lang="en-US" sz="2500" b="1" dirty="0" smtClean="0">
                <a:solidFill>
                  <a:srgbClr val="FF0000"/>
                </a:solidFill>
              </a:rPr>
              <a:t>SO</a:t>
            </a:r>
            <a:r>
              <a:rPr lang="en-US" sz="2500" b="1" baseline="-25000" dirty="0" smtClean="0">
                <a:solidFill>
                  <a:srgbClr val="FF0000"/>
                </a:solidFill>
              </a:rPr>
              <a:t>4</a:t>
            </a:r>
            <a:endParaRPr lang="en-US" sz="2500" b="1" baseline="-25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48466" y="4925556"/>
            <a:ext cx="38937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/>
              <a:t> </a:t>
            </a:r>
            <a:r>
              <a:rPr lang="en-US" sz="2500" b="1" dirty="0" smtClean="0">
                <a:solidFill>
                  <a:srgbClr val="FF0000"/>
                </a:solidFill>
              </a:rPr>
              <a:t>=    ZnSO</a:t>
            </a:r>
            <a:r>
              <a:rPr lang="en-US" sz="2500" b="1" baseline="-25000" dirty="0" smtClean="0">
                <a:solidFill>
                  <a:srgbClr val="FF0000"/>
                </a:solidFill>
              </a:rPr>
              <a:t>4 	 </a:t>
            </a:r>
            <a:r>
              <a:rPr lang="en-US" sz="2500" b="1" dirty="0" smtClean="0"/>
              <a:t>+</a:t>
            </a:r>
            <a:r>
              <a:rPr lang="en-US" sz="2500" b="1" dirty="0" smtClean="0">
                <a:solidFill>
                  <a:srgbClr val="FF0000"/>
                </a:solidFill>
              </a:rPr>
              <a:t>    	 H</a:t>
            </a:r>
            <a:r>
              <a:rPr lang="en-US" sz="2500" b="1" baseline="-25000" dirty="0" smtClean="0">
                <a:solidFill>
                  <a:srgbClr val="FF0000"/>
                </a:solidFill>
              </a:rPr>
              <a:t>2</a:t>
            </a:r>
            <a:endParaRPr lang="en-US" sz="2500" b="1" baseline="-25000" dirty="0">
              <a:solidFill>
                <a:srgbClr val="FF0000"/>
              </a:solidFill>
            </a:endParaRPr>
          </a:p>
          <a:p>
            <a:endParaRPr lang="en-US" sz="25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844696" y="4933429"/>
            <a:ext cx="34496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 smtClean="0"/>
              <a:t>+</a:t>
            </a:r>
            <a:endParaRPr 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4580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1.48148E-6 L 0.28972 0.7902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79" y="3951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48148E-6 L -0.4767 0.7872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41" y="3935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/>
      <p:bldP spid="7" grpId="0"/>
      <p:bldP spid="8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04760" y="1434194"/>
            <a:ext cx="8185254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none">
            <a:spAutoFit/>
          </a:bodyPr>
          <a:lstStyle/>
          <a:p>
            <a:r>
              <a:rPr lang="en-US" sz="6000" b="1" dirty="0" err="1" smtClean="0">
                <a:solidFill>
                  <a:srgbClr val="7030A0"/>
                </a:solidFill>
              </a:rPr>
              <a:t>পদার্থের</a:t>
            </a:r>
            <a:r>
              <a:rPr lang="en-US" sz="6000" b="1" dirty="0" smtClean="0">
                <a:solidFill>
                  <a:srgbClr val="7030A0"/>
                </a:solidFill>
              </a:rPr>
              <a:t> </a:t>
            </a:r>
            <a:r>
              <a:rPr lang="en-US" sz="6000" b="1" dirty="0" err="1" smtClean="0">
                <a:solidFill>
                  <a:srgbClr val="7030A0"/>
                </a:solidFill>
              </a:rPr>
              <a:t>পরিবর্তন</a:t>
            </a:r>
            <a:r>
              <a:rPr lang="en-US" sz="6000" b="1" dirty="0" smtClean="0">
                <a:solidFill>
                  <a:srgbClr val="7030A0"/>
                </a:solidFill>
              </a:rPr>
              <a:t> </a:t>
            </a:r>
            <a:r>
              <a:rPr lang="en-US" sz="6000" b="1" dirty="0" err="1" smtClean="0">
                <a:solidFill>
                  <a:srgbClr val="7030A0"/>
                </a:solidFill>
              </a:rPr>
              <a:t>হয়</a:t>
            </a:r>
            <a:r>
              <a:rPr lang="en-US" sz="6000" b="1" dirty="0" smtClean="0">
                <a:solidFill>
                  <a:srgbClr val="7030A0"/>
                </a:solidFill>
              </a:rPr>
              <a:t> </a:t>
            </a:r>
            <a:r>
              <a:rPr lang="en-US" sz="6000" b="1" dirty="0" err="1" smtClean="0">
                <a:solidFill>
                  <a:srgbClr val="7030A0"/>
                </a:solidFill>
              </a:rPr>
              <a:t>দুই</a:t>
            </a:r>
            <a:r>
              <a:rPr lang="en-US" sz="6000" b="1" dirty="0" smtClean="0">
                <a:solidFill>
                  <a:srgbClr val="7030A0"/>
                </a:solidFill>
              </a:rPr>
              <a:t> </a:t>
            </a:r>
            <a:r>
              <a:rPr lang="en-US" sz="6000" b="1" dirty="0" err="1" smtClean="0">
                <a:solidFill>
                  <a:srgbClr val="7030A0"/>
                </a:solidFill>
              </a:rPr>
              <a:t>ধরনের</a:t>
            </a:r>
            <a:r>
              <a:rPr lang="en-US" sz="6000" b="1" dirty="0" smtClean="0">
                <a:solidFill>
                  <a:srgbClr val="7030A0"/>
                </a:solidFill>
              </a:rPr>
              <a:t>-</a:t>
            </a:r>
            <a:endParaRPr lang="en-US" sz="6000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72872" y="3100097"/>
            <a:ext cx="464903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>
                <a:solidFill>
                  <a:srgbClr val="00B050"/>
                </a:solidFill>
              </a:rPr>
              <a:t>১। </a:t>
            </a:r>
            <a:r>
              <a:rPr lang="en-US" sz="5400" dirty="0" err="1" smtClean="0">
                <a:solidFill>
                  <a:srgbClr val="00B050"/>
                </a:solidFill>
              </a:rPr>
              <a:t>ভৌত</a:t>
            </a:r>
            <a:r>
              <a:rPr lang="en-US" sz="5400" dirty="0" smtClean="0">
                <a:solidFill>
                  <a:srgbClr val="00B050"/>
                </a:solidFill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</a:rPr>
              <a:t>পরিবর্তন</a:t>
            </a:r>
            <a:r>
              <a:rPr lang="en-US" sz="5400" dirty="0" smtClean="0">
                <a:solidFill>
                  <a:srgbClr val="00B050"/>
                </a:solidFill>
              </a:rPr>
              <a:t>  </a:t>
            </a:r>
          </a:p>
          <a:p>
            <a:r>
              <a:rPr lang="en-US" sz="5400" dirty="0" smtClean="0">
                <a:solidFill>
                  <a:srgbClr val="FF0000"/>
                </a:solidFill>
              </a:rPr>
              <a:t>২। </a:t>
            </a:r>
            <a:r>
              <a:rPr lang="en-US" sz="5400" dirty="0" err="1" smtClean="0">
                <a:solidFill>
                  <a:srgbClr val="FF0000"/>
                </a:solidFill>
              </a:rPr>
              <a:t>রাসায়নিক</a:t>
            </a:r>
            <a:r>
              <a:rPr lang="en-US" sz="5400" dirty="0" smtClean="0">
                <a:solidFill>
                  <a:srgbClr val="FF0000"/>
                </a:solidFill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</a:rPr>
              <a:t>পরিবর্তন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699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61300" y="4833202"/>
            <a:ext cx="32398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err="1">
                <a:solidFill>
                  <a:srgbClr val="00B050"/>
                </a:solidFill>
              </a:rPr>
              <a:t>ভৌত</a:t>
            </a:r>
            <a:r>
              <a:rPr lang="en-US" sz="4800" b="1" dirty="0">
                <a:solidFill>
                  <a:srgbClr val="00B050"/>
                </a:solidFill>
              </a:rPr>
              <a:t> </a:t>
            </a:r>
            <a:r>
              <a:rPr lang="en-US" sz="4800" b="1" dirty="0" err="1">
                <a:solidFill>
                  <a:srgbClr val="00B050"/>
                </a:solidFill>
              </a:rPr>
              <a:t>পরিবর্তন</a:t>
            </a:r>
            <a:r>
              <a:rPr lang="en-US" sz="4800" b="1" dirty="0">
                <a:solidFill>
                  <a:srgbClr val="00B050"/>
                </a:solidFill>
              </a:rPr>
              <a:t>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77" b="21485"/>
          <a:stretch/>
        </p:blipFill>
        <p:spPr>
          <a:xfrm>
            <a:off x="1865755" y="231269"/>
            <a:ext cx="8433003" cy="24363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99360" y="2566329"/>
            <a:ext cx="8210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/>
              <a:t>বরফ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638728" y="2566329"/>
            <a:ext cx="7841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/>
              <a:t>পানি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294187" y="2566328"/>
            <a:ext cx="16770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/>
              <a:t>জলীয়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বাস্প</a:t>
            </a:r>
            <a:endParaRPr lang="en-US" sz="32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1" b="58519"/>
          <a:stretch/>
        </p:blipFill>
        <p:spPr>
          <a:xfrm>
            <a:off x="1865755" y="3197687"/>
            <a:ext cx="2523365" cy="22677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240" y="3164360"/>
            <a:ext cx="2536518" cy="226771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499359" y="5371812"/>
            <a:ext cx="8418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/>
              <a:t>আটা</a:t>
            </a:r>
            <a:endParaRPr lang="en-US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676834" y="5425580"/>
            <a:ext cx="6976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/>
              <a:t>রুটি</a:t>
            </a:r>
            <a:endParaRPr lang="en-US" sz="3200" b="1" dirty="0"/>
          </a:p>
        </p:txBody>
      </p:sp>
      <p:sp>
        <p:nvSpPr>
          <p:cNvPr id="12" name="Right Arrow 11"/>
          <p:cNvSpPr/>
          <p:nvPr/>
        </p:nvSpPr>
        <p:spPr>
          <a:xfrm>
            <a:off x="5201920" y="3677920"/>
            <a:ext cx="1625600" cy="8534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-13744" y="5992216"/>
            <a:ext cx="12191999" cy="58477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পদার্থের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অভ্যন্তরীণ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রাসায়নিক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গঠনের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কোনো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পরিবর্তন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না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ঘটে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শুধু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বাহ্যিক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অবস্থার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পরিবর্তন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ঘটে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63570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10" grpId="0"/>
      <p:bldP spid="11" grpId="0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-2194419" y="0"/>
            <a:ext cx="19896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</a:rPr>
              <a:t>একক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</a:rPr>
              <a:t>কাজ</a:t>
            </a:r>
            <a:endParaRPr lang="en-US" sz="4000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11" y="1103477"/>
            <a:ext cx="3824507" cy="419019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102491" y="3071966"/>
            <a:ext cx="61766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বাস্তবে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ভৌত</a:t>
            </a:r>
            <a:r>
              <a:rPr lang="en-US" sz="3600" b="1" u="sng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6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সংক্ষেপে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010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repeatCount="indefinite" fill="remove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70833E-6 -3.7037E-7 L 1.22331 0.01065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59" y="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Elbow Connector 34"/>
          <p:cNvCxnSpPr/>
          <p:nvPr/>
        </p:nvCxnSpPr>
        <p:spPr>
          <a:xfrm>
            <a:off x="3230494" y="2284914"/>
            <a:ext cx="6206158" cy="3950925"/>
          </a:xfrm>
          <a:prstGeom prst="bentConnector3">
            <a:avLst>
              <a:gd name="adj1" fmla="val 23211"/>
            </a:avLst>
          </a:prstGeom>
          <a:ln w="155575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Freeform 65"/>
          <p:cNvSpPr/>
          <p:nvPr/>
        </p:nvSpPr>
        <p:spPr>
          <a:xfrm>
            <a:off x="2256516" y="4018565"/>
            <a:ext cx="1635232" cy="2289257"/>
          </a:xfrm>
          <a:custGeom>
            <a:avLst/>
            <a:gdLst>
              <a:gd name="connsiteX0" fmla="*/ 13932 w 1658982"/>
              <a:gd name="connsiteY0" fmla="*/ 0 h 2289257"/>
              <a:gd name="connsiteX1" fmla="*/ 21100 w 1658982"/>
              <a:gd name="connsiteY1" fmla="*/ 3689 h 2289257"/>
              <a:gd name="connsiteX2" fmla="*/ 37293 w 1658982"/>
              <a:gd name="connsiteY2" fmla="*/ 30312 h 2289257"/>
              <a:gd name="connsiteX3" fmla="*/ 829491 w 1658982"/>
              <a:gd name="connsiteY3" fmla="*/ 276693 h 2289257"/>
              <a:gd name="connsiteX4" fmla="*/ 1621690 w 1658982"/>
              <a:gd name="connsiteY4" fmla="*/ 30312 h 2289257"/>
              <a:gd name="connsiteX5" fmla="*/ 1637881 w 1658982"/>
              <a:gd name="connsiteY5" fmla="*/ 3692 h 2289257"/>
              <a:gd name="connsiteX6" fmla="*/ 1645051 w 1658982"/>
              <a:gd name="connsiteY6" fmla="*/ 1 h 2289257"/>
              <a:gd name="connsiteX7" fmla="*/ 1653365 w 1658982"/>
              <a:gd name="connsiteY7" fmla="*/ 30721 h 2289257"/>
              <a:gd name="connsiteX8" fmla="*/ 1658982 w 1658982"/>
              <a:gd name="connsiteY8" fmla="*/ 94639 h 2289257"/>
              <a:gd name="connsiteX9" fmla="*/ 1658982 w 1658982"/>
              <a:gd name="connsiteY9" fmla="*/ 1972100 h 2289257"/>
              <a:gd name="connsiteX10" fmla="*/ 1382479 w 1658982"/>
              <a:gd name="connsiteY10" fmla="*/ 2289257 h 2289257"/>
              <a:gd name="connsiteX11" fmla="*/ 276503 w 1658982"/>
              <a:gd name="connsiteY11" fmla="*/ 2289257 h 2289257"/>
              <a:gd name="connsiteX12" fmla="*/ 0 w 1658982"/>
              <a:gd name="connsiteY12" fmla="*/ 1972100 h 2289257"/>
              <a:gd name="connsiteX13" fmla="*/ 0 w 1658982"/>
              <a:gd name="connsiteY13" fmla="*/ 94639 h 2289257"/>
              <a:gd name="connsiteX14" fmla="*/ 5618 w 1658982"/>
              <a:gd name="connsiteY14" fmla="*/ 30721 h 228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58982" h="2289257">
                <a:moveTo>
                  <a:pt x="13932" y="0"/>
                </a:moveTo>
                <a:lnTo>
                  <a:pt x="21100" y="3689"/>
                </a:lnTo>
                <a:lnTo>
                  <a:pt x="37293" y="30312"/>
                </a:lnTo>
                <a:cubicBezTo>
                  <a:pt x="142316" y="173053"/>
                  <a:pt x="457273" y="276693"/>
                  <a:pt x="829491" y="276693"/>
                </a:cubicBezTo>
                <a:cubicBezTo>
                  <a:pt x="1201710" y="276693"/>
                  <a:pt x="1516667" y="173053"/>
                  <a:pt x="1621690" y="30312"/>
                </a:cubicBezTo>
                <a:lnTo>
                  <a:pt x="1637881" y="3692"/>
                </a:lnTo>
                <a:lnTo>
                  <a:pt x="1645051" y="1"/>
                </a:lnTo>
                <a:lnTo>
                  <a:pt x="1653365" y="30721"/>
                </a:lnTo>
                <a:cubicBezTo>
                  <a:pt x="1657048" y="51368"/>
                  <a:pt x="1658982" y="72745"/>
                  <a:pt x="1658982" y="94639"/>
                </a:cubicBezTo>
                <a:lnTo>
                  <a:pt x="1658982" y="1972100"/>
                </a:lnTo>
                <a:cubicBezTo>
                  <a:pt x="1658982" y="2147261"/>
                  <a:pt x="1535187" y="2289257"/>
                  <a:pt x="1382479" y="2289257"/>
                </a:cubicBezTo>
                <a:lnTo>
                  <a:pt x="276503" y="2289257"/>
                </a:lnTo>
                <a:cubicBezTo>
                  <a:pt x="123795" y="2289257"/>
                  <a:pt x="0" y="2147261"/>
                  <a:pt x="0" y="1972100"/>
                </a:cubicBezTo>
                <a:lnTo>
                  <a:pt x="0" y="94639"/>
                </a:lnTo>
                <a:cubicBezTo>
                  <a:pt x="0" y="72745"/>
                  <a:pt x="1935" y="51368"/>
                  <a:pt x="5618" y="3072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70" name="Elbow Connector 69"/>
          <p:cNvCxnSpPr>
            <a:stCxn id="60" idx="4"/>
          </p:cNvCxnSpPr>
          <p:nvPr/>
        </p:nvCxnSpPr>
        <p:spPr>
          <a:xfrm>
            <a:off x="3222849" y="2280061"/>
            <a:ext cx="6206158" cy="3950925"/>
          </a:xfrm>
          <a:prstGeom prst="bentConnector3">
            <a:avLst>
              <a:gd name="adj1" fmla="val 23211"/>
            </a:avLst>
          </a:prstGeom>
          <a:ln w="88900" cap="rnd">
            <a:solidFill>
              <a:schemeClr val="accent1">
                <a:lumMod val="40000"/>
                <a:lumOff val="6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618070" y="246921"/>
            <a:ext cx="4408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spc="50" dirty="0" err="1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ছবিটি</a:t>
            </a:r>
            <a:r>
              <a:rPr lang="en-US" sz="5400" b="1" spc="50" dirty="0">
                <a:ln w="0"/>
                <a:solidFill>
                  <a:schemeClr val="accent6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en-US" sz="5400" b="1" spc="50" dirty="0" err="1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লক্ষ</a:t>
            </a:r>
            <a:r>
              <a:rPr lang="en-US" sz="5400" b="1" spc="50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en-US" sz="5400" b="1" spc="50" dirty="0" err="1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কর</a:t>
            </a:r>
            <a:endParaRPr lang="en-US" sz="5400" b="1" spc="50" dirty="0">
              <a:ln w="0"/>
              <a:solidFill>
                <a:schemeClr val="accent6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9" name="Oval 28"/>
          <p:cNvSpPr/>
          <p:nvPr/>
        </p:nvSpPr>
        <p:spPr>
          <a:xfrm>
            <a:off x="9094603" y="6230986"/>
            <a:ext cx="979714" cy="2743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an 27"/>
          <p:cNvSpPr/>
          <p:nvPr/>
        </p:nvSpPr>
        <p:spPr>
          <a:xfrm>
            <a:off x="9214120" y="5203742"/>
            <a:ext cx="740679" cy="1197060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9094603" y="5130281"/>
            <a:ext cx="979714" cy="274320"/>
          </a:xfrm>
          <a:prstGeom prst="ellipse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574382" y="5187529"/>
            <a:ext cx="60590" cy="4701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9713402" y="5270764"/>
            <a:ext cx="60590" cy="4701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9438967" y="5292668"/>
            <a:ext cx="60590" cy="4701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9577064" y="5292249"/>
            <a:ext cx="60590" cy="4701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9429007" y="5203741"/>
            <a:ext cx="60590" cy="4701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9710713" y="5188920"/>
            <a:ext cx="60590" cy="4701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9839363" y="5234444"/>
            <a:ext cx="60590" cy="4701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9316844" y="5258195"/>
            <a:ext cx="60590" cy="4701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222" y="2731991"/>
            <a:ext cx="2857500" cy="2857500"/>
          </a:xfrm>
          <a:prstGeom prst="rect">
            <a:avLst/>
          </a:prstGeom>
        </p:spPr>
      </p:pic>
      <p:sp>
        <p:nvSpPr>
          <p:cNvPr id="60" name="Can 59"/>
          <p:cNvSpPr/>
          <p:nvPr/>
        </p:nvSpPr>
        <p:spPr>
          <a:xfrm>
            <a:off x="2945081" y="2119744"/>
            <a:ext cx="277768" cy="320633"/>
          </a:xfrm>
          <a:prstGeom prst="ca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2244641" y="3588343"/>
            <a:ext cx="1658982" cy="701312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3051023" y="1874185"/>
            <a:ext cx="91011" cy="2455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2948086" y="1732982"/>
            <a:ext cx="296884" cy="313695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2619160" y="4891710"/>
            <a:ext cx="9541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err="1">
                <a:solidFill>
                  <a:srgbClr val="7030A0"/>
                </a:solidFill>
              </a:rPr>
              <a:t>তরল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গ্যাস</a:t>
            </a:r>
            <a:endParaRPr lang="en-US" b="1" dirty="0" smtClean="0">
              <a:solidFill>
                <a:srgbClr val="7030A0"/>
              </a:solidFill>
            </a:endParaRPr>
          </a:p>
          <a:p>
            <a:pPr algn="ctr"/>
            <a:r>
              <a:rPr lang="en-US" b="1" dirty="0" err="1" smtClean="0">
                <a:solidFill>
                  <a:srgbClr val="7030A0"/>
                </a:solidFill>
              </a:rPr>
              <a:t>মিথেন</a:t>
            </a:r>
            <a:endParaRPr lang="en-US" b="1" dirty="0" smtClean="0">
              <a:solidFill>
                <a:srgbClr val="7030A0"/>
              </a:solidFill>
            </a:endParaRPr>
          </a:p>
          <a:p>
            <a:pPr algn="ctr"/>
            <a:r>
              <a:rPr lang="en-US" b="1" dirty="0" smtClean="0">
                <a:solidFill>
                  <a:srgbClr val="7030A0"/>
                </a:solidFill>
              </a:rPr>
              <a:t>CH</a:t>
            </a:r>
            <a:r>
              <a:rPr lang="en-US" b="1" baseline="-25000" dirty="0" smtClean="0">
                <a:solidFill>
                  <a:srgbClr val="7030A0"/>
                </a:solidFill>
              </a:rPr>
              <a:t>4</a:t>
            </a:r>
            <a:endParaRPr lang="en-US" b="1" baseline="-25000" dirty="0">
              <a:solidFill>
                <a:srgbClr val="7030A0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243135" y="2341203"/>
            <a:ext cx="1658982" cy="3981220"/>
          </a:xfrm>
          <a:custGeom>
            <a:avLst/>
            <a:gdLst>
              <a:gd name="connsiteX0" fmla="*/ 751114 w 1658982"/>
              <a:gd name="connsiteY0" fmla="*/ 0 h 4062549"/>
              <a:gd name="connsiteX1" fmla="*/ 933992 w 1658982"/>
              <a:gd name="connsiteY1" fmla="*/ 0 h 4062549"/>
              <a:gd name="connsiteX2" fmla="*/ 979713 w 1658982"/>
              <a:gd name="connsiteY2" fmla="*/ 45721 h 4062549"/>
              <a:gd name="connsiteX3" fmla="*/ 979713 w 1658982"/>
              <a:gd name="connsiteY3" fmla="*/ 182880 h 4062549"/>
              <a:gd name="connsiteX4" fmla="*/ 1042849 w 1658982"/>
              <a:gd name="connsiteY4" fmla="*/ 182880 h 4062549"/>
              <a:gd name="connsiteX5" fmla="*/ 1149531 w 1658982"/>
              <a:gd name="connsiteY5" fmla="*/ 289562 h 4062549"/>
              <a:gd name="connsiteX6" fmla="*/ 1149531 w 1658982"/>
              <a:gd name="connsiteY6" fmla="*/ 679269 h 4062549"/>
              <a:gd name="connsiteX7" fmla="*/ 1382479 w 1658982"/>
              <a:gd name="connsiteY7" fmla="*/ 679269 h 4062549"/>
              <a:gd name="connsiteX8" fmla="*/ 1658982 w 1658982"/>
              <a:gd name="connsiteY8" fmla="*/ 955772 h 4062549"/>
              <a:gd name="connsiteX9" fmla="*/ 1658982 w 1658982"/>
              <a:gd name="connsiteY9" fmla="*/ 3786046 h 4062549"/>
              <a:gd name="connsiteX10" fmla="*/ 1382479 w 1658982"/>
              <a:gd name="connsiteY10" fmla="*/ 4062549 h 4062549"/>
              <a:gd name="connsiteX11" fmla="*/ 276503 w 1658982"/>
              <a:gd name="connsiteY11" fmla="*/ 4062549 h 4062549"/>
              <a:gd name="connsiteX12" fmla="*/ 0 w 1658982"/>
              <a:gd name="connsiteY12" fmla="*/ 3786046 h 4062549"/>
              <a:gd name="connsiteX13" fmla="*/ 0 w 1658982"/>
              <a:gd name="connsiteY13" fmla="*/ 955772 h 4062549"/>
              <a:gd name="connsiteX14" fmla="*/ 276503 w 1658982"/>
              <a:gd name="connsiteY14" fmla="*/ 679269 h 4062549"/>
              <a:gd name="connsiteX15" fmla="*/ 509451 w 1658982"/>
              <a:gd name="connsiteY15" fmla="*/ 679269 h 4062549"/>
              <a:gd name="connsiteX16" fmla="*/ 509451 w 1658982"/>
              <a:gd name="connsiteY16" fmla="*/ 289562 h 4062549"/>
              <a:gd name="connsiteX17" fmla="*/ 616133 w 1658982"/>
              <a:gd name="connsiteY17" fmla="*/ 182880 h 4062549"/>
              <a:gd name="connsiteX18" fmla="*/ 705393 w 1658982"/>
              <a:gd name="connsiteY18" fmla="*/ 182880 h 4062549"/>
              <a:gd name="connsiteX19" fmla="*/ 705393 w 1658982"/>
              <a:gd name="connsiteY19" fmla="*/ 45721 h 4062549"/>
              <a:gd name="connsiteX20" fmla="*/ 751114 w 1658982"/>
              <a:gd name="connsiteY20" fmla="*/ 0 h 4062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658982" h="4062549">
                <a:moveTo>
                  <a:pt x="751114" y="0"/>
                </a:moveTo>
                <a:lnTo>
                  <a:pt x="933992" y="0"/>
                </a:lnTo>
                <a:cubicBezTo>
                  <a:pt x="959243" y="0"/>
                  <a:pt x="979713" y="20470"/>
                  <a:pt x="979713" y="45721"/>
                </a:cubicBezTo>
                <a:lnTo>
                  <a:pt x="979713" y="182880"/>
                </a:lnTo>
                <a:lnTo>
                  <a:pt x="1042849" y="182880"/>
                </a:lnTo>
                <a:cubicBezTo>
                  <a:pt x="1101768" y="182880"/>
                  <a:pt x="1149531" y="230643"/>
                  <a:pt x="1149531" y="289562"/>
                </a:cubicBezTo>
                <a:lnTo>
                  <a:pt x="1149531" y="679269"/>
                </a:lnTo>
                <a:lnTo>
                  <a:pt x="1382479" y="679269"/>
                </a:lnTo>
                <a:cubicBezTo>
                  <a:pt x="1535187" y="679269"/>
                  <a:pt x="1658982" y="803064"/>
                  <a:pt x="1658982" y="955772"/>
                </a:cubicBezTo>
                <a:lnTo>
                  <a:pt x="1658982" y="3786046"/>
                </a:lnTo>
                <a:cubicBezTo>
                  <a:pt x="1658982" y="3938754"/>
                  <a:pt x="1535187" y="4062549"/>
                  <a:pt x="1382479" y="4062549"/>
                </a:cubicBezTo>
                <a:lnTo>
                  <a:pt x="276503" y="4062549"/>
                </a:lnTo>
                <a:cubicBezTo>
                  <a:pt x="123795" y="4062549"/>
                  <a:pt x="0" y="3938754"/>
                  <a:pt x="0" y="3786046"/>
                </a:cubicBezTo>
                <a:lnTo>
                  <a:pt x="0" y="955772"/>
                </a:lnTo>
                <a:cubicBezTo>
                  <a:pt x="0" y="803064"/>
                  <a:pt x="123795" y="679269"/>
                  <a:pt x="276503" y="679269"/>
                </a:cubicBezTo>
                <a:lnTo>
                  <a:pt x="509451" y="679269"/>
                </a:lnTo>
                <a:lnTo>
                  <a:pt x="509451" y="289562"/>
                </a:lnTo>
                <a:cubicBezTo>
                  <a:pt x="509451" y="230643"/>
                  <a:pt x="557214" y="182880"/>
                  <a:pt x="616133" y="182880"/>
                </a:cubicBezTo>
                <a:lnTo>
                  <a:pt x="705393" y="182880"/>
                </a:lnTo>
                <a:lnTo>
                  <a:pt x="705393" y="45721"/>
                </a:lnTo>
                <a:cubicBezTo>
                  <a:pt x="705393" y="20470"/>
                  <a:pt x="725863" y="0"/>
                  <a:pt x="751114" y="0"/>
                </a:cubicBez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0504662" y="4795319"/>
            <a:ext cx="1215868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err="1" smtClean="0">
                <a:solidFill>
                  <a:srgbClr val="7030A0"/>
                </a:solidFill>
              </a:rPr>
              <a:t>বাতাসে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থাকা</a:t>
            </a:r>
            <a:r>
              <a:rPr lang="en-US" b="1" dirty="0" smtClean="0">
                <a:solidFill>
                  <a:srgbClr val="7030A0"/>
                </a:solidFill>
              </a:rPr>
              <a:t>  O</a:t>
            </a:r>
            <a:r>
              <a:rPr lang="en-US" b="1" baseline="-25000" dirty="0" smtClean="0">
                <a:solidFill>
                  <a:srgbClr val="7030A0"/>
                </a:solidFill>
              </a:rPr>
              <a:t>2</a:t>
            </a:r>
            <a:endParaRPr lang="en-US" b="1" baseline="-25000" dirty="0">
              <a:solidFill>
                <a:srgbClr val="7030A0"/>
              </a:solidFill>
            </a:endParaRPr>
          </a:p>
        </p:txBody>
      </p:sp>
      <p:sp>
        <p:nvSpPr>
          <p:cNvPr id="5" name="Curved Up Arrow 4"/>
          <p:cNvSpPr/>
          <p:nvPr/>
        </p:nvSpPr>
        <p:spPr>
          <a:xfrm rot="17214443">
            <a:off x="2978174" y="3271455"/>
            <a:ext cx="682527" cy="271921"/>
          </a:xfrm>
          <a:prstGeom prst="curvedUpArrow">
            <a:avLst>
              <a:gd name="adj1" fmla="val 25000"/>
              <a:gd name="adj2" fmla="val 5991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Curved Up Arrow 31"/>
          <p:cNvSpPr/>
          <p:nvPr/>
        </p:nvSpPr>
        <p:spPr>
          <a:xfrm rot="16974517" flipV="1">
            <a:off x="2370490" y="3488328"/>
            <a:ext cx="738297" cy="252327"/>
          </a:xfrm>
          <a:prstGeom prst="curvedUpArrow">
            <a:avLst>
              <a:gd name="adj1" fmla="val 25000"/>
              <a:gd name="adj2" fmla="val 59910"/>
              <a:gd name="adj3" fmla="val 387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Curved Up Arrow 32"/>
          <p:cNvSpPr/>
          <p:nvPr/>
        </p:nvSpPr>
        <p:spPr>
          <a:xfrm rot="16974517" flipV="1">
            <a:off x="2668287" y="2843102"/>
            <a:ext cx="738297" cy="180713"/>
          </a:xfrm>
          <a:prstGeom prst="curvedUpArrow">
            <a:avLst>
              <a:gd name="adj1" fmla="val 25000"/>
              <a:gd name="adj2" fmla="val 59910"/>
              <a:gd name="adj3" fmla="val 387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944995" y="671428"/>
            <a:ext cx="702663" cy="5401567"/>
            <a:chOff x="6944995" y="671428"/>
            <a:chExt cx="702663" cy="5401567"/>
          </a:xfrm>
        </p:grpSpPr>
        <p:sp>
          <p:nvSpPr>
            <p:cNvPr id="3" name="TextBox 2"/>
            <p:cNvSpPr txBox="1"/>
            <p:nvPr/>
          </p:nvSpPr>
          <p:spPr>
            <a:xfrm rot="18677359">
              <a:off x="4685264" y="3110602"/>
              <a:ext cx="5401567" cy="52322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/>
                <a:t>CH</a:t>
              </a:r>
              <a:r>
                <a:rPr lang="en-US" sz="2800" b="1" baseline="-25000" dirty="0" smtClean="0"/>
                <a:t>4</a:t>
              </a:r>
              <a:r>
                <a:rPr lang="en-US" sz="2800" b="1" dirty="0" smtClean="0"/>
                <a:t> + O</a:t>
              </a:r>
              <a:r>
                <a:rPr lang="en-US" sz="2800" b="1" baseline="-25000" dirty="0" smtClean="0"/>
                <a:t>2 </a:t>
              </a:r>
              <a:r>
                <a:rPr lang="en-US" sz="2800" b="1" dirty="0"/>
                <a:t>	</a:t>
              </a:r>
              <a:r>
                <a:rPr lang="en-US" sz="2800" b="1" dirty="0" smtClean="0"/>
                <a:t>	CO</a:t>
              </a:r>
              <a:r>
                <a:rPr lang="en-US" sz="2800" b="1" baseline="-25000" dirty="0" smtClean="0"/>
                <a:t>2</a:t>
              </a:r>
              <a:r>
                <a:rPr lang="en-US" sz="2800" b="1" dirty="0" smtClean="0"/>
                <a:t> +2H</a:t>
              </a:r>
              <a:r>
                <a:rPr lang="en-US" sz="2800" b="1" baseline="-25000" dirty="0" smtClean="0"/>
                <a:t>2</a:t>
              </a:r>
              <a:r>
                <a:rPr lang="en-US" sz="2800" b="1" dirty="0" smtClean="0"/>
                <a:t>O </a:t>
              </a:r>
              <a:r>
                <a:rPr lang="en-US" sz="2800" dirty="0" smtClean="0"/>
                <a:t>+  </a:t>
              </a:r>
              <a:r>
                <a:rPr lang="en-US" sz="28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তাপ</a:t>
              </a:r>
              <a:r>
                <a:rPr lang="en-US" sz="2800" b="1" baseline="-25000" dirty="0" smtClean="0">
                  <a:solidFill>
                    <a:srgbClr val="FF0000"/>
                  </a:solidFill>
                </a:rPr>
                <a:t> </a:t>
              </a:r>
              <a:endParaRPr lang="en-US" sz="2800" b="1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4" name="Right Arrow 3"/>
            <p:cNvSpPr/>
            <p:nvPr/>
          </p:nvSpPr>
          <p:spPr>
            <a:xfrm rot="18688029">
              <a:off x="6562620" y="3722462"/>
              <a:ext cx="903361" cy="13861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9125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326860" y="975399"/>
            <a:ext cx="6517532" cy="92333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359484" y="975399"/>
            <a:ext cx="4408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</a:rPr>
              <a:t>রাসায়নিক</a:t>
            </a:r>
            <a:r>
              <a:rPr lang="en-US" sz="5400" b="1" dirty="0" smtClean="0">
                <a:solidFill>
                  <a:srgbClr val="FF0000"/>
                </a:solidFill>
              </a:rPr>
              <a:t> </a:t>
            </a:r>
            <a:r>
              <a:rPr lang="en-US" sz="5400" b="1" dirty="0" err="1">
                <a:solidFill>
                  <a:srgbClr val="FF0000"/>
                </a:solidFill>
              </a:rPr>
              <a:t>পরিবর্তন</a:t>
            </a:r>
            <a:r>
              <a:rPr lang="en-US" sz="5400" b="1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30181" y="2857109"/>
            <a:ext cx="7467369" cy="58477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আগের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পদার্থ</a:t>
            </a:r>
            <a:r>
              <a:rPr lang="en-US" sz="3200" dirty="0" smtClean="0"/>
              <a:t> </a:t>
            </a:r>
            <a:r>
              <a:rPr lang="en-US" sz="3200" dirty="0" err="1" smtClean="0"/>
              <a:t>পরিবর্তন</a:t>
            </a:r>
            <a:r>
              <a:rPr lang="en-US" sz="3200" dirty="0" smtClean="0"/>
              <a:t> </a:t>
            </a:r>
            <a:r>
              <a:rPr lang="en-US" sz="3200" dirty="0" err="1" smtClean="0"/>
              <a:t>হয়ে</a:t>
            </a:r>
            <a:r>
              <a:rPr lang="en-US" sz="3200" dirty="0" smtClean="0"/>
              <a:t> </a:t>
            </a:r>
            <a:r>
              <a:rPr lang="en-US" sz="3200" dirty="0" err="1" smtClean="0"/>
              <a:t>সম্পূর্ণ</a:t>
            </a:r>
            <a:r>
              <a:rPr lang="en-US" sz="3200" dirty="0" smtClean="0"/>
              <a:t>  </a:t>
            </a:r>
            <a:r>
              <a:rPr lang="en-US" sz="3200" dirty="0" err="1" smtClean="0"/>
              <a:t>নতুন</a:t>
            </a:r>
            <a:r>
              <a:rPr lang="en-US" sz="3200" dirty="0" smtClean="0"/>
              <a:t> </a:t>
            </a:r>
            <a:r>
              <a:rPr lang="en-US" sz="3200" dirty="0" err="1" smtClean="0"/>
              <a:t>পদার্থের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সৃষ্টি</a:t>
            </a:r>
            <a:r>
              <a:rPr lang="en-US" sz="3200" dirty="0" smtClean="0"/>
              <a:t> </a:t>
            </a:r>
            <a:r>
              <a:rPr lang="en-US" sz="3200" dirty="0" err="1" smtClean="0"/>
              <a:t>হয়</a:t>
            </a:r>
            <a:r>
              <a:rPr lang="en-US" sz="3200" dirty="0" smtClean="0"/>
              <a:t>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0837" y="3882684"/>
            <a:ext cx="9805181" cy="230832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FFFF00"/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পুর্বের</a:t>
            </a:r>
            <a:r>
              <a:rPr lang="en-US" sz="3600" dirty="0"/>
              <a:t> </a:t>
            </a:r>
            <a:r>
              <a:rPr lang="en-US" sz="3600" dirty="0" err="1" smtClean="0"/>
              <a:t>অণুর</a:t>
            </a:r>
            <a:r>
              <a:rPr lang="en-US" sz="3600" dirty="0" smtClean="0"/>
              <a:t> </a:t>
            </a:r>
            <a:r>
              <a:rPr lang="en-US" sz="3600" dirty="0" err="1"/>
              <a:t>মধ্যে</a:t>
            </a:r>
            <a:r>
              <a:rPr lang="en-US" sz="3600" dirty="0"/>
              <a:t> </a:t>
            </a:r>
            <a:r>
              <a:rPr lang="en-US" sz="3600" dirty="0" err="1"/>
              <a:t>বন্ধনসমূহের</a:t>
            </a:r>
            <a:r>
              <a:rPr lang="en-US" sz="3600" dirty="0"/>
              <a:t> </a:t>
            </a:r>
            <a:r>
              <a:rPr lang="en-US" sz="3600" dirty="0" err="1"/>
              <a:t>ভাঙনের</a:t>
            </a:r>
            <a:r>
              <a:rPr lang="en-US" sz="3600" dirty="0"/>
              <a:t> </a:t>
            </a:r>
            <a:r>
              <a:rPr lang="en-US" sz="3600" dirty="0" err="1"/>
              <a:t>মাধ্যমে</a:t>
            </a:r>
            <a:r>
              <a:rPr lang="en-US" sz="3600" dirty="0"/>
              <a:t> </a:t>
            </a:r>
            <a:r>
              <a:rPr lang="en-US" sz="3600" dirty="0" err="1"/>
              <a:t>বিচ্ছিন্ন</a:t>
            </a:r>
            <a:r>
              <a:rPr lang="en-US" sz="3600" dirty="0"/>
              <a:t> </a:t>
            </a:r>
            <a:r>
              <a:rPr lang="en-US" sz="3600" dirty="0" err="1"/>
              <a:t>পরমাণু</a:t>
            </a:r>
            <a:r>
              <a:rPr lang="en-US" sz="3600" dirty="0"/>
              <a:t> </a:t>
            </a:r>
            <a:r>
              <a:rPr lang="en-US" sz="3600" dirty="0" err="1"/>
              <a:t>বা</a:t>
            </a:r>
            <a:r>
              <a:rPr lang="en-US" sz="3600" dirty="0"/>
              <a:t> </a:t>
            </a:r>
            <a:r>
              <a:rPr lang="en-US" sz="3600" dirty="0" err="1"/>
              <a:t>আয়ন</a:t>
            </a:r>
            <a:r>
              <a:rPr lang="en-US" sz="3600" dirty="0"/>
              <a:t> </a:t>
            </a:r>
            <a:r>
              <a:rPr lang="en-US" sz="3600" dirty="0" err="1"/>
              <a:t>সৃষ্টি</a:t>
            </a:r>
            <a:r>
              <a:rPr lang="en-US" sz="3600" dirty="0"/>
              <a:t> </a:t>
            </a:r>
            <a:r>
              <a:rPr lang="en-US" sz="3600" dirty="0" err="1"/>
              <a:t>হয়</a:t>
            </a:r>
            <a:r>
              <a:rPr lang="en-US" sz="3600" dirty="0"/>
              <a:t> </a:t>
            </a:r>
            <a:r>
              <a:rPr lang="en-US" sz="3600" dirty="0" err="1"/>
              <a:t>এবং</a:t>
            </a:r>
            <a:r>
              <a:rPr lang="en-US" sz="3600" dirty="0"/>
              <a:t> </a:t>
            </a:r>
            <a:r>
              <a:rPr lang="en-US" sz="3600" dirty="0" err="1"/>
              <a:t>পরবর্তিতে</a:t>
            </a:r>
            <a:r>
              <a:rPr lang="en-US" sz="3600" dirty="0"/>
              <a:t> </a:t>
            </a:r>
            <a:r>
              <a:rPr lang="en-US" sz="3600" dirty="0" err="1"/>
              <a:t>আয়ন</a:t>
            </a:r>
            <a:r>
              <a:rPr lang="en-US" sz="3600" dirty="0"/>
              <a:t> </a:t>
            </a:r>
            <a:r>
              <a:rPr lang="en-US" sz="3600" dirty="0" err="1"/>
              <a:t>বা</a:t>
            </a:r>
            <a:r>
              <a:rPr lang="en-US" sz="3600" dirty="0"/>
              <a:t> </a:t>
            </a:r>
            <a:r>
              <a:rPr lang="en-US" sz="3600" dirty="0" err="1"/>
              <a:t>পরমাণুর</a:t>
            </a:r>
            <a:r>
              <a:rPr lang="en-US" sz="3600" dirty="0"/>
              <a:t> </a:t>
            </a:r>
            <a:r>
              <a:rPr lang="en-US" sz="3600" dirty="0" err="1"/>
              <a:t>মধ্যে</a:t>
            </a:r>
            <a:r>
              <a:rPr lang="en-US" sz="3600" dirty="0"/>
              <a:t> </a:t>
            </a:r>
            <a:r>
              <a:rPr lang="en-US" sz="3600" dirty="0" err="1"/>
              <a:t>নতুন</a:t>
            </a:r>
            <a:r>
              <a:rPr lang="en-US" sz="3600" dirty="0"/>
              <a:t> </a:t>
            </a:r>
            <a:r>
              <a:rPr lang="en-US" sz="3600" dirty="0" err="1"/>
              <a:t>বন্ধন</a:t>
            </a:r>
            <a:r>
              <a:rPr lang="en-US" sz="3600" dirty="0"/>
              <a:t> </a:t>
            </a:r>
            <a:r>
              <a:rPr lang="en-US" sz="3600" dirty="0" err="1"/>
              <a:t>গঠিত</a:t>
            </a:r>
            <a:r>
              <a:rPr lang="en-US" sz="3600" dirty="0"/>
              <a:t>  </a:t>
            </a:r>
            <a:r>
              <a:rPr lang="en-US" sz="3600" dirty="0" err="1"/>
              <a:t>হয়ে</a:t>
            </a:r>
            <a:r>
              <a:rPr lang="en-US" sz="3600" dirty="0"/>
              <a:t> </a:t>
            </a:r>
            <a:r>
              <a:rPr lang="en-US" sz="3600" dirty="0" err="1"/>
              <a:t>নতুন</a:t>
            </a:r>
            <a:r>
              <a:rPr lang="en-US" sz="3600" dirty="0"/>
              <a:t> </a:t>
            </a:r>
            <a:r>
              <a:rPr lang="en-US" sz="3600" dirty="0" err="1" smtClean="0"/>
              <a:t>অণুর</a:t>
            </a:r>
            <a:r>
              <a:rPr lang="en-US" sz="3600" dirty="0" smtClean="0"/>
              <a:t> </a:t>
            </a:r>
            <a:r>
              <a:rPr lang="en-US" sz="3600" dirty="0" err="1"/>
              <a:t>সৃষ্টি</a:t>
            </a:r>
            <a:r>
              <a:rPr lang="en-US" sz="3600" dirty="0"/>
              <a:t> </a:t>
            </a:r>
            <a:r>
              <a:rPr lang="en-US" sz="3600" dirty="0" err="1"/>
              <a:t>হয়</a:t>
            </a:r>
            <a:r>
              <a:rPr lang="en-US" sz="3600" dirty="0" smtClean="0"/>
              <a:t>।</a:t>
            </a:r>
          </a:p>
          <a:p>
            <a:pPr algn="ctr"/>
            <a:r>
              <a:rPr lang="en-US" sz="3600" b="1" dirty="0" err="1">
                <a:solidFill>
                  <a:srgbClr val="C00000"/>
                </a:solidFill>
              </a:rPr>
              <a:t>রাসায়নিক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পরিবর্তন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প্রক্রিয়া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হচ্ছে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err="1">
                <a:solidFill>
                  <a:srgbClr val="C00000"/>
                </a:solidFill>
              </a:rPr>
              <a:t>রাসায়নিক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</a:rPr>
              <a:t>বিক্রিয়া</a:t>
            </a:r>
            <a:r>
              <a:rPr lang="en-US" sz="3600" b="1" dirty="0" smtClean="0">
                <a:solidFill>
                  <a:srgbClr val="C00000"/>
                </a:solidFill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dirty="0" smtClean="0"/>
              <a:t> 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5406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15064" y="491330"/>
            <a:ext cx="44087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</a:rPr>
              <a:t>রাসায়নিক</a:t>
            </a:r>
            <a:r>
              <a:rPr lang="en-US" sz="5400" b="1" dirty="0" smtClean="0">
                <a:solidFill>
                  <a:srgbClr val="FF0000"/>
                </a:solidFill>
              </a:rPr>
              <a:t> </a:t>
            </a:r>
            <a:r>
              <a:rPr lang="en-US" sz="5400" b="1" dirty="0" err="1">
                <a:solidFill>
                  <a:srgbClr val="FF0000"/>
                </a:solidFill>
              </a:rPr>
              <a:t>পরিবর্তন</a:t>
            </a:r>
            <a:r>
              <a:rPr lang="en-US" sz="5400" b="1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54562" y="1207871"/>
            <a:ext cx="99880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rgbClr val="7030A0"/>
                </a:solidFill>
              </a:rPr>
              <a:t>পুরাতন</a:t>
            </a:r>
            <a:r>
              <a:rPr lang="en-US" sz="4400" b="1" dirty="0" smtClean="0">
                <a:solidFill>
                  <a:srgbClr val="7030A0"/>
                </a:solidFill>
              </a:rPr>
              <a:t> </a:t>
            </a:r>
            <a:r>
              <a:rPr lang="en-US" sz="4400" b="1" dirty="0" err="1" smtClean="0">
                <a:solidFill>
                  <a:srgbClr val="7030A0"/>
                </a:solidFill>
              </a:rPr>
              <a:t>বন্ধনের</a:t>
            </a:r>
            <a:r>
              <a:rPr lang="en-US" sz="4400" b="1" dirty="0" smtClean="0">
                <a:solidFill>
                  <a:srgbClr val="7030A0"/>
                </a:solidFill>
              </a:rPr>
              <a:t> </a:t>
            </a:r>
            <a:r>
              <a:rPr lang="en-US" sz="4400" b="1" dirty="0" err="1" smtClean="0">
                <a:solidFill>
                  <a:srgbClr val="7030A0"/>
                </a:solidFill>
              </a:rPr>
              <a:t>ভাঙন</a:t>
            </a:r>
            <a:r>
              <a:rPr lang="en-US" sz="4400" b="1" dirty="0" smtClean="0">
                <a:solidFill>
                  <a:srgbClr val="7030A0"/>
                </a:solidFill>
              </a:rPr>
              <a:t> </a:t>
            </a:r>
            <a:r>
              <a:rPr lang="en-US" sz="4400" b="1" dirty="0" err="1" smtClean="0">
                <a:solidFill>
                  <a:srgbClr val="7030A0"/>
                </a:solidFill>
              </a:rPr>
              <a:t>এবং</a:t>
            </a:r>
            <a:r>
              <a:rPr lang="en-US" sz="4400" b="1" dirty="0" smtClean="0">
                <a:solidFill>
                  <a:srgbClr val="7030A0"/>
                </a:solidFill>
              </a:rPr>
              <a:t>  </a:t>
            </a:r>
            <a:r>
              <a:rPr lang="en-US" sz="4400" b="1" dirty="0" err="1" smtClean="0">
                <a:solidFill>
                  <a:srgbClr val="7030A0"/>
                </a:solidFill>
              </a:rPr>
              <a:t>নতুন</a:t>
            </a:r>
            <a:r>
              <a:rPr lang="en-US" sz="4400" b="1" dirty="0" smtClean="0">
                <a:solidFill>
                  <a:srgbClr val="7030A0"/>
                </a:solidFill>
              </a:rPr>
              <a:t> </a:t>
            </a:r>
            <a:r>
              <a:rPr lang="en-US" sz="4400" b="1" dirty="0" err="1" smtClean="0">
                <a:solidFill>
                  <a:srgbClr val="7030A0"/>
                </a:solidFill>
              </a:rPr>
              <a:t>বন্ধনের</a:t>
            </a:r>
            <a:r>
              <a:rPr lang="en-US" sz="4400" b="1" dirty="0" smtClean="0">
                <a:solidFill>
                  <a:srgbClr val="7030A0"/>
                </a:solidFill>
              </a:rPr>
              <a:t> </a:t>
            </a:r>
            <a:r>
              <a:rPr lang="en-US" sz="4400" b="1" dirty="0" err="1" smtClean="0">
                <a:solidFill>
                  <a:srgbClr val="7030A0"/>
                </a:solidFill>
              </a:rPr>
              <a:t>গঠনই</a:t>
            </a:r>
            <a:r>
              <a:rPr lang="en-US" sz="4400" b="1" dirty="0" smtClean="0">
                <a:solidFill>
                  <a:srgbClr val="7030A0"/>
                </a:solidFill>
              </a:rPr>
              <a:t> </a:t>
            </a:r>
            <a:r>
              <a:rPr lang="en-US" sz="4400" b="1" dirty="0" err="1" smtClean="0">
                <a:solidFill>
                  <a:srgbClr val="7030A0"/>
                </a:solidFill>
              </a:rPr>
              <a:t>রাসায়নিক</a:t>
            </a:r>
            <a:r>
              <a:rPr lang="en-US" sz="4400" b="1" dirty="0" smtClean="0">
                <a:solidFill>
                  <a:srgbClr val="7030A0"/>
                </a:solidFill>
              </a:rPr>
              <a:t> </a:t>
            </a:r>
            <a:r>
              <a:rPr lang="en-US" sz="4400" b="1" dirty="0" err="1" smtClean="0">
                <a:solidFill>
                  <a:srgbClr val="7030A0"/>
                </a:solidFill>
              </a:rPr>
              <a:t>পরিবর্তন</a:t>
            </a:r>
            <a:r>
              <a:rPr lang="en-US" sz="4400" b="1" dirty="0" smtClean="0">
                <a:solidFill>
                  <a:srgbClr val="7030A0"/>
                </a:solidFill>
              </a:rPr>
              <a:t>। </a:t>
            </a:r>
            <a:endParaRPr lang="en-US" sz="44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5307" y="2990503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83778" y="2990503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C000"/>
                </a:solidFill>
              </a:rPr>
              <a:t>H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62249" y="2990503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C000"/>
                </a:solidFill>
              </a:rPr>
              <a:t>H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40720" y="2990503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C000"/>
                </a:solidFill>
              </a:rPr>
              <a:t>H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19190" y="2990503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C000"/>
                </a:solidFill>
              </a:rPr>
              <a:t>H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77533" y="2988355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</a:rPr>
              <a:t>O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25791" y="2988355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</a:rPr>
              <a:t>O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74049" y="2988355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</a:rPr>
              <a:t>O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22307" y="2988355"/>
            <a:ext cx="426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</a:rPr>
              <a:t>O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16" name="Cross 15"/>
          <p:cNvSpPr/>
          <p:nvPr/>
        </p:nvSpPr>
        <p:spPr>
          <a:xfrm>
            <a:off x="3760631" y="3121440"/>
            <a:ext cx="312296" cy="270456"/>
          </a:xfrm>
          <a:prstGeom prst="plus">
            <a:avLst>
              <a:gd name="adj" fmla="val 3782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4803923" y="5313884"/>
            <a:ext cx="669702" cy="3520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47378" y="2810094"/>
            <a:ext cx="6935372" cy="886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710721" y="2875449"/>
            <a:ext cx="9509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C</a:t>
            </a:r>
            <a:r>
              <a:rPr lang="en-US" sz="4000" b="1" dirty="0" smtClean="0">
                <a:solidFill>
                  <a:srgbClr val="FFC000"/>
                </a:solidFill>
              </a:rPr>
              <a:t>H</a:t>
            </a:r>
            <a:r>
              <a:rPr lang="en-US" sz="4000" b="1" baseline="-25000" dirty="0" smtClean="0"/>
              <a:t>4</a:t>
            </a:r>
            <a:endParaRPr lang="en-US" sz="4000" b="1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5193400" y="2875449"/>
            <a:ext cx="9637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2</a:t>
            </a:r>
            <a:r>
              <a:rPr lang="en-US" sz="4000" b="1" dirty="0" smtClean="0">
                <a:solidFill>
                  <a:srgbClr val="00B050"/>
                </a:solidFill>
              </a:rPr>
              <a:t>O</a:t>
            </a:r>
            <a:r>
              <a:rPr lang="en-US" sz="4000" b="1" baseline="-25000" dirty="0" smtClean="0"/>
              <a:t>2</a:t>
            </a:r>
            <a:endParaRPr lang="en-US" sz="4000" b="1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6517506" y="5105178"/>
            <a:ext cx="40366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Co</a:t>
            </a:r>
            <a:r>
              <a:rPr lang="en-US" sz="4400" b="1" baseline="-25000" dirty="0" smtClean="0"/>
              <a:t>2</a:t>
            </a:r>
            <a:r>
              <a:rPr lang="en-US" sz="4400" b="1" dirty="0" smtClean="0"/>
              <a:t> + 2H</a:t>
            </a:r>
            <a:r>
              <a:rPr lang="en-US" sz="4400" b="1" baseline="-25000" dirty="0" smtClean="0"/>
              <a:t>2</a:t>
            </a:r>
            <a:r>
              <a:rPr lang="en-US" sz="4400" b="1" dirty="0" smtClean="0"/>
              <a:t>O + </a:t>
            </a:r>
            <a:r>
              <a:rPr lang="en-US" sz="4400" b="1" dirty="0" err="1" smtClean="0">
                <a:solidFill>
                  <a:srgbClr val="FF0000"/>
                </a:solidFill>
              </a:rPr>
              <a:t>তাপ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36246" y="5105177"/>
            <a:ext cx="21387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CH</a:t>
            </a:r>
            <a:r>
              <a:rPr lang="en-US" sz="4400" b="1" baseline="-25000" dirty="0"/>
              <a:t>4</a:t>
            </a:r>
            <a:r>
              <a:rPr lang="en-US" sz="4400" b="1" dirty="0" smtClean="0"/>
              <a:t> + O</a:t>
            </a:r>
            <a:r>
              <a:rPr lang="en-US" sz="4400" b="1" baseline="-25000" dirty="0" smtClean="0"/>
              <a:t>2</a:t>
            </a:r>
            <a:endParaRPr lang="en-US" sz="4400" b="1" dirty="0"/>
          </a:p>
        </p:txBody>
      </p:sp>
      <p:sp>
        <p:nvSpPr>
          <p:cNvPr id="20" name="Rectangle 19"/>
          <p:cNvSpPr/>
          <p:nvPr/>
        </p:nvSpPr>
        <p:spPr>
          <a:xfrm>
            <a:off x="379683" y="4878482"/>
            <a:ext cx="11384323" cy="14238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66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07407E-6 L 0.54141 0.14213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70" y="710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5 -2.59259E-6 L 0.26497 0.14283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94" y="713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59259E-6 L 0.19063 0.1428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31" y="713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21 -2.59259E-6 L 0.35091 0.14283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99" y="713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46 -2.59259E-6 L 0.31576 0.1428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54" y="713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07407E-6 L 0.64558 0.14213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79" y="7106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07407E-6 L 0.62135 0.14213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68" y="710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07407E-6 L 0.59519 0.14213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53" y="710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9 -4.07407E-6 L 0.56576 0.14213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46" y="710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1.48148E-6 L 0.38373 0.1386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80" y="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L 3.33333E-6 -0.25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8" grpId="0" animBg="1"/>
      <p:bldP spid="4" grpId="0"/>
      <p:bldP spid="6" grpId="0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6774" y="1552974"/>
            <a:ext cx="10567316" cy="43601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বিক্রিয়ার</a:t>
            </a:r>
            <a:r>
              <a:rPr lang="en-US" sz="32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দিকের</a:t>
            </a:r>
            <a:r>
              <a:rPr lang="en-US" sz="32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ভিত্তিতে</a:t>
            </a:r>
            <a:r>
              <a:rPr lang="en-US" sz="32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রাসায়নিক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বিক্রিয়াকে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ভাগে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ক।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একমূখী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-             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CaO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3		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CaO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 + CO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</a:t>
            </a:r>
          </a:p>
          <a:p>
            <a:endParaRPr lang="en-US" sz="3200" baseline="-25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খ।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উভমূখী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200" dirty="0" smtClean="0"/>
              <a:t>  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3200" dirty="0" smtClean="0"/>
              <a:t>- </a:t>
            </a:r>
            <a:r>
              <a:rPr lang="en-US" sz="3200" dirty="0" smtClean="0">
                <a:latin typeface="Arial Rounded MT Bold" panose="020F0704030504030204" pitchFamily="34" charset="0"/>
              </a:rPr>
              <a:t>C</a:t>
            </a:r>
            <a:r>
              <a:rPr lang="en-US" sz="3200" baseline="-25000" dirty="0" smtClean="0">
                <a:latin typeface="Arial Rounded MT Bold" panose="020F0704030504030204" pitchFamily="34" charset="0"/>
              </a:rPr>
              <a:t>2</a:t>
            </a:r>
            <a:r>
              <a:rPr lang="en-US" sz="3200" dirty="0" smtClean="0">
                <a:latin typeface="Arial Rounded MT Bold" panose="020F0704030504030204" pitchFamily="34" charset="0"/>
              </a:rPr>
              <a:t>H</a:t>
            </a:r>
            <a:r>
              <a:rPr lang="en-US" sz="3200" baseline="-25000" dirty="0" smtClean="0">
                <a:latin typeface="Arial Rounded MT Bold" panose="020F0704030504030204" pitchFamily="34" charset="0"/>
              </a:rPr>
              <a:t>5</a:t>
            </a:r>
            <a:r>
              <a:rPr lang="en-US" sz="3200" dirty="0" smtClean="0">
                <a:latin typeface="Arial Rounded MT Bold" panose="020F0704030504030204" pitchFamily="34" charset="0"/>
              </a:rPr>
              <a:t>OH + CH</a:t>
            </a:r>
            <a:r>
              <a:rPr lang="en-US" sz="3200" baseline="-25000" dirty="0" smtClean="0">
                <a:latin typeface="Arial Rounded MT Bold" panose="020F0704030504030204" pitchFamily="34" charset="0"/>
              </a:rPr>
              <a:t>3</a:t>
            </a:r>
            <a:r>
              <a:rPr lang="en-US" sz="3200" dirty="0" smtClean="0">
                <a:latin typeface="Arial Rounded MT Bold" panose="020F0704030504030204" pitchFamily="34" charset="0"/>
              </a:rPr>
              <a:t>COOH 	CH</a:t>
            </a:r>
            <a:r>
              <a:rPr lang="en-US" sz="3200" baseline="-25000" dirty="0" smtClean="0">
                <a:latin typeface="Arial Rounded MT Bold" panose="020F0704030504030204" pitchFamily="34" charset="0"/>
              </a:rPr>
              <a:t>3</a:t>
            </a:r>
            <a:r>
              <a:rPr lang="en-US" sz="3200" dirty="0" smtClean="0">
                <a:latin typeface="Arial Rounded MT Bold" panose="020F0704030504030204" pitchFamily="34" charset="0"/>
              </a:rPr>
              <a:t>COOC</a:t>
            </a:r>
            <a:r>
              <a:rPr lang="en-US" sz="3200" baseline="-25000" dirty="0" smtClean="0">
                <a:latin typeface="Arial Rounded MT Bold" panose="020F0704030504030204" pitchFamily="34" charset="0"/>
              </a:rPr>
              <a:t>2</a:t>
            </a:r>
            <a:r>
              <a:rPr lang="en-US" sz="3200" dirty="0" smtClean="0">
                <a:latin typeface="Arial Rounded MT Bold" panose="020F0704030504030204" pitchFamily="34" charset="0"/>
              </a:rPr>
              <a:t>H</a:t>
            </a:r>
            <a:r>
              <a:rPr lang="en-US" sz="3200" baseline="-25000" dirty="0" smtClean="0">
                <a:latin typeface="Arial Rounded MT Bold" panose="020F0704030504030204" pitchFamily="34" charset="0"/>
              </a:rPr>
              <a:t>5</a:t>
            </a:r>
            <a:r>
              <a:rPr lang="en-US" sz="3200" dirty="0" smtClean="0">
                <a:latin typeface="Arial Rounded MT Bold" panose="020F0704030504030204" pitchFamily="34" charset="0"/>
              </a:rPr>
              <a:t> + H</a:t>
            </a:r>
            <a:r>
              <a:rPr lang="en-US" sz="3200" baseline="-25000" dirty="0" smtClean="0">
                <a:latin typeface="Arial Rounded MT Bold" panose="020F0704030504030204" pitchFamily="34" charset="0"/>
              </a:rPr>
              <a:t>2</a:t>
            </a:r>
            <a:r>
              <a:rPr lang="en-US" sz="3200" dirty="0" smtClean="0">
                <a:latin typeface="Arial Rounded MT Bold" panose="020F0704030504030204" pitchFamily="34" charset="0"/>
              </a:rPr>
              <a:t>O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400704" y="3784574"/>
            <a:ext cx="1167319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6750997" y="5383368"/>
            <a:ext cx="757387" cy="375225"/>
            <a:chOff x="3852153" y="992223"/>
            <a:chExt cx="2058354" cy="525293"/>
          </a:xfrm>
        </p:grpSpPr>
        <p:grpSp>
          <p:nvGrpSpPr>
            <p:cNvPr id="12" name="Group 11"/>
            <p:cNvGrpSpPr/>
            <p:nvPr/>
          </p:nvGrpSpPr>
          <p:grpSpPr>
            <a:xfrm>
              <a:off x="3852153" y="1322963"/>
              <a:ext cx="2023353" cy="194553"/>
              <a:chOff x="3852153" y="1381328"/>
              <a:chExt cx="2023353" cy="194553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>
                <a:off x="3852153" y="1381328"/>
                <a:ext cx="2023353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flipH="1">
                <a:off x="5680953" y="1381328"/>
                <a:ext cx="194553" cy="194553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/>
            <p:cNvGrpSpPr/>
            <p:nvPr/>
          </p:nvGrpSpPr>
          <p:grpSpPr>
            <a:xfrm rot="10800000">
              <a:off x="3852153" y="992223"/>
              <a:ext cx="2058354" cy="194553"/>
              <a:chOff x="3817152" y="1381328"/>
              <a:chExt cx="2058354" cy="194553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3817152" y="1381328"/>
                <a:ext cx="2023353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flipH="1">
                <a:off x="5680953" y="1381328"/>
                <a:ext cx="194553" cy="194553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" name="Rounded Rectangle 17"/>
          <p:cNvSpPr/>
          <p:nvPr/>
        </p:nvSpPr>
        <p:spPr>
          <a:xfrm>
            <a:off x="1992252" y="732677"/>
            <a:ext cx="8190690" cy="738660"/>
          </a:xfrm>
          <a:prstGeom prst="roundRect">
            <a:avLst/>
          </a:prstGeom>
          <a:gradFill flip="none" rotWithShape="1">
            <a:gsLst>
              <a:gs pos="10000">
                <a:srgbClr val="FF0000"/>
              </a:gs>
              <a:gs pos="65000">
                <a:schemeClr val="accent4">
                  <a:lumMod val="97000"/>
                  <a:lumOff val="3000"/>
                </a:schemeClr>
              </a:gs>
              <a:gs pos="100000">
                <a:srgbClr val="FFFF00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546728" y="732677"/>
            <a:ext cx="70817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err="1" smtClean="0"/>
              <a:t>রাসায়নিক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বিক্রিয়ার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শ্রেণিবিভাগ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26792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 animBg="1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1067" y="1561153"/>
            <a:ext cx="10547797" cy="4360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তাপের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শোষণ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তাপ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উৎপন্ন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হওয়ার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ভিত্তি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রাসায়নিক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বিক্রিয়াকে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ক।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তাপোৎপাদী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-             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N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  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   +   3H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		</a:t>
            </a:r>
            <a:r>
              <a:rPr lang="en-US" sz="3200" dirty="0">
                <a:latin typeface="Arial Rounded MT Bold" panose="020F07040305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2NH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3   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   </a:t>
            </a:r>
            <a:r>
              <a:rPr lang="en-US" sz="3200" dirty="0">
                <a:latin typeface="Arial Rounded MT Bold" panose="020F0704030504030204" pitchFamily="34" charset="0"/>
                <a:cs typeface="NikoshBAN" panose="02000000000000000000" pitchFamily="2" charset="0"/>
              </a:rPr>
              <a:t>+   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92 </a:t>
            </a:r>
            <a:r>
              <a:rPr lang="en-US" sz="3200" dirty="0" err="1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kj</a:t>
            </a:r>
            <a:endParaRPr lang="en-US" sz="3200" baseline="-25000" dirty="0">
              <a:latin typeface="Arial Rounded MT Bold" panose="020F0704030504030204" pitchFamily="34" charset="0"/>
              <a:cs typeface="NikoshBAN" panose="02000000000000000000" pitchFamily="2" charset="0"/>
            </a:endParaRPr>
          </a:p>
          <a:p>
            <a:endParaRPr lang="en-US" sz="3200" baseline="-25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খ।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তাপহারী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তাপশোষী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en-US" sz="3200" dirty="0"/>
              <a:t>   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3200" dirty="0"/>
              <a:t>- </a:t>
            </a:r>
            <a:r>
              <a:rPr lang="en-US" sz="3200" dirty="0" smtClean="0"/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N</a:t>
            </a:r>
            <a:r>
              <a:rPr lang="en-US" sz="3200" baseline="-25000" dirty="0" smtClean="0">
                <a:latin typeface="Arial Rounded MT Bold" panose="020F0704030504030204" pitchFamily="34" charset="0"/>
              </a:rPr>
              <a:t>2 </a:t>
            </a:r>
            <a:r>
              <a:rPr lang="en-US" sz="3200" dirty="0" smtClean="0">
                <a:latin typeface="Arial Rounded MT Bold" panose="020F0704030504030204" pitchFamily="34" charset="0"/>
              </a:rPr>
              <a:t>+ O</a:t>
            </a:r>
            <a:r>
              <a:rPr lang="en-US" sz="3200" baseline="-25000" dirty="0" smtClean="0">
                <a:latin typeface="Arial Rounded MT Bold" panose="020F0704030504030204" pitchFamily="34" charset="0"/>
              </a:rPr>
              <a:t>2</a:t>
            </a:r>
            <a:r>
              <a:rPr lang="en-US" sz="3200" dirty="0" smtClean="0">
                <a:latin typeface="Arial Rounded MT Bold" panose="020F0704030504030204" pitchFamily="34" charset="0"/>
              </a:rPr>
              <a:t> + 180kj		</a:t>
            </a:r>
            <a:r>
              <a:rPr lang="en-US" sz="3200" dirty="0">
                <a:latin typeface="Arial Rounded MT Bold" panose="020F0704030504030204" pitchFamily="34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</a:rPr>
              <a:t>2NO</a:t>
            </a:r>
            <a:endParaRPr lang="en-US" sz="3200" dirty="0">
              <a:latin typeface="Arial Rounded MT Bold" panose="020F070403050403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023203" y="3630899"/>
            <a:ext cx="757387" cy="375225"/>
            <a:chOff x="3852153" y="992223"/>
            <a:chExt cx="2058354" cy="525293"/>
          </a:xfrm>
        </p:grpSpPr>
        <p:grpSp>
          <p:nvGrpSpPr>
            <p:cNvPr id="14" name="Group 13"/>
            <p:cNvGrpSpPr/>
            <p:nvPr/>
          </p:nvGrpSpPr>
          <p:grpSpPr>
            <a:xfrm>
              <a:off x="3852153" y="1322963"/>
              <a:ext cx="2023353" cy="194553"/>
              <a:chOff x="3852153" y="1381328"/>
              <a:chExt cx="2023353" cy="194553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>
                <a:off x="3852153" y="1381328"/>
                <a:ext cx="2023353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H="1">
                <a:off x="5680953" y="1381328"/>
                <a:ext cx="194553" cy="194553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/>
            <p:cNvGrpSpPr/>
            <p:nvPr/>
          </p:nvGrpSpPr>
          <p:grpSpPr>
            <a:xfrm rot="10800000">
              <a:off x="3852153" y="992223"/>
              <a:ext cx="2058354" cy="194553"/>
              <a:chOff x="3817152" y="1381328"/>
              <a:chExt cx="2058354" cy="194553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>
                <a:off x="3817152" y="1381328"/>
                <a:ext cx="2023353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flipH="1">
                <a:off x="5680953" y="1381328"/>
                <a:ext cx="194553" cy="194553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/>
          <p:cNvSpPr txBox="1"/>
          <p:nvPr/>
        </p:nvSpPr>
        <p:spPr>
          <a:xfrm>
            <a:off x="3089287" y="3929792"/>
            <a:ext cx="98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নাইট্রোজেন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42648" y="3929792"/>
            <a:ext cx="98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হাইড্রোজেন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99011" y="3929792"/>
            <a:ext cx="98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এ্যামোনিয়া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535777" y="3929792"/>
            <a:ext cx="557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তাপ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1089" y="3358849"/>
            <a:ext cx="679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Fe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101089" y="5448602"/>
            <a:ext cx="757387" cy="375225"/>
            <a:chOff x="3852153" y="992223"/>
            <a:chExt cx="2058354" cy="525293"/>
          </a:xfrm>
        </p:grpSpPr>
        <p:grpSp>
          <p:nvGrpSpPr>
            <p:cNvPr id="25" name="Group 24"/>
            <p:cNvGrpSpPr/>
            <p:nvPr/>
          </p:nvGrpSpPr>
          <p:grpSpPr>
            <a:xfrm>
              <a:off x="3852153" y="1322963"/>
              <a:ext cx="2023353" cy="194553"/>
              <a:chOff x="3852153" y="1381328"/>
              <a:chExt cx="2023353" cy="194553"/>
            </a:xfrm>
          </p:grpSpPr>
          <p:cxnSp>
            <p:nvCxnSpPr>
              <p:cNvPr id="29" name="Straight Connector 28"/>
              <p:cNvCxnSpPr/>
              <p:nvPr/>
            </p:nvCxnSpPr>
            <p:spPr>
              <a:xfrm>
                <a:off x="3852153" y="1381328"/>
                <a:ext cx="2023353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H="1">
                <a:off x="5680953" y="1381328"/>
                <a:ext cx="194553" cy="194553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>
            <a:xfrm rot="10800000">
              <a:off x="3852153" y="992223"/>
              <a:ext cx="2058354" cy="194553"/>
              <a:chOff x="3817152" y="1381328"/>
              <a:chExt cx="2058354" cy="194553"/>
            </a:xfrm>
          </p:grpSpPr>
          <p:cxnSp>
            <p:nvCxnSpPr>
              <p:cNvPr id="27" name="Straight Connector 26"/>
              <p:cNvCxnSpPr/>
              <p:nvPr/>
            </p:nvCxnSpPr>
            <p:spPr>
              <a:xfrm>
                <a:off x="3817152" y="1381328"/>
                <a:ext cx="2023353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flipH="1">
                <a:off x="5680953" y="1381328"/>
                <a:ext cx="194553" cy="194553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1" name="Rounded Rectangle 30"/>
          <p:cNvSpPr/>
          <p:nvPr/>
        </p:nvSpPr>
        <p:spPr>
          <a:xfrm>
            <a:off x="1793381" y="517779"/>
            <a:ext cx="8190690" cy="738660"/>
          </a:xfrm>
          <a:prstGeom prst="roundRect">
            <a:avLst/>
          </a:prstGeom>
          <a:gradFill flip="none" rotWithShape="1">
            <a:gsLst>
              <a:gs pos="10000">
                <a:srgbClr val="FF0000"/>
              </a:gs>
              <a:gs pos="65000">
                <a:schemeClr val="accent4">
                  <a:lumMod val="97000"/>
                  <a:lumOff val="3000"/>
                </a:schemeClr>
              </a:gs>
              <a:gs pos="100000">
                <a:srgbClr val="FFFF00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2347857" y="479142"/>
            <a:ext cx="70817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err="1" smtClean="0"/>
              <a:t>রাসায়নিক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বিক্রিয়ার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শ্রেণিবিভাগ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85991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20" grpId="0"/>
      <p:bldP spid="21" grpId="0"/>
      <p:bldP spid="22" grpId="0"/>
      <p:bldP spid="23" grpId="0"/>
      <p:bldP spid="31" grpId="0" animBg="1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5003" y="1287287"/>
            <a:ext cx="11217498" cy="5591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ইলেকট্রন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স্থানান্তরের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ভিত্তি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রাসায়নিক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বিক্রিয়াকে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রেডক্স</a:t>
            </a:r>
            <a:r>
              <a:rPr lang="en-US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</a:t>
            </a:r>
            <a:endParaRPr lang="en-US" sz="32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	Red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uction + 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Ox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idation 			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Redox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	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বিক্রিয়কসমূহের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ইলেকট্রনের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আদান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ঘটে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-            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N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  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   +   3H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		</a:t>
            </a:r>
            <a:r>
              <a:rPr lang="en-US" sz="3200" dirty="0">
                <a:latin typeface="Arial Rounded MT Bold" panose="020F07040305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2NH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3   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   </a:t>
            </a:r>
            <a:r>
              <a:rPr lang="en-US" sz="3200" dirty="0">
                <a:latin typeface="Arial Rounded MT Bold" panose="020F0704030504030204" pitchFamily="34" charset="0"/>
                <a:cs typeface="NikoshBAN" panose="02000000000000000000" pitchFamily="2" charset="0"/>
              </a:rPr>
              <a:t>+   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92 </a:t>
            </a:r>
            <a:r>
              <a:rPr lang="en-US" sz="3200" dirty="0" err="1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kj</a:t>
            </a:r>
            <a:endParaRPr lang="en-US" sz="3200" baseline="-25000" dirty="0">
              <a:latin typeface="Arial Rounded MT Bold" panose="020F0704030504030204" pitchFamily="34" charset="0"/>
              <a:cs typeface="NikoshBAN" panose="02000000000000000000" pitchFamily="2" charset="0"/>
            </a:endParaRPr>
          </a:p>
          <a:p>
            <a:r>
              <a:rPr lang="en-US" sz="900" baseline="-25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</a:p>
          <a:p>
            <a:pPr algn="ctr"/>
            <a:r>
              <a:rPr lang="en-US" sz="32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রেডক্স</a:t>
            </a:r>
            <a:r>
              <a:rPr lang="en-US" sz="32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বিক্রিয়ার</a:t>
            </a:r>
            <a:r>
              <a:rPr lang="en-US" sz="32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2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</a:t>
            </a:r>
            <a:r>
              <a:rPr lang="en-US" sz="32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32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32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32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endParaRPr lang="en-US" sz="1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সংযোজন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	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2FeCl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  + Cl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		FeCl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3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বিয়োজন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		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PCl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5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				PCl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3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  + Cl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প্রতিস্থাপন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	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Zn + H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SO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4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 		ZnSO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4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 + H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</a:t>
            </a:r>
            <a:endParaRPr lang="en-US" sz="3200" baseline="-25000" dirty="0">
              <a:latin typeface="Arial Rounded MT Bold" panose="020F0704030504030204" pitchFamily="34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দহন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		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2Mg + O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			2MgO + </a:t>
            </a:r>
            <a:r>
              <a:rPr lang="en-US" sz="3200" dirty="0" err="1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তাপ</a:t>
            </a:r>
            <a:endParaRPr lang="en-US" dirty="0" smtClean="0">
              <a:latin typeface="Arial Rounded MT Bold" panose="020F0704030504030204" pitchFamily="34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760432" y="360023"/>
            <a:ext cx="8190690" cy="738660"/>
          </a:xfrm>
          <a:prstGeom prst="roundRect">
            <a:avLst/>
          </a:prstGeom>
          <a:gradFill flip="none" rotWithShape="1">
            <a:gsLst>
              <a:gs pos="10000">
                <a:srgbClr val="FF0000"/>
              </a:gs>
              <a:gs pos="65000">
                <a:schemeClr val="accent4">
                  <a:lumMod val="97000"/>
                  <a:lumOff val="3000"/>
                </a:schemeClr>
              </a:gs>
              <a:gs pos="100000">
                <a:srgbClr val="FFFF00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314908" y="308507"/>
            <a:ext cx="70817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err="1" smtClean="0"/>
              <a:t>রাসায়নিক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বিক্রিয়ার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শ্রেণিবিভাগ</a:t>
            </a:r>
            <a:endParaRPr lang="en-US" sz="5400" b="1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6536078" y="2598740"/>
            <a:ext cx="1554478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6820940" y="3575588"/>
            <a:ext cx="693059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6820940" y="4997079"/>
            <a:ext cx="693059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6820940" y="5547889"/>
            <a:ext cx="693059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6820940" y="5937819"/>
            <a:ext cx="693059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6820940" y="6488627"/>
            <a:ext cx="693059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567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8588" y="1314213"/>
            <a:ext cx="11636188" cy="4421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খ।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ননরেডক্স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</a:t>
            </a:r>
            <a:endParaRPr lang="en-US" sz="32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এসব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রাসায়নিক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বিক্রিয়ায়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ইলেকট্রনের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 	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u="sng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ননরেডক্স</a:t>
            </a:r>
            <a:r>
              <a:rPr lang="en-US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বিক্রিয়ার</a:t>
            </a:r>
            <a:r>
              <a:rPr lang="en-US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রূপ</a:t>
            </a:r>
            <a:r>
              <a:rPr lang="en-US" sz="36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u="sng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36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36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প্রশমন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</a:t>
            </a:r>
            <a:r>
              <a:rPr lang="en-US" sz="32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	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3200" dirty="0" err="1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HCl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  </a:t>
            </a:r>
            <a:r>
              <a:rPr lang="en-US" sz="3200" dirty="0">
                <a:latin typeface="Arial Rounded MT Bold" panose="020F0704030504030204" pitchFamily="34" charset="0"/>
                <a:cs typeface="NikoshBAN" panose="02000000000000000000" pitchFamily="2" charset="0"/>
              </a:rPr>
              <a:t>+ </a:t>
            </a:r>
            <a:r>
              <a:rPr lang="en-US" sz="3200" dirty="0" err="1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NaOH</a:t>
            </a:r>
            <a:r>
              <a:rPr lang="en-US" sz="3200" dirty="0">
                <a:latin typeface="Arial Rounded MT Bold" panose="020F0704030504030204" pitchFamily="34" charset="0"/>
                <a:cs typeface="NikoshBAN" panose="02000000000000000000" pitchFamily="2" charset="0"/>
              </a:rPr>
              <a:t>		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	</a:t>
            </a:r>
            <a:r>
              <a:rPr lang="en-US" sz="3200" dirty="0" err="1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NaCl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+ H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O</a:t>
            </a:r>
            <a:endParaRPr lang="en-US" sz="3200" baseline="-25000" dirty="0">
              <a:latin typeface="Arial Rounded MT Bold" panose="020F0704030504030204" pitchFamily="34" charset="0"/>
              <a:cs typeface="NikoshBAN" panose="02000000000000000000" pitchFamily="2" charset="0"/>
            </a:endParaRPr>
          </a:p>
          <a:p>
            <a:endParaRPr lang="en-US" sz="3200" baseline="-25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অধক্ষেপন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	</a:t>
            </a:r>
            <a:r>
              <a:rPr lang="en-US" sz="3200" dirty="0" err="1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NaCl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  </a:t>
            </a:r>
            <a:r>
              <a:rPr lang="en-US" sz="3200" dirty="0">
                <a:latin typeface="Arial Rounded MT Bold" panose="020F0704030504030204" pitchFamily="34" charset="0"/>
                <a:cs typeface="NikoshBAN" panose="02000000000000000000" pitchFamily="2" charset="0"/>
              </a:rPr>
              <a:t>+ 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AgNO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3</a:t>
            </a:r>
            <a:r>
              <a:rPr lang="en-US" sz="3200" dirty="0">
                <a:latin typeface="Arial Rounded MT Bold" panose="020F0704030504030204" pitchFamily="34" charset="0"/>
                <a:cs typeface="NikoshBAN" panose="02000000000000000000" pitchFamily="2" charset="0"/>
              </a:rPr>
              <a:t>		</a:t>
            </a:r>
            <a:r>
              <a:rPr lang="en-US" sz="3200" dirty="0" err="1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AgCl</a:t>
            </a:r>
            <a:r>
              <a:rPr lang="en-US" sz="3200" dirty="0">
                <a:latin typeface="Arial Rounded MT Bold" panose="020F0704030504030204" pitchFamily="34" charset="0"/>
                <a:cs typeface="NikoshBAN" panose="02000000000000000000" pitchFamily="2" charset="0"/>
              </a:rPr>
              <a:t>+ 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NaNO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3</a:t>
            </a:r>
            <a:endParaRPr lang="en-US" sz="3200" baseline="-25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7221877" y="4535109"/>
            <a:ext cx="953934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7221877" y="5355379"/>
            <a:ext cx="953934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1721795" y="269870"/>
            <a:ext cx="8190690" cy="799076"/>
          </a:xfrm>
          <a:prstGeom prst="roundRect">
            <a:avLst/>
          </a:prstGeom>
          <a:gradFill flip="none" rotWithShape="1">
            <a:gsLst>
              <a:gs pos="10000">
                <a:srgbClr val="FF0000"/>
              </a:gs>
              <a:gs pos="65000">
                <a:schemeClr val="accent4">
                  <a:lumMod val="97000"/>
                  <a:lumOff val="3000"/>
                </a:schemeClr>
              </a:gs>
              <a:gs pos="100000">
                <a:srgbClr val="FFFF00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76271" y="269870"/>
            <a:ext cx="70817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err="1" smtClean="0"/>
              <a:t>রাসায়নিক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বিক্রিয়ার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শ্রেণিবিভাগ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70701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721795" y="269870"/>
            <a:ext cx="8190690" cy="806764"/>
          </a:xfrm>
          <a:prstGeom prst="roundRect">
            <a:avLst/>
          </a:prstGeom>
          <a:gradFill flip="none" rotWithShape="1">
            <a:gsLst>
              <a:gs pos="10000">
                <a:srgbClr val="FF0000"/>
              </a:gs>
              <a:gs pos="65000">
                <a:schemeClr val="accent4">
                  <a:lumMod val="97000"/>
                  <a:lumOff val="3000"/>
                </a:schemeClr>
              </a:gs>
              <a:gs pos="100000">
                <a:srgbClr val="FFFF00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276271" y="269870"/>
            <a:ext cx="70817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err="1" smtClean="0"/>
              <a:t>রাসায়নিক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বিক্রিয়ার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শ্রেণিবিভাগ</a:t>
            </a:r>
            <a:endParaRPr lang="en-US" sz="5400" b="1" dirty="0"/>
          </a:p>
        </p:txBody>
      </p:sp>
      <p:sp>
        <p:nvSpPr>
          <p:cNvPr id="4" name="Rectangle 3"/>
          <p:cNvSpPr/>
          <p:nvPr/>
        </p:nvSpPr>
        <p:spPr>
          <a:xfrm>
            <a:off x="1" y="1076634"/>
            <a:ext cx="1190064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বিশেষ</a:t>
            </a:r>
            <a:r>
              <a:rPr lang="en-US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রাসায়নিক</a:t>
            </a:r>
            <a:r>
              <a:rPr lang="en-US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</a:t>
            </a:r>
            <a:endParaRPr lang="en-US" sz="32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12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Redox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Non-Redox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বিক্রিয়ার</a:t>
            </a:r>
            <a:r>
              <a:rPr lang="en-US" sz="32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বাহিরে</a:t>
            </a:r>
            <a:r>
              <a:rPr lang="en-US" sz="32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2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বিশেষ</a:t>
            </a:r>
            <a:r>
              <a:rPr lang="en-US" sz="32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রাসায়নিক</a:t>
            </a:r>
            <a:r>
              <a:rPr lang="en-US" sz="32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</a:t>
            </a:r>
            <a:r>
              <a:rPr lang="en-US" sz="32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নিম্নরূপ</a:t>
            </a:r>
            <a:endParaRPr lang="en-US" sz="3200" b="1" u="sng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1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১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আর্দ্র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বিশ্লেষন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বিশ্লেষন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</a:t>
            </a:r>
            <a:r>
              <a:rPr lang="en-US" sz="32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SiCl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4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  </a:t>
            </a:r>
            <a:r>
              <a:rPr lang="en-US" sz="3200" dirty="0">
                <a:latin typeface="Arial Rounded MT Bold" panose="020F0704030504030204" pitchFamily="34" charset="0"/>
                <a:cs typeface="NikoshBAN" panose="02000000000000000000" pitchFamily="2" charset="0"/>
              </a:rPr>
              <a:t>+ 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H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O</a:t>
            </a:r>
            <a:r>
              <a:rPr lang="en-US" sz="3200" dirty="0">
                <a:latin typeface="Arial Rounded MT Bold" panose="020F0704030504030204" pitchFamily="34" charset="0"/>
                <a:cs typeface="NikoshBAN" panose="02000000000000000000" pitchFamily="2" charset="0"/>
              </a:rPr>
              <a:t>		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	Si(OH)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4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 + 4HCL</a:t>
            </a:r>
            <a:endParaRPr lang="en-US" sz="3200" baseline="-25000" dirty="0">
              <a:latin typeface="Arial Rounded MT Bold" panose="020F0704030504030204" pitchFamily="34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পানিযোজন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		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			CuSO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4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 + 5H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O		CuSO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4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.5H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O</a:t>
            </a:r>
            <a:endParaRPr lang="en-US" sz="3200" baseline="-25000" dirty="0">
              <a:latin typeface="Arial Rounded MT Bold" panose="020F0704030504030204" pitchFamily="34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৩।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সমানুকরণ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  <a:cs typeface="NikoshBAN" panose="02000000000000000000" pitchFamily="2" charset="0"/>
              </a:rPr>
              <a:t>		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	NH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4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CNO				H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N-CO-NH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</a:t>
            </a:r>
            <a:endParaRPr lang="en-US" sz="3200" baseline="-25000" dirty="0">
              <a:latin typeface="Arial Rounded MT Bold" panose="020F0704030504030204" pitchFamily="34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৪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পলিমারকরন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বিক্রিয়া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		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n(CH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=CH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)			(-CH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-CH</a:t>
            </a:r>
            <a:r>
              <a:rPr lang="en-US" sz="3200" baseline="-250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2</a:t>
            </a:r>
            <a:r>
              <a:rPr lang="en-US" sz="3200" dirty="0" smtClean="0">
                <a:latin typeface="Arial Rounded MT Bold" panose="020F0704030504030204" pitchFamily="34" charset="0"/>
                <a:cs typeface="NikoshBAN" panose="02000000000000000000" pitchFamily="2" charset="0"/>
              </a:rPr>
              <a:t>-)n</a:t>
            </a:r>
            <a:endParaRPr lang="en-US" sz="32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5817139" y="3123169"/>
            <a:ext cx="953934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5950324" y="4131699"/>
            <a:ext cx="953934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5486804" y="5066586"/>
            <a:ext cx="953934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5689795" y="6094968"/>
            <a:ext cx="953934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75945" y="4615612"/>
            <a:ext cx="6181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তাপ</a:t>
            </a:r>
            <a:endParaRPr lang="en-US" sz="2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78302" y="5661344"/>
            <a:ext cx="6181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 Rounded MT Bold" panose="020F0704030504030204" pitchFamily="34" charset="0"/>
                <a:cs typeface="NikoshBAN" panose="02000000000000000000" pitchFamily="2" charset="0"/>
              </a:rPr>
              <a:t>O</a:t>
            </a:r>
            <a:r>
              <a:rPr lang="en-US" sz="2000" baseline="-25000" dirty="0" smtClean="0">
                <a:solidFill>
                  <a:srgbClr val="FF0000"/>
                </a:solidFill>
                <a:latin typeface="Arial Rounded MT Bold" panose="020F0704030504030204" pitchFamily="34" charset="0"/>
                <a:cs typeface="NikoshBAN" panose="02000000000000000000" pitchFamily="2" charset="0"/>
              </a:rPr>
              <a:t>2</a:t>
            </a:r>
            <a:endParaRPr lang="en-US" sz="2000" baseline="-25000" dirty="0">
              <a:solidFill>
                <a:srgbClr val="FF0000"/>
              </a:solidFill>
              <a:latin typeface="Arial Rounded MT Bold" panose="020F0704030504030204" pitchFamily="34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50223" y="6158184"/>
            <a:ext cx="2581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 Rounded MT Bold" panose="020F0704030504030204" pitchFamily="34" charset="0"/>
                <a:cs typeface="NikoshBAN" panose="02000000000000000000" pitchFamily="2" charset="0"/>
              </a:rPr>
              <a:t>200</a:t>
            </a:r>
            <a:r>
              <a:rPr lang="en-US" sz="2000" baseline="30000" dirty="0" smtClean="0">
                <a:solidFill>
                  <a:srgbClr val="FF0000"/>
                </a:solidFill>
                <a:latin typeface="Arial Rounded MT Bold" panose="020F0704030504030204" pitchFamily="34" charset="0"/>
                <a:cs typeface="NikoshBAN" panose="02000000000000000000" pitchFamily="2" charset="0"/>
              </a:rPr>
              <a:t>0</a:t>
            </a:r>
            <a:r>
              <a:rPr lang="en-US" sz="2000" dirty="0" smtClean="0">
                <a:solidFill>
                  <a:srgbClr val="FF0000"/>
                </a:solidFill>
                <a:latin typeface="Arial Rounded MT Bold" panose="020F0704030504030204" pitchFamily="34" charset="0"/>
                <a:cs typeface="NikoshBAN" panose="02000000000000000000" pitchFamily="2" charset="0"/>
              </a:rPr>
              <a:t>C , 1200 </a:t>
            </a:r>
            <a:r>
              <a:rPr lang="en-US" sz="2000" dirty="0" err="1" smtClean="0">
                <a:solidFill>
                  <a:srgbClr val="FF0000"/>
                </a:solidFill>
                <a:latin typeface="Arial Rounded MT Bold" panose="020F0704030504030204" pitchFamily="34" charset="0"/>
                <a:cs typeface="NikoshBAN" panose="02000000000000000000" pitchFamily="2" charset="0"/>
              </a:rPr>
              <a:t>atm</a:t>
            </a:r>
            <a:endParaRPr lang="en-US" sz="2000" dirty="0">
              <a:solidFill>
                <a:srgbClr val="FF0000"/>
              </a:solidFill>
              <a:latin typeface="Arial Rounded MT Bold" panose="020F07040305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99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1640541" y="4370294"/>
            <a:ext cx="9103659" cy="1237130"/>
          </a:xfrm>
          <a:prstGeom prst="ellipse">
            <a:avLst/>
          </a:prstGeom>
          <a:solidFill>
            <a:srgbClr val="FFFF00"/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1" b="22441"/>
          <a:stretch/>
        </p:blipFill>
        <p:spPr>
          <a:xfrm>
            <a:off x="4455892" y="307180"/>
            <a:ext cx="3378826" cy="2601532"/>
          </a:xfrm>
          <a:prstGeom prst="ellipse">
            <a:avLst/>
          </a:prstGeom>
          <a:ln w="1905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185748" y="3120513"/>
            <a:ext cx="19191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জোড়ায়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কাজ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36376" y="4726546"/>
            <a:ext cx="8417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আসপাশের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পরিবেশে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ঘটা</a:t>
            </a:r>
            <a:r>
              <a:rPr lang="en-US" sz="2800" b="1" dirty="0" smtClean="0"/>
              <a:t> ৪টি </a:t>
            </a:r>
            <a:r>
              <a:rPr lang="en-US" sz="2800" b="1" dirty="0" err="1" smtClean="0"/>
              <a:t>রাসায়নিক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পরিবর্তনের</a:t>
            </a:r>
            <a:r>
              <a:rPr lang="en-US" sz="2800" b="1" dirty="0" smtClean="0"/>
              <a:t>  </a:t>
            </a:r>
            <a:r>
              <a:rPr lang="en-US" sz="2800" b="1" dirty="0" err="1" smtClean="0"/>
              <a:t>ঘটনা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খাতায়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লিখ</a:t>
            </a:r>
            <a:r>
              <a:rPr lang="en-US" sz="2800" b="1" dirty="0" smtClean="0"/>
              <a:t> ।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52634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ight Arrow 17"/>
          <p:cNvSpPr/>
          <p:nvPr/>
        </p:nvSpPr>
        <p:spPr>
          <a:xfrm>
            <a:off x="7279317" y="2972382"/>
            <a:ext cx="1645990" cy="10045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448862" y="722811"/>
            <a:ext cx="4015843" cy="707886"/>
          </a:xfrm>
          <a:prstGeom prst="rect">
            <a:avLst/>
          </a:prstGeom>
          <a:gradFill flip="none" rotWithShape="1">
            <a:gsLst>
              <a:gs pos="0">
                <a:srgbClr val="FFC00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21995" y="4490497"/>
            <a:ext cx="2236408" cy="1972930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554387" y="90290"/>
            <a:ext cx="1571625" cy="1972929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2" t="5068" r="10408" b="4094"/>
          <a:stretch/>
        </p:blipFill>
        <p:spPr>
          <a:xfrm>
            <a:off x="9353734" y="2047102"/>
            <a:ext cx="1972929" cy="2178637"/>
          </a:xfrm>
          <a:prstGeom prst="rect">
            <a:avLst/>
          </a:prstGeom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2" r="11918" b="13168"/>
          <a:stretch/>
        </p:blipFill>
        <p:spPr>
          <a:xfrm rot="5400000">
            <a:off x="198289" y="2654061"/>
            <a:ext cx="2278292" cy="191819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926" y="2474012"/>
            <a:ext cx="3427784" cy="227829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11102" y="4881545"/>
            <a:ext cx="13933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লোহার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স্প্রিং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74309" y="4881544"/>
            <a:ext cx="1281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কামারমালা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05073" y="3243826"/>
            <a:ext cx="1414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কৃষি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যন্ত্রপাতি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2470067" y="3243826"/>
            <a:ext cx="978795" cy="576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-2194419" y="0"/>
            <a:ext cx="14750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</a:rPr>
              <a:t>মূল্যায়ন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8925307" y="722811"/>
            <a:ext cx="314946" cy="5437357"/>
          </a:xfrm>
          <a:custGeom>
            <a:avLst/>
            <a:gdLst>
              <a:gd name="connsiteX0" fmla="*/ 0 w 314946"/>
              <a:gd name="connsiteY0" fmla="*/ 0 h 5437357"/>
              <a:gd name="connsiteX1" fmla="*/ 122440 w 314946"/>
              <a:gd name="connsiteY1" fmla="*/ 0 h 5437357"/>
              <a:gd name="connsiteX2" fmla="*/ 122440 w 314946"/>
              <a:gd name="connsiteY2" fmla="*/ 353943 h 5437357"/>
              <a:gd name="connsiteX3" fmla="*/ 314946 w 314946"/>
              <a:gd name="connsiteY3" fmla="*/ 353943 h 5437357"/>
              <a:gd name="connsiteX4" fmla="*/ 314946 w 314946"/>
              <a:gd name="connsiteY4" fmla="*/ 496389 h 5437357"/>
              <a:gd name="connsiteX5" fmla="*/ 122440 w 314946"/>
              <a:gd name="connsiteY5" fmla="*/ 496389 h 5437357"/>
              <a:gd name="connsiteX6" fmla="*/ 122440 w 314946"/>
              <a:gd name="connsiteY6" fmla="*/ 2442737 h 5437357"/>
              <a:gd name="connsiteX7" fmla="*/ 314946 w 314946"/>
              <a:gd name="connsiteY7" fmla="*/ 2442737 h 5437357"/>
              <a:gd name="connsiteX8" fmla="*/ 314946 w 314946"/>
              <a:gd name="connsiteY8" fmla="*/ 2585183 h 5437357"/>
              <a:gd name="connsiteX9" fmla="*/ 122440 w 314946"/>
              <a:gd name="connsiteY9" fmla="*/ 2585183 h 5437357"/>
              <a:gd name="connsiteX10" fmla="*/ 122440 w 314946"/>
              <a:gd name="connsiteY10" fmla="*/ 4754151 h 5437357"/>
              <a:gd name="connsiteX11" fmla="*/ 314946 w 314946"/>
              <a:gd name="connsiteY11" fmla="*/ 4754151 h 5437357"/>
              <a:gd name="connsiteX12" fmla="*/ 314946 w 314946"/>
              <a:gd name="connsiteY12" fmla="*/ 4896597 h 5437357"/>
              <a:gd name="connsiteX13" fmla="*/ 122440 w 314946"/>
              <a:gd name="connsiteY13" fmla="*/ 4896597 h 5437357"/>
              <a:gd name="connsiteX14" fmla="*/ 122440 w 314946"/>
              <a:gd name="connsiteY14" fmla="*/ 5437357 h 5437357"/>
              <a:gd name="connsiteX15" fmla="*/ 0 w 314946"/>
              <a:gd name="connsiteY15" fmla="*/ 5437357 h 5437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4946" h="5437357">
                <a:moveTo>
                  <a:pt x="0" y="0"/>
                </a:moveTo>
                <a:lnTo>
                  <a:pt x="122440" y="0"/>
                </a:lnTo>
                <a:lnTo>
                  <a:pt x="122440" y="353943"/>
                </a:lnTo>
                <a:lnTo>
                  <a:pt x="314946" y="353943"/>
                </a:lnTo>
                <a:lnTo>
                  <a:pt x="314946" y="496389"/>
                </a:lnTo>
                <a:lnTo>
                  <a:pt x="122440" y="496389"/>
                </a:lnTo>
                <a:lnTo>
                  <a:pt x="122440" y="2442737"/>
                </a:lnTo>
                <a:lnTo>
                  <a:pt x="314946" y="2442737"/>
                </a:lnTo>
                <a:lnTo>
                  <a:pt x="314946" y="2585183"/>
                </a:lnTo>
                <a:lnTo>
                  <a:pt x="122440" y="2585183"/>
                </a:lnTo>
                <a:lnTo>
                  <a:pt x="122440" y="4754151"/>
                </a:lnTo>
                <a:lnTo>
                  <a:pt x="314946" y="4754151"/>
                </a:lnTo>
                <a:lnTo>
                  <a:pt x="314946" y="4896597"/>
                </a:lnTo>
                <a:lnTo>
                  <a:pt x="122440" y="4896597"/>
                </a:lnTo>
                <a:lnTo>
                  <a:pt x="122440" y="5437357"/>
                </a:lnTo>
                <a:lnTo>
                  <a:pt x="0" y="5437357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337435" y="5472449"/>
            <a:ext cx="7277954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পারো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লোহার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ঘটেছে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35154" y="6164772"/>
            <a:ext cx="3792071" cy="44372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000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</a:rPr>
              <a:t>উ</a:t>
            </a:r>
            <a:r>
              <a:rPr lang="en-US" sz="2400" b="1" dirty="0" err="1" smtClean="0">
                <a:solidFill>
                  <a:schemeClr val="tx1"/>
                </a:solidFill>
              </a:rPr>
              <a:t>ত্তর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দেখতে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ক্লিক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কর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5135158" y="6149392"/>
            <a:ext cx="3792071" cy="443723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00B05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</a:rPr>
              <a:t>ভৌত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পরিবর্তন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42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70833E-6 -1.11111E-6 L 1.22331 0.01065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59" y="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3876639" y="564776"/>
            <a:ext cx="4572001" cy="2407023"/>
            <a:chOff x="851647" y="1021977"/>
            <a:chExt cx="4572001" cy="24070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431" b="14706"/>
            <a:stretch/>
          </p:blipFill>
          <p:spPr>
            <a:xfrm>
              <a:off x="851647" y="1479175"/>
              <a:ext cx="4572000" cy="1949825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851648" y="1021977"/>
              <a:ext cx="4572000" cy="470648"/>
            </a:xfrm>
            <a:prstGeom prst="rect">
              <a:avLst/>
            </a:prstGeom>
            <a:solidFill>
              <a:srgbClr val="7C9A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830383" y="3203844"/>
            <a:ext cx="26645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বাড়ির</a:t>
            </a:r>
            <a:r>
              <a:rPr lang="en-US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কাজ</a:t>
            </a:r>
            <a:endParaRPr lang="en-US" sz="5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872867" y="4127174"/>
            <a:ext cx="9066882" cy="1295960"/>
          </a:xfrm>
          <a:custGeom>
            <a:avLst/>
            <a:gdLst>
              <a:gd name="connsiteX0" fmla="*/ 180683 w 5704816"/>
              <a:gd name="connsiteY0" fmla="*/ 0 h 1295960"/>
              <a:gd name="connsiteX1" fmla="*/ 203940 w 5704816"/>
              <a:gd name="connsiteY1" fmla="*/ 8403 h 1295960"/>
              <a:gd name="connsiteX2" fmla="*/ 2852408 w 5704816"/>
              <a:gd name="connsiteY2" fmla="*/ 345846 h 1295960"/>
              <a:gd name="connsiteX3" fmla="*/ 5500876 w 5704816"/>
              <a:gd name="connsiteY3" fmla="*/ 8403 h 1295960"/>
              <a:gd name="connsiteX4" fmla="*/ 5524133 w 5704816"/>
              <a:gd name="connsiteY4" fmla="*/ 0 h 1295960"/>
              <a:gd name="connsiteX5" fmla="*/ 5555821 w 5704816"/>
              <a:gd name="connsiteY5" fmla="*/ 4560 h 1295960"/>
              <a:gd name="connsiteX6" fmla="*/ 5704816 w 5704816"/>
              <a:gd name="connsiteY6" fmla="*/ 29545 h 1295960"/>
              <a:gd name="connsiteX7" fmla="*/ 5653569 w 5704816"/>
              <a:gd name="connsiteY7" fmla="*/ 113901 h 1295960"/>
              <a:gd name="connsiteX8" fmla="*/ 5518335 w 5704816"/>
              <a:gd name="connsiteY8" fmla="*/ 647980 h 1295960"/>
              <a:gd name="connsiteX9" fmla="*/ 5653569 w 5704816"/>
              <a:gd name="connsiteY9" fmla="*/ 1182059 h 1295960"/>
              <a:gd name="connsiteX10" fmla="*/ 5691188 w 5704816"/>
              <a:gd name="connsiteY10" fmla="*/ 1243982 h 1295960"/>
              <a:gd name="connsiteX11" fmla="*/ 5555821 w 5704816"/>
              <a:gd name="connsiteY11" fmla="*/ 1266682 h 1295960"/>
              <a:gd name="connsiteX12" fmla="*/ 5352349 w 5704816"/>
              <a:gd name="connsiteY12" fmla="*/ 1295960 h 1295960"/>
              <a:gd name="connsiteX13" fmla="*/ 5279354 w 5704816"/>
              <a:gd name="connsiteY13" fmla="*/ 1274262 h 1295960"/>
              <a:gd name="connsiteX14" fmla="*/ 2852408 w 5704816"/>
              <a:gd name="connsiteY14" fmla="*/ 1002668 h 1295960"/>
              <a:gd name="connsiteX15" fmla="*/ 425462 w 5704816"/>
              <a:gd name="connsiteY15" fmla="*/ 1274262 h 1295960"/>
              <a:gd name="connsiteX16" fmla="*/ 352468 w 5704816"/>
              <a:gd name="connsiteY16" fmla="*/ 1295960 h 1295960"/>
              <a:gd name="connsiteX17" fmla="*/ 148995 w 5704816"/>
              <a:gd name="connsiteY17" fmla="*/ 1266682 h 1295960"/>
              <a:gd name="connsiteX18" fmla="*/ 13628 w 5704816"/>
              <a:gd name="connsiteY18" fmla="*/ 1243982 h 1295960"/>
              <a:gd name="connsiteX19" fmla="*/ 51247 w 5704816"/>
              <a:gd name="connsiteY19" fmla="*/ 1182059 h 1295960"/>
              <a:gd name="connsiteX20" fmla="*/ 186481 w 5704816"/>
              <a:gd name="connsiteY20" fmla="*/ 647980 h 1295960"/>
              <a:gd name="connsiteX21" fmla="*/ 51247 w 5704816"/>
              <a:gd name="connsiteY21" fmla="*/ 113901 h 1295960"/>
              <a:gd name="connsiteX22" fmla="*/ 0 w 5704816"/>
              <a:gd name="connsiteY22" fmla="*/ 29545 h 1295960"/>
              <a:gd name="connsiteX23" fmla="*/ 148995 w 5704816"/>
              <a:gd name="connsiteY23" fmla="*/ 4560 h 1295960"/>
              <a:gd name="connsiteX24" fmla="*/ 180683 w 5704816"/>
              <a:gd name="connsiteY24" fmla="*/ 0 h 129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04816" h="1295960">
                <a:moveTo>
                  <a:pt x="180683" y="0"/>
                </a:moveTo>
                <a:lnTo>
                  <a:pt x="203940" y="8403"/>
                </a:lnTo>
                <a:cubicBezTo>
                  <a:pt x="833460" y="214488"/>
                  <a:pt x="1786154" y="345846"/>
                  <a:pt x="2852408" y="345846"/>
                </a:cubicBezTo>
                <a:cubicBezTo>
                  <a:pt x="3918662" y="345846"/>
                  <a:pt x="4871356" y="214488"/>
                  <a:pt x="5500876" y="8403"/>
                </a:cubicBezTo>
                <a:lnTo>
                  <a:pt x="5524133" y="0"/>
                </a:lnTo>
                <a:lnTo>
                  <a:pt x="5555821" y="4560"/>
                </a:lnTo>
                <a:lnTo>
                  <a:pt x="5704816" y="29545"/>
                </a:lnTo>
                <a:lnTo>
                  <a:pt x="5653569" y="113901"/>
                </a:lnTo>
                <a:cubicBezTo>
                  <a:pt x="5567324" y="272663"/>
                  <a:pt x="5518335" y="454601"/>
                  <a:pt x="5518335" y="647980"/>
                </a:cubicBezTo>
                <a:cubicBezTo>
                  <a:pt x="5518335" y="841360"/>
                  <a:pt x="5567324" y="1023297"/>
                  <a:pt x="5653569" y="1182059"/>
                </a:cubicBezTo>
                <a:lnTo>
                  <a:pt x="5691188" y="1243982"/>
                </a:lnTo>
                <a:lnTo>
                  <a:pt x="5555821" y="1266682"/>
                </a:lnTo>
                <a:lnTo>
                  <a:pt x="5352349" y="1295960"/>
                </a:lnTo>
                <a:lnTo>
                  <a:pt x="5279354" y="1274262"/>
                </a:lnTo>
                <a:cubicBezTo>
                  <a:pt x="4658245" y="1106457"/>
                  <a:pt x="3800190" y="1002668"/>
                  <a:pt x="2852408" y="1002668"/>
                </a:cubicBezTo>
                <a:cubicBezTo>
                  <a:pt x="1904627" y="1002668"/>
                  <a:pt x="1046572" y="1106457"/>
                  <a:pt x="425462" y="1274262"/>
                </a:cubicBezTo>
                <a:lnTo>
                  <a:pt x="352468" y="1295960"/>
                </a:lnTo>
                <a:lnTo>
                  <a:pt x="148995" y="1266682"/>
                </a:lnTo>
                <a:lnTo>
                  <a:pt x="13628" y="1243982"/>
                </a:lnTo>
                <a:lnTo>
                  <a:pt x="51247" y="1182059"/>
                </a:lnTo>
                <a:cubicBezTo>
                  <a:pt x="137492" y="1023297"/>
                  <a:pt x="186481" y="841360"/>
                  <a:pt x="186481" y="647980"/>
                </a:cubicBezTo>
                <a:cubicBezTo>
                  <a:pt x="186481" y="454601"/>
                  <a:pt x="137492" y="272663"/>
                  <a:pt x="51247" y="113901"/>
                </a:cubicBezTo>
                <a:lnTo>
                  <a:pt x="0" y="29545"/>
                </a:lnTo>
                <a:lnTo>
                  <a:pt x="148995" y="4560"/>
                </a:lnTo>
                <a:lnTo>
                  <a:pt x="180683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332983" y="4544321"/>
            <a:ext cx="61466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রাসায়নিক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বিক্রিয়ার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শ্রেণিবিভাগ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উদাহরণসহ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আসবে</a:t>
            </a:r>
            <a:r>
              <a:rPr lang="en-US" sz="2400" b="1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49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40523">
            <a:off x="3947535" y="1708536"/>
            <a:ext cx="3810000" cy="3810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961104" y="1902152"/>
            <a:ext cx="17828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 smtClean="0">
                <a:solidFill>
                  <a:srgbClr val="CC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ধন্যবাদ</a:t>
            </a:r>
            <a:endParaRPr lang="en-US" sz="5400" b="1" dirty="0">
              <a:solidFill>
                <a:srgbClr val="CC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Oval 17"/>
          <p:cNvSpPr/>
          <p:nvPr/>
        </p:nvSpPr>
        <p:spPr>
          <a:xfrm>
            <a:off x="-1952112" y="2067419"/>
            <a:ext cx="1721223" cy="172122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12494129" y="2047965"/>
            <a:ext cx="1721223" cy="172122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36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85185E-6 L 0.56979 0.012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90" y="64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-0.61653 0.0157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33" y="78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1204</TotalTime>
  <Words>407</Words>
  <Application>Microsoft Office PowerPoint</Application>
  <PresentationFormat>Widescreen</PresentationFormat>
  <Paragraphs>145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Arial Rounded MT Bold</vt:lpstr>
      <vt:lpstr>Calibri</vt:lpstr>
      <vt:lpstr>Calibri Light</vt:lpstr>
      <vt:lpstr>MoolBoran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Sirajul Haque</dc:creator>
  <cp:lastModifiedBy>Sirajul Haque</cp:lastModifiedBy>
  <cp:revision>319</cp:revision>
  <dcterms:created xsi:type="dcterms:W3CDTF">2019-10-08T10:22:29Z</dcterms:created>
  <dcterms:modified xsi:type="dcterms:W3CDTF">2019-10-18T13:03:06Z</dcterms:modified>
</cp:coreProperties>
</file>