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7" r:id="rId2"/>
    <p:sldId id="256" r:id="rId3"/>
    <p:sldId id="268" r:id="rId4"/>
    <p:sldId id="259" r:id="rId5"/>
    <p:sldId id="280" r:id="rId6"/>
    <p:sldId id="281" r:id="rId7"/>
    <p:sldId id="292" r:id="rId8"/>
    <p:sldId id="293" r:id="rId9"/>
    <p:sldId id="282" r:id="rId10"/>
    <p:sldId id="294" r:id="rId11"/>
    <p:sldId id="283" r:id="rId12"/>
    <p:sldId id="284" r:id="rId13"/>
    <p:sldId id="285" r:id="rId14"/>
    <p:sldId id="286" r:id="rId15"/>
    <p:sldId id="287" r:id="rId16"/>
    <p:sldId id="26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3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3467A0-E1B6-4D29-89CB-D06B59F784B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A9302-0F28-4FFB-BEC1-02491540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428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A9302-0F28-4FFB-BEC1-024915405E6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912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A9302-0F28-4FFB-BEC1-024915405E6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468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FAD54-2E9A-45F1-BA7D-363DB6627F8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7FAD-0850-4CE1-8AFA-14ABD3E11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81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FAD54-2E9A-45F1-BA7D-363DB6627F8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7FAD-0850-4CE1-8AFA-14ABD3E11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31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FAD54-2E9A-45F1-BA7D-363DB6627F8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7FAD-0850-4CE1-8AFA-14ABD3E11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793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FAD54-2E9A-45F1-BA7D-363DB6627F8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7FAD-0850-4CE1-8AFA-14ABD3E11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5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FAD54-2E9A-45F1-BA7D-363DB6627F8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7FAD-0850-4CE1-8AFA-14ABD3E11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877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FAD54-2E9A-45F1-BA7D-363DB6627F8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7FAD-0850-4CE1-8AFA-14ABD3E11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993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FAD54-2E9A-45F1-BA7D-363DB6627F8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7FAD-0850-4CE1-8AFA-14ABD3E11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119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FAD54-2E9A-45F1-BA7D-363DB6627F8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7FAD-0850-4CE1-8AFA-14ABD3E11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679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FAD54-2E9A-45F1-BA7D-363DB6627F8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7FAD-0850-4CE1-8AFA-14ABD3E11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025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FAD54-2E9A-45F1-BA7D-363DB6627F8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7FAD-0850-4CE1-8AFA-14ABD3E11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64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FAD54-2E9A-45F1-BA7D-363DB6627F8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7FAD-0850-4CE1-8AFA-14ABD3E11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138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FAD54-2E9A-45F1-BA7D-363DB6627F8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B7FAD-0850-4CE1-8AFA-14ABD3E11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990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369611" y="-26875"/>
            <a:ext cx="11822387" cy="697621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0004" y="-12477"/>
            <a:ext cx="381000" cy="6858000"/>
          </a:xfrm>
          <a:prstGeom prst="rect">
            <a:avLst/>
          </a:prstGeom>
          <a:solidFill>
            <a:srgbClr val="72A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0074" y="8930"/>
            <a:ext cx="1524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flipH="1">
            <a:off x="549791" y="8930"/>
            <a:ext cx="76200" cy="6858000"/>
          </a:xfrm>
          <a:prstGeom prst="rect">
            <a:avLst/>
          </a:prstGeom>
          <a:solidFill>
            <a:srgbClr val="72A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-3390646" y="3401331"/>
            <a:ext cx="685800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1870957">
            <a:off x="8382000" y="-14384"/>
            <a:ext cx="114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>
                <a:solidFill>
                  <a:srgbClr val="EEECE1"/>
                </a:solidFill>
                <a:latin typeface="NikoshBAN" pitchFamily="2" charset="0"/>
                <a:cs typeface="NikoshBAN" pitchFamily="2" charset="0"/>
              </a:rPr>
              <a:t>ক</a:t>
            </a:r>
            <a:endParaRPr lang="en-US" sz="7200" dirty="0">
              <a:solidFill>
                <a:srgbClr val="EEECE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20265525">
            <a:off x="8208946" y="1447840"/>
            <a:ext cx="114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>
                <a:solidFill>
                  <a:prstClr val="white">
                    <a:lumMod val="95000"/>
                  </a:prstClr>
                </a:solidFill>
                <a:latin typeface="NikoshBAN" pitchFamily="2" charset="0"/>
                <a:cs typeface="NikoshBAN" pitchFamily="2" charset="0"/>
              </a:rPr>
              <a:t>খ</a:t>
            </a:r>
            <a:endParaRPr lang="en-US" sz="7200" dirty="0">
              <a:solidFill>
                <a:prstClr val="white">
                  <a:lumMod val="95000"/>
                </a:prst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870957">
            <a:off x="9314781" y="1682276"/>
            <a:ext cx="1143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>
                <a:solidFill>
                  <a:srgbClr val="4BACC6">
                    <a:lumMod val="20000"/>
                    <a:lumOff val="80000"/>
                  </a:srgbClr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bn-BD" sz="7200" dirty="0">
                <a:solidFill>
                  <a:srgbClr val="EEECE1"/>
                </a:solidFill>
                <a:latin typeface="NikoshBAN" pitchFamily="2" charset="0"/>
                <a:cs typeface="NikoshBAN" pitchFamily="2" charset="0"/>
              </a:rPr>
              <a:t>য</a:t>
            </a:r>
            <a:endParaRPr lang="en-US" sz="7200" dirty="0">
              <a:solidFill>
                <a:srgbClr val="EEECE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19505617">
            <a:off x="6965648" y="598920"/>
            <a:ext cx="114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solidFill>
                  <a:srgbClr val="4BACC6">
                    <a:lumMod val="20000"/>
                    <a:lumOff val="80000"/>
                  </a:srgbClr>
                </a:solidFill>
                <a:latin typeface="NikoshBAN" pitchFamily="2" charset="0"/>
                <a:cs typeface="NikoshBAN" pitchFamily="2" charset="0"/>
              </a:rPr>
              <a:t>আ</a:t>
            </a:r>
            <a:endParaRPr lang="en-US" sz="4800" dirty="0">
              <a:solidFill>
                <a:srgbClr val="4BACC6">
                  <a:lumMod val="20000"/>
                  <a:lumOff val="80000"/>
                </a:srgb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1870957">
            <a:off x="2317448" y="5700617"/>
            <a:ext cx="114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>
                <a:solidFill>
                  <a:srgbClr val="E0E898"/>
                </a:solidFill>
                <a:latin typeface="NikoshBAN" pitchFamily="2" charset="0"/>
                <a:cs typeface="NikoshBAN" pitchFamily="2" charset="0"/>
              </a:rPr>
              <a:t>ক</a:t>
            </a:r>
            <a:endParaRPr lang="en-US" sz="7200" dirty="0">
              <a:solidFill>
                <a:srgbClr val="E0E898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38600" y="5458362"/>
            <a:ext cx="114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>
                <a:solidFill>
                  <a:srgbClr val="EEECE1"/>
                </a:solidFill>
                <a:latin typeface="NikoshBAN" pitchFamily="2" charset="0"/>
                <a:cs typeface="NikoshBAN" pitchFamily="2" charset="0"/>
              </a:rPr>
              <a:t>গ </a:t>
            </a:r>
            <a:endParaRPr lang="en-US" sz="7200" dirty="0">
              <a:solidFill>
                <a:srgbClr val="EEECE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19505617">
            <a:off x="5495363" y="6117862"/>
            <a:ext cx="114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solidFill>
                  <a:srgbClr val="4BACC6">
                    <a:lumMod val="20000"/>
                    <a:lumOff val="80000"/>
                  </a:srgbClr>
                </a:solidFill>
                <a:latin typeface="NikoshBAN" pitchFamily="2" charset="0"/>
                <a:cs typeface="NikoshBAN" pitchFamily="2" charset="0"/>
              </a:rPr>
              <a:t>আ</a:t>
            </a:r>
            <a:endParaRPr lang="en-US" sz="4800" dirty="0">
              <a:solidFill>
                <a:srgbClr val="4BACC6">
                  <a:lumMod val="20000"/>
                  <a:lumOff val="80000"/>
                </a:srgb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43800" y="5943600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solidFill>
                  <a:srgbClr val="4BACC6">
                    <a:lumMod val="20000"/>
                    <a:lumOff val="80000"/>
                  </a:srgbClr>
                </a:solidFill>
                <a:latin typeface="NikoshBAN" pitchFamily="2" charset="0"/>
                <a:cs typeface="NikoshBAN" pitchFamily="2" charset="0"/>
              </a:rPr>
              <a:t>ই </a:t>
            </a:r>
            <a:endParaRPr lang="en-US" sz="5400" dirty="0">
              <a:solidFill>
                <a:srgbClr val="4BACC6">
                  <a:lumMod val="20000"/>
                  <a:lumOff val="80000"/>
                </a:srgb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19505617">
            <a:off x="9076762" y="5958975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অ </a:t>
            </a:r>
            <a:endParaRPr lang="en-US" sz="54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340144">
            <a:off x="9710790" y="241673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অ </a:t>
            </a:r>
            <a:endParaRPr lang="en-US" sz="54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819400" y="2590800"/>
            <a:ext cx="304800" cy="76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315200" y="5029200"/>
            <a:ext cx="762000" cy="762000"/>
          </a:xfrm>
          <a:prstGeom prst="rect">
            <a:avLst/>
          </a:prstGeom>
          <a:solidFill>
            <a:srgbClr val="DBE373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07327" y="1062171"/>
            <a:ext cx="7127889" cy="2400657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5000" b="1" i="1" dirty="0">
                <a:solidFill>
                  <a:srgbClr val="002060"/>
                </a:solidFill>
                <a:latin typeface="Siyam Rupali ANSI" panose="02000000000000000000" pitchFamily="2" charset="0"/>
                <a:cs typeface="SutonnyMJ" pitchFamily="2" charset="0"/>
              </a:rPr>
              <a:t>¯^</a:t>
            </a:r>
            <a:r>
              <a:rPr lang="en-US" sz="15000" b="1" i="1" dirty="0" err="1">
                <a:solidFill>
                  <a:srgbClr val="002060"/>
                </a:solidFill>
                <a:latin typeface="Siyam Rupali ANSI" panose="02000000000000000000" pitchFamily="2" charset="0"/>
                <a:cs typeface="SutonnyMJ" pitchFamily="2" charset="0"/>
              </a:rPr>
              <a:t>vMZg</a:t>
            </a:r>
            <a:endParaRPr lang="en-US" sz="15000" b="1" i="1" dirty="0">
              <a:solidFill>
                <a:srgbClr val="002060"/>
              </a:solidFill>
              <a:latin typeface="Siyam Rupali ANSI" panose="02000000000000000000" pitchFamily="2" charset="0"/>
              <a:cs typeface="SutonnyMJ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52037" y="3710273"/>
            <a:ext cx="8429652" cy="28623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6000" b="1" i="1" dirty="0" err="1" smtClean="0">
                <a:solidFill>
                  <a:srgbClr val="EEEC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6000" b="1" i="1" dirty="0" smtClean="0">
                <a:solidFill>
                  <a:srgbClr val="EEEC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i="1" dirty="0" err="1" smtClean="0">
                <a:solidFill>
                  <a:srgbClr val="EEEC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তারিকুজ্জামান</a:t>
            </a:r>
            <a:r>
              <a:rPr lang="en-US" sz="6000" b="1" i="1" dirty="0" smtClean="0">
                <a:solidFill>
                  <a:srgbClr val="EEEC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i="1" dirty="0" err="1" smtClean="0">
                <a:solidFill>
                  <a:srgbClr val="EEEC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i="1" dirty="0" smtClean="0">
                <a:solidFill>
                  <a:srgbClr val="EEEC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6000" b="1" i="1" dirty="0" err="1" smtClean="0">
                <a:solidFill>
                  <a:srgbClr val="EEEC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পক্ষথেকে</a:t>
            </a:r>
            <a:endParaRPr lang="en-US" sz="6000" b="1" i="1" dirty="0">
              <a:solidFill>
                <a:srgbClr val="EEECE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6000" b="1" i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6000" b="1" i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6000" b="1" i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বিশ্বপরিচয়</a:t>
            </a:r>
            <a:r>
              <a:rPr lang="en-US" sz="6000" b="1" i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i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6000" b="1" i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54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1494381" y="3385255"/>
            <a:ext cx="7467600" cy="1588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137887" y="2143465"/>
            <a:ext cx="3262533" cy="234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89197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5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6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9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1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8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0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2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7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9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6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8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5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7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4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6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8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3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5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7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77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0" dur="770" decel="100000"/>
                                        <p:tgtEl>
                                          <p:spTgt spid="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2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4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6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77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9" dur="770" decel="100000"/>
                                        <p:tgtEl>
                                          <p:spTgt spid="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1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3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7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770" decel="100000"/>
                                        <p:tgtEl>
                                          <p:spTgt spid="1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0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2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3000"/>
                            </p:stCondLst>
                            <p:childTnLst>
                              <p:par>
                                <p:cTn id="14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4000"/>
                            </p:stCondLst>
                            <p:childTnLst>
                              <p:par>
                                <p:cTn id="152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6000"/>
                            </p:stCondLst>
                            <p:childTnLst>
                              <p:par>
                                <p:cTn id="15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6500"/>
                            </p:stCondLst>
                            <p:childTnLst>
                              <p:par>
                                <p:cTn id="161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7500"/>
                            </p:stCondLst>
                            <p:childTnLst>
                              <p:par>
                                <p:cTn id="170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9500"/>
                            </p:stCondLst>
                            <p:childTnLst>
                              <p:par>
                                <p:cTn id="174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80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21" grpId="1" animBg="1"/>
      <p:bldP spid="22" grpId="0"/>
      <p:bldP spid="2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42938" y="571500"/>
            <a:ext cx="10858499" cy="5700713"/>
            <a:chOff x="642938" y="571500"/>
            <a:chExt cx="10858499" cy="5700713"/>
          </a:xfrm>
        </p:grpSpPr>
        <p:sp>
          <p:nvSpPr>
            <p:cNvPr id="5" name="Rectangle 4"/>
            <p:cNvSpPr/>
            <p:nvPr/>
          </p:nvSpPr>
          <p:spPr>
            <a:xfrm>
              <a:off x="642938" y="571500"/>
              <a:ext cx="10858499" cy="5700713"/>
            </a:xfrm>
            <a:prstGeom prst="rect">
              <a:avLst/>
            </a:prstGeom>
            <a:ln w="2857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ln w="28575">
                  <a:solidFill>
                    <a:schemeClr val="accent3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800098" y="700081"/>
              <a:ext cx="10529887" cy="5443545"/>
            </a:xfrm>
            <a:prstGeom prst="rect">
              <a:avLst/>
            </a:prstGeom>
            <a:ln w="2857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ln w="28575">
                  <a:solidFill>
                    <a:schemeClr val="accent3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4499229" y="1281134"/>
            <a:ext cx="2401634" cy="83223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bn-BD" sz="4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800098" y="2557472"/>
            <a:ext cx="10529887" cy="171450"/>
            <a:chOff x="534988" y="2378461"/>
            <a:chExt cx="11082337" cy="101600"/>
          </a:xfrm>
        </p:grpSpPr>
        <p:cxnSp>
          <p:nvCxnSpPr>
            <p:cNvPr id="9" name="Straight Connector 8"/>
            <p:cNvCxnSpPr/>
            <p:nvPr/>
          </p:nvCxnSpPr>
          <p:spPr>
            <a:xfrm flipV="1">
              <a:off x="534988" y="2378461"/>
              <a:ext cx="11082337" cy="19050"/>
            </a:xfrm>
            <a:prstGeom prst="line">
              <a:avLst/>
            </a:prstGeom>
            <a:ln w="28575">
              <a:solidFill>
                <a:srgbClr val="007E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534988" y="2459423"/>
              <a:ext cx="11074400" cy="20638"/>
            </a:xfrm>
            <a:prstGeom prst="line">
              <a:avLst/>
            </a:prstGeom>
            <a:ln w="28575">
              <a:solidFill>
                <a:srgbClr val="CC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 flipV="1">
            <a:off x="807243" y="5795967"/>
            <a:ext cx="10529887" cy="32147"/>
          </a:xfrm>
          <a:prstGeom prst="line">
            <a:avLst/>
          </a:prstGeom>
          <a:ln w="28575">
            <a:solidFill>
              <a:srgbClr val="007E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5815026" y="2712991"/>
            <a:ext cx="104808" cy="3100835"/>
            <a:chOff x="5630281" y="2454095"/>
            <a:chExt cx="103770" cy="3378687"/>
          </a:xfrm>
        </p:grpSpPr>
        <p:cxnSp>
          <p:nvCxnSpPr>
            <p:cNvPr id="13" name="Straight Connector 12"/>
            <p:cNvCxnSpPr/>
            <p:nvPr/>
          </p:nvCxnSpPr>
          <p:spPr>
            <a:xfrm flipH="1" flipV="1">
              <a:off x="5630281" y="2454095"/>
              <a:ext cx="25951" cy="3363118"/>
            </a:xfrm>
            <a:prstGeom prst="line">
              <a:avLst/>
            </a:prstGeom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 flipV="1">
              <a:off x="5691188" y="2459345"/>
              <a:ext cx="42863" cy="3373437"/>
            </a:xfrm>
            <a:prstGeom prst="line">
              <a:avLst/>
            </a:prstGeom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/>
          <p:cNvSpPr/>
          <p:nvPr/>
        </p:nvSpPr>
        <p:spPr>
          <a:xfrm>
            <a:off x="1036098" y="2846386"/>
            <a:ext cx="4525962" cy="2845103"/>
          </a:xfrm>
          <a:prstGeom prst="rect">
            <a:avLst/>
          </a:prstGeom>
          <a:ln w="28575">
            <a:solidFill>
              <a:srgbClr val="FF0000"/>
            </a:solidFill>
            <a:prstDash val="lgDashDotDot"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err="1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600" b="1" dirty="0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তারিকুজ্জামান</a:t>
            </a:r>
            <a:r>
              <a:rPr lang="bn-BD" sz="3600" b="1" dirty="0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endParaRPr lang="bn-BD" sz="3600" b="1" dirty="0">
              <a:ln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err="1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bn-BD" sz="3600" b="1" dirty="0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শিক্ষক,  </a:t>
            </a:r>
            <a:endParaRPr lang="bn-BD" sz="3600" b="1" dirty="0">
              <a:ln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err="1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জোকা</a:t>
            </a:r>
            <a:r>
              <a:rPr lang="en-US" sz="3600" b="1" dirty="0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</a:t>
            </a:r>
            <a:r>
              <a:rPr lang="bn-BD" sz="3600" b="1" dirty="0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3600" b="1" dirty="0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</a:t>
            </a:r>
            <a:r>
              <a:rPr lang="en-US" sz="3600" b="1" dirty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3600" b="1" dirty="0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en-US" sz="3600" b="1" dirty="0" err="1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দ্যালয়</a:t>
            </a:r>
            <a:r>
              <a:rPr lang="en-US" sz="3600" b="1" dirty="0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endParaRPr lang="bn-BD" sz="3600" b="1" dirty="0">
              <a:ln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err="1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মহম্মদপুর</a:t>
            </a:r>
            <a:r>
              <a:rPr lang="en-US" sz="3600" b="1" dirty="0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মাগুরা</a:t>
            </a:r>
            <a:r>
              <a:rPr lang="bn-BD" sz="3600" b="1" dirty="0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b="1" dirty="0">
              <a:ln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094203" y="2860676"/>
            <a:ext cx="5021472" cy="2792813"/>
          </a:xfrm>
          <a:prstGeom prst="rect">
            <a:avLst/>
          </a:prstGeom>
          <a:ln w="28575">
            <a:solidFill>
              <a:srgbClr val="FF0000"/>
            </a:solidFill>
            <a:prstDash val="lgDashDot"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600" b="1" dirty="0" smtClean="0">
              <a:ln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600" b="1" dirty="0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শ্রেণি-তৃতীয়,</a:t>
            </a:r>
            <a:endParaRPr lang="bn-BD" sz="3600" b="1" dirty="0">
              <a:ln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600" b="1" dirty="0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বিষয়-বাংলাদেশ ও বিশ্বপরিচয়, </a:t>
            </a:r>
            <a:endParaRPr lang="bn-BD" sz="3600" b="1" dirty="0">
              <a:ln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err="1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600" b="1" dirty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৩</a:t>
            </a:r>
            <a:r>
              <a:rPr lang="bn-BD" sz="3600" b="1" dirty="0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3600" b="1" dirty="0" smtClean="0">
              <a:ln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err="1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600" b="1" dirty="0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3600" b="1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ln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400" b="1" dirty="0" smtClean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b="1" dirty="0">
              <a:ln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8" name="Picture 1" descr="C:\Users\Ataur\Desktop\samajik\IMG20170314080902.jpg"/>
          <p:cNvPicPr>
            <a:picLocks noChangeAspect="1" noChangeArrowheads="1"/>
          </p:cNvPicPr>
          <p:nvPr/>
        </p:nvPicPr>
        <p:blipFill>
          <a:blip r:embed="rId3" cstate="print"/>
          <a:srcRect l="5652" t="27796" r="26567" b="2941"/>
          <a:stretch>
            <a:fillRect/>
          </a:stretch>
        </p:blipFill>
        <p:spPr bwMode="auto">
          <a:xfrm>
            <a:off x="7991475" y="800098"/>
            <a:ext cx="1373733" cy="1678502"/>
          </a:xfrm>
          <a:prstGeom prst="rect">
            <a:avLst/>
          </a:prstGeom>
          <a:noFill/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8" t="22963" r="35556" b="17778"/>
          <a:stretch/>
        </p:blipFill>
        <p:spPr>
          <a:xfrm rot="5400000">
            <a:off x="1960214" y="1030197"/>
            <a:ext cx="1684871" cy="1211934"/>
          </a:xfrm>
          <a:prstGeom prst="round2DiagRect">
            <a:avLst>
              <a:gd name="adj1" fmla="val 15013"/>
              <a:gd name="adj2" fmla="val 28119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200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95052" y="315233"/>
            <a:ext cx="1706630" cy="461665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 দেখ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29767" y="306031"/>
            <a:ext cx="1706630" cy="461665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কিসের ছবি?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2336" y="6026027"/>
            <a:ext cx="11314176" cy="492443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শিশুরা</a:t>
            </a:r>
            <a:r>
              <a:rPr lang="en-US" sz="26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পরিবারের</a:t>
            </a:r>
            <a:r>
              <a:rPr lang="en-US" sz="26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26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26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সহযোগিতা</a:t>
            </a:r>
            <a:r>
              <a:rPr lang="en-US" sz="26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করছে</a:t>
            </a:r>
            <a:r>
              <a:rPr lang="en-US" sz="26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6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6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 descr="Adobe Flash Player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7" t="19611" r="70710" b="53656"/>
          <a:stretch/>
        </p:blipFill>
        <p:spPr>
          <a:xfrm>
            <a:off x="815546" y="906513"/>
            <a:ext cx="4744994" cy="2586639"/>
          </a:xfrm>
          <a:prstGeom prst="rect">
            <a:avLst/>
          </a:prstGeom>
        </p:spPr>
      </p:pic>
      <p:pic>
        <p:nvPicPr>
          <p:cNvPr id="11" name="Picture 10" descr="Adobe Flash Player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89" t="18467" r="52973" b="53858"/>
          <a:stretch/>
        </p:blipFill>
        <p:spPr>
          <a:xfrm>
            <a:off x="6182992" y="897312"/>
            <a:ext cx="4898424" cy="2716254"/>
          </a:xfrm>
          <a:prstGeom prst="rect">
            <a:avLst/>
          </a:prstGeom>
        </p:spPr>
      </p:pic>
      <p:pic>
        <p:nvPicPr>
          <p:cNvPr id="12" name="Picture 11" descr="Adobe Flash Player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4" t="46517" r="52567" b="18842"/>
          <a:stretch/>
        </p:blipFill>
        <p:spPr>
          <a:xfrm>
            <a:off x="815546" y="3622768"/>
            <a:ext cx="4744994" cy="2273644"/>
          </a:xfrm>
          <a:prstGeom prst="rect">
            <a:avLst/>
          </a:prstGeom>
        </p:spPr>
      </p:pic>
      <p:pic>
        <p:nvPicPr>
          <p:cNvPr id="13" name="Picture 12" descr="Adobe Flash Player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5" t="48024" r="12187" b="19031"/>
          <a:stretch/>
        </p:blipFill>
        <p:spPr>
          <a:xfrm>
            <a:off x="6182992" y="3733979"/>
            <a:ext cx="4898424" cy="2162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185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dobe Flash Player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4" t="46517" r="52567" b="18842"/>
          <a:stretch/>
        </p:blipFill>
        <p:spPr>
          <a:xfrm>
            <a:off x="407772" y="222423"/>
            <a:ext cx="11504142" cy="6390680"/>
          </a:xfrm>
          <a:prstGeom prst="rect">
            <a:avLst/>
          </a:prstGeom>
        </p:spPr>
      </p:pic>
      <p:sp>
        <p:nvSpPr>
          <p:cNvPr id="10" name="Oval Callout 9"/>
          <p:cNvSpPr/>
          <p:nvPr/>
        </p:nvSpPr>
        <p:spPr>
          <a:xfrm>
            <a:off x="2457454" y="1443041"/>
            <a:ext cx="8027699" cy="1487407"/>
          </a:xfrm>
          <a:prstGeom prst="wedgeEllipseCallout">
            <a:avLst/>
          </a:prstGeom>
          <a:solidFill>
            <a:schemeClr val="accent4">
              <a:lumMod val="20000"/>
              <a:lumOff val="80000"/>
            </a:schemeClr>
          </a:solidFill>
          <a:ln w="28575"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 আজকের পাঠ</a:t>
            </a:r>
            <a:endParaRPr lang="en-US" sz="44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ound Same Side Corner Rectangle 10"/>
          <p:cNvSpPr/>
          <p:nvPr/>
        </p:nvSpPr>
        <p:spPr>
          <a:xfrm>
            <a:off x="4198595" y="3464719"/>
            <a:ext cx="4143375" cy="1928813"/>
          </a:xfrm>
          <a:prstGeom prst="round2SameRect">
            <a:avLst>
              <a:gd name="adj1" fmla="val 48850"/>
              <a:gd name="adj2" fmla="val 0"/>
            </a:avLst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শিশু হিসেবে আমাদের </a:t>
            </a:r>
            <a:r>
              <a:rPr lang="en-US" sz="3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দায়িত্ব</a:t>
            </a:r>
            <a:r>
              <a:rPr lang="bn-BD" sz="3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95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39158" y="1257015"/>
            <a:ext cx="5161351" cy="1015663"/>
          </a:xfrm>
          <a:prstGeom prst="rect">
            <a:avLst/>
          </a:prstGeom>
          <a:noFill/>
          <a:ln>
            <a:noFill/>
            <a:prstDash val="lgDashDotDot"/>
          </a:ln>
        </p:spPr>
        <p:txBody>
          <a:bodyPr wrap="square" rtlCol="0">
            <a:prstTxWarp prst="textCanUp">
              <a:avLst/>
            </a:prstTxWarp>
            <a:spAutoFit/>
          </a:bodyPr>
          <a:lstStyle/>
          <a:p>
            <a:pPr algn="ctr"/>
            <a:r>
              <a:rPr lang="bn-BD" sz="3200" b="1" dirty="0" smtClean="0">
                <a:ln w="12700">
                  <a:solidFill>
                    <a:srgbClr val="4472C4"/>
                  </a:solidFill>
                  <a:prstDash val="solid"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3200" b="1" dirty="0">
              <a:ln w="12700">
                <a:solidFill>
                  <a:srgbClr val="4472C4"/>
                </a:solidFill>
                <a:prstDash val="solid"/>
              </a:ln>
              <a:solidFill>
                <a:prstClr val="black">
                  <a:lumMod val="75000"/>
                  <a:lumOff val="25000"/>
                </a:prst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28780" y="4568398"/>
            <a:ext cx="9234445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২। </a:t>
            </a:r>
            <a:r>
              <a:rPr lang="en-US" sz="3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পরিবারে</a:t>
            </a:r>
            <a:r>
              <a:rPr lang="en-US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শিশু</a:t>
            </a:r>
            <a:r>
              <a:rPr lang="en-US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দায়িত্ব</a:t>
            </a:r>
            <a:r>
              <a:rPr lang="en-US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BD" sz="3200" b="1" dirty="0" smtClean="0">
                <a:solidFill>
                  <a:srgbClr val="002060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bn-BD" sz="3200" b="1" dirty="0">
              <a:solidFill>
                <a:srgbClr val="002060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28780" y="2708496"/>
            <a:ext cx="9234445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১।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অধিকার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আদায়ে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শিশুর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করনীয়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b="1" dirty="0" smtClean="0">
                <a:solidFill>
                  <a:srgbClr val="002060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rgbClr val="002060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3600" b="1" dirty="0">
                <a:solidFill>
                  <a:srgbClr val="002060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58375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07" t="28189" r="26427"/>
          <a:stretch/>
        </p:blipFill>
        <p:spPr>
          <a:xfrm>
            <a:off x="489096" y="2105247"/>
            <a:ext cx="4593265" cy="406296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Cloud Callout 5"/>
          <p:cNvSpPr/>
          <p:nvPr/>
        </p:nvSpPr>
        <p:spPr>
          <a:xfrm>
            <a:off x="4597864" y="398713"/>
            <a:ext cx="6039293" cy="2254102"/>
          </a:xfrm>
          <a:prstGeom prst="cloudCallout">
            <a:avLst>
              <a:gd name="adj1" fmla="val -72050"/>
              <a:gd name="adj2" fmla="val 135376"/>
            </a:avLst>
          </a:prstGeom>
          <a:gradFill>
            <a:gsLst>
              <a:gs pos="26566">
                <a:srgbClr val="DFECF7"/>
              </a:gs>
              <a:gs pos="0">
                <a:schemeClr val="accent1">
                  <a:lumMod val="5000"/>
                  <a:lumOff val="95000"/>
                </a:schemeClr>
              </a:gs>
              <a:gs pos="56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prstClr val="white"/>
                </a:solidFill>
              </a:rPr>
              <a:t>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6703" y="940989"/>
            <a:ext cx="5265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বাড়িতে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bn-BD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bn-IN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  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56704" y="3195091"/>
            <a:ext cx="6469858" cy="2062103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মা-বাবা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অন্যদের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সাহায্য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BD" sz="32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বড়দের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শ্রদ্ধা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BD" sz="32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ছোটদের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স্নেহ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32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পরিবারের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নিয়ম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মেনে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চলি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BD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660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dobe Flash Player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7" t="19611" r="70710" b="53656"/>
          <a:stretch/>
        </p:blipFill>
        <p:spPr>
          <a:xfrm>
            <a:off x="1429274" y="396283"/>
            <a:ext cx="8938046" cy="54077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39204" y="5915284"/>
            <a:ext cx="392771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2060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 বড়দের শ্রদ্ধা ও সম্মান করা।</a:t>
            </a:r>
            <a:endParaRPr lang="bn-BD" sz="3200" b="1" dirty="0">
              <a:solidFill>
                <a:srgbClr val="002060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89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dobe Flash Player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89" t="18467" r="52973" b="53858"/>
          <a:stretch/>
        </p:blipFill>
        <p:spPr>
          <a:xfrm>
            <a:off x="1216828" y="353614"/>
            <a:ext cx="9274060" cy="54664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17730" y="5939997"/>
            <a:ext cx="3772757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রান্নার কাজে সাহায্য করা </a:t>
            </a:r>
            <a:r>
              <a:rPr lang="bn-BD" sz="3200" b="1" dirty="0" smtClean="0">
                <a:solidFill>
                  <a:srgbClr val="002060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bn-BD" sz="3200" b="1" dirty="0">
              <a:solidFill>
                <a:srgbClr val="002060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508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25991" y="5952354"/>
            <a:ext cx="368462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বাগান তৈরিতে সাহায্য করা</a:t>
            </a:r>
            <a:r>
              <a:rPr lang="bn-BD" sz="3200" b="1" dirty="0" smtClean="0">
                <a:solidFill>
                  <a:srgbClr val="002060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bn-BD" sz="3200" b="1" dirty="0">
              <a:solidFill>
                <a:srgbClr val="002060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Adobe Flash Player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4" t="46517" r="52567" b="18842"/>
          <a:stretch/>
        </p:blipFill>
        <p:spPr>
          <a:xfrm>
            <a:off x="1136821" y="284205"/>
            <a:ext cx="9640042" cy="554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009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89901" y="5919863"/>
            <a:ext cx="362216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ঘর গোছাতে সাহায্য করা</a:t>
            </a:r>
            <a:r>
              <a:rPr lang="bn-BD" sz="3200" b="1" dirty="0" smtClean="0">
                <a:solidFill>
                  <a:srgbClr val="002060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bn-BD" sz="3200" b="1" dirty="0">
              <a:solidFill>
                <a:srgbClr val="002060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Adobe Flash Player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5" t="48024" r="12187" b="19031"/>
          <a:stretch/>
        </p:blipFill>
        <p:spPr>
          <a:xfrm>
            <a:off x="358813" y="373917"/>
            <a:ext cx="10884343" cy="554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813" y="995363"/>
            <a:ext cx="4800600" cy="44702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28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পাঠ্য বইয়ের সাথে সংযোগ স্থাপন </a:t>
            </a:r>
            <a:endParaRPr lang="en-US" sz="2800" b="1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679" y="1838324"/>
            <a:ext cx="7127299" cy="38539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1146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000500" y="1451736"/>
            <a:ext cx="3657600" cy="628650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কাজ </a:t>
            </a:r>
            <a:endParaRPr lang="en-US" sz="36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878226" y="3035965"/>
            <a:ext cx="8339266" cy="1827963"/>
          </a:xfrm>
          <a:prstGeom prst="roundRect">
            <a:avLst/>
          </a:prstGeom>
          <a:ln w="28575"/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prstClr val="black"/>
                </a:solidFill>
                <a:effectLst>
                  <a:glow rad="101600">
                    <a:srgbClr val="FFC000">
                      <a:satMod val="175000"/>
                      <a:alpha val="40000"/>
                    </a:srgb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 দায়িত্বগুলো পালন করা</a:t>
            </a:r>
            <a:r>
              <a:rPr lang="en-US" sz="4000" b="1" dirty="0" smtClean="0">
                <a:solidFill>
                  <a:prstClr val="black"/>
                </a:solidFill>
                <a:effectLst>
                  <a:glow rad="101600">
                    <a:srgbClr val="FFC000">
                      <a:satMod val="175000"/>
                      <a:alpha val="40000"/>
                    </a:srgb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effectLst>
                  <a:glow rad="101600">
                    <a:srgbClr val="FFC000">
                      <a:satMod val="175000"/>
                      <a:alpha val="40000"/>
                    </a:srgb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দরকার</a:t>
            </a:r>
            <a:r>
              <a:rPr lang="en-US" sz="4000" b="1" dirty="0" smtClean="0">
                <a:solidFill>
                  <a:prstClr val="black"/>
                </a:solidFill>
                <a:effectLst>
                  <a:glow rad="101600">
                    <a:srgbClr val="FFC000">
                      <a:satMod val="175000"/>
                      <a:alpha val="40000"/>
                    </a:srgb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effectLst>
                  <a:glow rad="101600">
                    <a:srgbClr val="FFC000">
                      <a:satMod val="175000"/>
                      <a:alpha val="40000"/>
                    </a:srgb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4000" b="1" dirty="0" smtClean="0">
                <a:solidFill>
                  <a:prstClr val="black"/>
                </a:solidFill>
                <a:effectLst>
                  <a:glow rad="101600">
                    <a:srgbClr val="FFC000">
                      <a:satMod val="175000"/>
                      <a:alpha val="40000"/>
                    </a:srgb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bn-BD" sz="4000" b="1" dirty="0" smtClean="0">
                <a:solidFill>
                  <a:prstClr val="black"/>
                </a:solidFill>
                <a:effectLst>
                  <a:glow rad="101600">
                    <a:srgbClr val="FFC000">
                      <a:satMod val="175000"/>
                      <a:alpha val="40000"/>
                    </a:srgb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 smtClean="0">
              <a:solidFill>
                <a:prstClr val="black"/>
              </a:solidFill>
              <a:effectLst>
                <a:glow rad="101600">
                  <a:srgbClr val="FFC000">
                    <a:satMod val="175000"/>
                    <a:alpha val="40000"/>
                  </a:srgb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181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693551" y="1594611"/>
            <a:ext cx="2657475" cy="628650"/>
          </a:xfrm>
          <a:prstGeom prst="round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prstClr val="black"/>
                </a:solidFill>
                <a:effectLst>
                  <a:glow rad="101600">
                    <a:srgbClr val="70AD47">
                      <a:satMod val="175000"/>
                      <a:alpha val="40000"/>
                    </a:srgb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endParaRPr lang="en-US" sz="4000" b="1" dirty="0">
              <a:solidFill>
                <a:prstClr val="black"/>
              </a:solidFill>
              <a:effectLst>
                <a:glow rad="101600">
                  <a:srgbClr val="70AD47">
                    <a:satMod val="175000"/>
                    <a:alpha val="40000"/>
                  </a:srgb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791730" y="3490396"/>
            <a:ext cx="9329352" cy="885825"/>
          </a:xfrm>
          <a:prstGeom prst="roundRect">
            <a:avLst/>
          </a:prstGeom>
          <a:ln w="28575"/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BD" sz="4800" b="1" dirty="0" smtClean="0">
                <a:ln/>
                <a:solidFill>
                  <a:srgbClr val="A5A5A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পরিবারের প্রতি আমাদের দায়িত্ব গুলো কী কী</a:t>
            </a:r>
            <a:r>
              <a:rPr lang="en-US" sz="4800" b="1" dirty="0" smtClean="0">
                <a:ln/>
                <a:solidFill>
                  <a:srgbClr val="A5A5A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bn-BD" sz="4800" b="1" dirty="0" smtClean="0">
                <a:ln/>
                <a:solidFill>
                  <a:srgbClr val="A5A5A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ln/>
              <a:solidFill>
                <a:srgbClr val="A5A5A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4000500" y="1451736"/>
            <a:ext cx="3657600" cy="628650"/>
          </a:xfrm>
          <a:prstGeom prst="round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endParaRPr lang="en-US" sz="36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0061" y="725603"/>
            <a:ext cx="1187313" cy="461665"/>
          </a:xfrm>
          <a:prstGeom prst="rect">
            <a:avLst/>
          </a:prstGeom>
          <a:noFill/>
          <a:ln w="19050">
            <a:solidFill>
              <a:srgbClr val="00B0F0"/>
            </a:solidFill>
            <a:prstDash val="sysDash"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4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2400" b="1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885949" y="3086937"/>
            <a:ext cx="7315201" cy="500059"/>
          </a:xfrm>
          <a:prstGeom prst="roundRect">
            <a:avLst/>
          </a:prstGeom>
          <a:ln w="28575"/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b="1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পরিবারে তুমি কী কী দায়িত্ব কর? উদাহরণ দিয়ে বল। </a:t>
            </a:r>
            <a:endParaRPr lang="en-US" sz="3200" b="1" dirty="0" smtClean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39" t="3781" r="15324" b="48458"/>
          <a:stretch/>
        </p:blipFill>
        <p:spPr>
          <a:xfrm>
            <a:off x="9772650" y="452569"/>
            <a:ext cx="1815152" cy="19983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15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86563" y="1928736"/>
            <a:ext cx="1957388" cy="6260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71323" tIns="35662" rIns="71323" bIns="35662" rtlCol="0">
            <a:spAutoFit/>
          </a:bodyPr>
          <a:lstStyle/>
          <a:p>
            <a:pPr algn="ctr"/>
            <a:r>
              <a:rPr lang="bn-BD" sz="3600" b="1" dirty="0" smtClean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 কাজ </a:t>
            </a:r>
            <a:endParaRPr lang="en-US" sz="3600" b="1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485902" y="4199056"/>
            <a:ext cx="9401174" cy="1230195"/>
          </a:xfrm>
          <a:prstGeom prst="round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71323" tIns="35662" rIns="71323" bIns="35662" rtlCol="0" anchor="ctr"/>
          <a:lstStyle/>
          <a:p>
            <a:pPr algn="ctr"/>
            <a:r>
              <a:rPr lang="bn-BD" sz="4400" b="1" dirty="0" smtClean="0">
                <a:ln w="12700">
                  <a:solidFill>
                    <a:srgbClr val="A5A5A5">
                      <a:lumMod val="50000"/>
                    </a:srgb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77800">
                    <a:srgbClr val="A5A5A5">
                      <a:lumMod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শিশুদের দায়িত্বগুলোর একটি পোস্টার তৈরি কর। </a:t>
            </a:r>
            <a:endParaRPr lang="en-US" sz="4400" b="1" dirty="0">
              <a:ln w="12700">
                <a:solidFill>
                  <a:srgbClr val="A5A5A5">
                    <a:lumMod val="50000"/>
                  </a:srgbClr>
                </a:solidFill>
                <a:prstDash val="solid"/>
              </a:ln>
              <a:solidFill>
                <a:srgbClr val="002060"/>
              </a:solidFill>
              <a:effectLst>
                <a:innerShdw blurRad="177800">
                  <a:srgbClr val="A5A5A5">
                    <a:lumMod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012" y="1041595"/>
            <a:ext cx="4267200" cy="24003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39751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7" y="728662"/>
            <a:ext cx="10472737" cy="55292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103839" y="2318205"/>
            <a:ext cx="8065292" cy="1862048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bn-BD" sz="11500" b="1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 থেকো সবাই</a:t>
            </a:r>
            <a:endParaRPr lang="en-US" sz="11500" b="1" dirty="0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rgbClr val="0070C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44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201</Words>
  <Application>Microsoft Office PowerPoint</Application>
  <PresentationFormat>Widescreen</PresentationFormat>
  <Paragraphs>56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NikoshBAN</vt:lpstr>
      <vt:lpstr>Siyam Rupali ANSI</vt:lpstr>
      <vt:lpstr>SutonnyMJ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Tareq</dc:creator>
  <cp:lastModifiedBy>Md.tariq Uzzaman</cp:lastModifiedBy>
  <cp:revision>23</cp:revision>
  <dcterms:created xsi:type="dcterms:W3CDTF">2019-09-27T15:33:03Z</dcterms:created>
  <dcterms:modified xsi:type="dcterms:W3CDTF">2019-10-18T13:01:05Z</dcterms:modified>
</cp:coreProperties>
</file>