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4" r:id="rId4"/>
    <p:sldId id="275" r:id="rId5"/>
    <p:sldId id="276" r:id="rId6"/>
    <p:sldId id="277" r:id="rId7"/>
    <p:sldId id="278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5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BF493-7D50-4C12-8CDC-310A338C1086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2B8DB-1EA9-4EA8-9491-345C4CBF36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32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2B8DB-1EA9-4EA8-9491-345C4CBF361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19D3A-5F5E-42A5-B07D-D531C871D3D7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F111F-85CD-4A61-A303-763252EE4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40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52400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err="1" smtClean="0">
                <a:solidFill>
                  <a:srgbClr val="FFC000"/>
                </a:solidFill>
              </a:rPr>
              <a:t>শুভেচ্ছা</a:t>
            </a:r>
            <a:endParaRPr lang="en-US" sz="9600" b="1" dirty="0">
              <a:solidFill>
                <a:srgbClr val="FFC00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596">
        <p15:prstTrans prst="curtains"/>
      </p:transition>
    </mc:Choice>
    <mc:Fallback xmlns="">
      <p:transition spd="slow" advTm="65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0" y="0"/>
            <a:ext cx="5181600" cy="17526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 w="76200" cmpd="thinThick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</a:rPr>
              <a:t>পরিচিতিঃ</a:t>
            </a:r>
            <a:endParaRPr lang="en-US" sz="8800" b="1" dirty="0">
              <a:solidFill>
                <a:srgbClr val="002060"/>
              </a:solidFill>
            </a:endParaRPr>
          </a:p>
        </p:txBody>
      </p:sp>
      <p:sp>
        <p:nvSpPr>
          <p:cNvPr id="5" name="Flowchart: Document 4"/>
          <p:cNvSpPr/>
          <p:nvPr/>
        </p:nvSpPr>
        <p:spPr>
          <a:xfrm>
            <a:off x="0" y="2438400"/>
            <a:ext cx="9144000" cy="4419600"/>
          </a:xfrm>
          <a:prstGeom prst="flowChartDocument">
            <a:avLst/>
          </a:prstGeo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মোসাম্মা</a:t>
            </a:r>
            <a:r>
              <a:rPr lang="en-US" sz="4000" b="1" dirty="0" smtClean="0">
                <a:solidFill>
                  <a:schemeClr val="tx1"/>
                </a:solidFill>
              </a:rPr>
              <a:t>ৎ </a:t>
            </a:r>
            <a:r>
              <a:rPr lang="en-US" sz="4000" b="1" dirty="0" err="1" smtClean="0">
                <a:solidFill>
                  <a:schemeClr val="tx1"/>
                </a:solidFill>
              </a:rPr>
              <a:t>সেলিনা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আক্তার</a:t>
            </a:r>
            <a:r>
              <a:rPr lang="en-US" sz="4000" b="1" dirty="0" smtClean="0">
                <a:solidFill>
                  <a:schemeClr val="tx1"/>
                </a:solidFill>
              </a:rPr>
              <a:t>।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( </a:t>
            </a:r>
            <a:r>
              <a:rPr lang="en-US" sz="3200" b="1" dirty="0" err="1" smtClean="0">
                <a:solidFill>
                  <a:srgbClr val="FFC000"/>
                </a:solidFill>
              </a:rPr>
              <a:t>সিনিয়র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শিক্ষক</a:t>
            </a:r>
            <a:r>
              <a:rPr lang="en-US" sz="3200" b="1" dirty="0" smtClean="0">
                <a:solidFill>
                  <a:srgbClr val="FFC000"/>
                </a:solidFill>
              </a:rPr>
              <a:t> </a:t>
            </a:r>
            <a:r>
              <a:rPr lang="en-US" sz="3200" b="1" dirty="0" err="1" smtClean="0">
                <a:solidFill>
                  <a:srgbClr val="FFC000"/>
                </a:solidFill>
              </a:rPr>
              <a:t>কম্পিউটার</a:t>
            </a:r>
            <a:r>
              <a:rPr lang="en-US" sz="3200" b="1" dirty="0" smtClean="0">
                <a:solidFill>
                  <a:srgbClr val="FFC000"/>
                </a:solidFill>
              </a:rPr>
              <a:t>)</a:t>
            </a:r>
          </a:p>
          <a:p>
            <a:r>
              <a:rPr lang="en-US" sz="4000" b="1" dirty="0" err="1" smtClean="0">
                <a:solidFill>
                  <a:schemeClr val="tx1"/>
                </a:solidFill>
              </a:rPr>
              <a:t>জিন্নাত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আলী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মেমোরিয়াল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স্কুল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এন্ড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কলেজ</a:t>
            </a:r>
            <a:r>
              <a:rPr lang="en-US" sz="4000" b="1" dirty="0" smtClean="0">
                <a:solidFill>
                  <a:schemeClr val="tx1"/>
                </a:solidFill>
              </a:rPr>
              <a:t>।</a:t>
            </a:r>
          </a:p>
          <a:p>
            <a:r>
              <a:rPr lang="en-US" sz="4000" b="1" dirty="0" err="1" smtClean="0">
                <a:solidFill>
                  <a:schemeClr val="tx1"/>
                </a:solidFill>
              </a:rPr>
              <a:t>কলাখালী</a:t>
            </a:r>
            <a:r>
              <a:rPr lang="en-US" sz="4000" b="1" dirty="0" smtClean="0">
                <a:solidFill>
                  <a:schemeClr val="tx1"/>
                </a:solidFill>
              </a:rPr>
              <a:t>, </a:t>
            </a:r>
            <a:r>
              <a:rPr lang="en-US" sz="4000" b="1" dirty="0" err="1" smtClean="0">
                <a:solidFill>
                  <a:schemeClr val="tx1"/>
                </a:solidFill>
              </a:rPr>
              <a:t>পিরোজপুর</a:t>
            </a:r>
            <a:r>
              <a:rPr lang="en-US" sz="4000" b="1" dirty="0" smtClean="0">
                <a:solidFill>
                  <a:schemeClr val="tx1"/>
                </a:solidFill>
              </a:rPr>
              <a:t>।</a:t>
            </a:r>
          </a:p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85" y="0"/>
            <a:ext cx="2489916" cy="251092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8"/>
    </mc:Choice>
    <mc:Fallback xmlns="">
      <p:transition spd="slow" advTm="5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0" y="0"/>
            <a:ext cx="7162800" cy="1524000"/>
          </a:xfrm>
          <a:prstGeom prst="flowChartTerminator">
            <a:avLst/>
          </a:prstGeom>
          <a:solidFill>
            <a:srgbClr val="00B050"/>
          </a:solidFill>
          <a:ln w="7620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/>
              <a:t>পাঠপরিচিতি</a:t>
            </a:r>
            <a:r>
              <a:rPr lang="en-US" sz="8800" b="1" dirty="0" smtClean="0"/>
              <a:t>˸</a:t>
            </a:r>
            <a:endParaRPr lang="en-US" sz="8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43840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err="1" smtClean="0"/>
              <a:t>শ্রেণি</a:t>
            </a:r>
            <a:r>
              <a:rPr lang="en-US" sz="4800" b="1" i="1" dirty="0" smtClean="0"/>
              <a:t> ˸ </a:t>
            </a:r>
            <a:r>
              <a:rPr lang="en-US" sz="4800" b="1" i="1" dirty="0" err="1" smtClean="0"/>
              <a:t>অষ্ঠম</a:t>
            </a:r>
            <a:endParaRPr lang="en-US" sz="4800" b="1" i="1" dirty="0" smtClean="0"/>
          </a:p>
          <a:p>
            <a:r>
              <a:rPr lang="en-US" sz="4800" b="1" i="1" dirty="0" err="1" smtClean="0"/>
              <a:t>বিষয়</a:t>
            </a:r>
            <a:r>
              <a:rPr lang="en-US" sz="4800" b="1" i="1" dirty="0" smtClean="0"/>
              <a:t> ˸ ICT (</a:t>
            </a:r>
            <a:r>
              <a:rPr lang="en-US" sz="4800" b="1" i="1" dirty="0" err="1" smtClean="0"/>
              <a:t>তথ্য</a:t>
            </a:r>
            <a:r>
              <a:rPr lang="en-US" sz="4800" b="1" i="1" dirty="0" smtClean="0"/>
              <a:t> ও </a:t>
            </a:r>
            <a:r>
              <a:rPr lang="en-US" sz="4800" b="1" i="1" dirty="0" err="1" smtClean="0"/>
              <a:t>যোগাযোগ</a:t>
            </a:r>
            <a:r>
              <a:rPr lang="en-US" sz="4800" b="1" i="1" dirty="0" smtClean="0"/>
              <a:t> </a:t>
            </a:r>
            <a:r>
              <a:rPr lang="en-US" sz="4800" b="1" i="1" dirty="0" err="1" smtClean="0"/>
              <a:t>প্রযুক্তি</a:t>
            </a:r>
            <a:r>
              <a:rPr lang="en-US" sz="4800" b="1" i="1" dirty="0" smtClean="0"/>
              <a:t>)</a:t>
            </a:r>
          </a:p>
          <a:p>
            <a:r>
              <a:rPr lang="en-US" sz="4800" b="1" i="1" dirty="0" smtClean="0"/>
              <a:t>অধ্যায় ˸ প্রথম (পৃঃ১-৯)</a:t>
            </a:r>
          </a:p>
          <a:p>
            <a:r>
              <a:rPr lang="en-US" sz="4800" b="1" i="1" dirty="0" smtClean="0"/>
              <a:t>সময়ঃ ৫০মিনিট</a:t>
            </a:r>
          </a:p>
          <a:p>
            <a:r>
              <a:rPr lang="en-US" sz="4800" b="1" i="1" dirty="0" smtClean="0"/>
              <a:t>তারিখঃ ১৬।০৯।২০১৯ </a:t>
            </a:r>
          </a:p>
          <a:p>
            <a:endParaRPr lang="en-US" sz="4800" b="1" i="1" dirty="0"/>
          </a:p>
          <a:p>
            <a:endParaRPr lang="en-US" sz="4800" b="1" i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3"/>
    </mc:Choice>
    <mc:Fallback xmlns="">
      <p:transition spd="slow" advTm="8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municate by mobi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60657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7"/>
    </mc:Choice>
    <mc:Fallback xmlns="">
      <p:transition spd="slow" advTm="126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uiseness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16291" cy="68580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73"/>
    </mc:Choice>
    <mc:Fallback xmlns="">
      <p:transition spd="slow" advTm="121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370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8028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30480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/>
              <a:t>তথ্য</a:t>
            </a:r>
            <a:r>
              <a:rPr lang="en-US" sz="3600" b="1" dirty="0" smtClean="0"/>
              <a:t> ও </a:t>
            </a:r>
            <a:r>
              <a:rPr lang="en-US" sz="3600" b="1" dirty="0" err="1" smtClean="0"/>
              <a:t>যোগাযোগ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প্রযুক্তির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গুরুত্ব</a:t>
            </a:r>
            <a:endParaRPr lang="en-US" sz="3600" b="1" dirty="0"/>
          </a:p>
        </p:txBody>
      </p:sp>
    </p:spTree>
    <p:custDataLst>
      <p:tags r:id="rId1"/>
    </p:custDataLst>
  </p:cSld>
  <p:clrMapOvr>
    <a:masterClrMapping/>
  </p:clrMapOvr>
  <p:transition advTm="844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590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এই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পাঠশেষে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শিক্ষার্থীরা</a:t>
            </a:r>
            <a:r>
              <a:rPr lang="en-US" sz="2000" b="1" dirty="0" smtClean="0"/>
              <a:t>-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҈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তথ্য</a:t>
            </a:r>
            <a:r>
              <a:rPr lang="en-US" sz="2000" b="1" dirty="0" smtClean="0"/>
              <a:t> ও </a:t>
            </a:r>
            <a:r>
              <a:rPr lang="en-US" sz="2000" b="1" dirty="0" err="1" smtClean="0"/>
              <a:t>যোগাযোগ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প্রযুক্তি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কি</a:t>
            </a:r>
            <a:r>
              <a:rPr lang="en-US" sz="2000" b="1" dirty="0" smtClean="0"/>
              <a:t>?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҈</a:t>
            </a:r>
            <a:r>
              <a:rPr lang="en-US" sz="2000" b="1" dirty="0" err="1" smtClean="0"/>
              <a:t>তথ্য</a:t>
            </a:r>
            <a:r>
              <a:rPr lang="en-US" sz="2000" b="1" dirty="0" smtClean="0"/>
              <a:t> ও </a:t>
            </a:r>
            <a:r>
              <a:rPr lang="en-US" sz="2000" b="1" dirty="0" err="1" smtClean="0"/>
              <a:t>যোগাযোগ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প্রযুক্তিতে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কর্মসংস্থানের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সুযোগ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ব্যাখ্যা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করতে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পারবে</a:t>
            </a:r>
            <a:r>
              <a:rPr lang="en-US" sz="2000" b="1" dirty="0" smtClean="0"/>
              <a:t>।</a:t>
            </a:r>
          </a:p>
          <a:p>
            <a:r>
              <a:rPr lang="en-US" sz="2000" b="1" dirty="0" smtClean="0">
                <a:solidFill>
                  <a:srgbClr val="7030A0"/>
                </a:solidFill>
              </a:rPr>
              <a:t>҈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যোগাযোগের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ক্ষেত্রে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তথ্য</a:t>
            </a:r>
            <a:r>
              <a:rPr lang="en-US" sz="2000" b="1" dirty="0" smtClean="0"/>
              <a:t> ও </a:t>
            </a:r>
            <a:r>
              <a:rPr lang="en-US" sz="2000" b="1" dirty="0" err="1" smtClean="0"/>
              <a:t>যোগাযোগ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প্রযুক্তির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ভুমিকা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ব্যাখ্যা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করতে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পারবে</a:t>
            </a:r>
            <a:r>
              <a:rPr lang="en-US" sz="2000" b="1" dirty="0" smtClean="0"/>
              <a:t>।</a:t>
            </a:r>
            <a:endParaRPr lang="en-US" sz="2000" b="1" dirty="0"/>
          </a:p>
        </p:txBody>
      </p:sp>
      <p:sp>
        <p:nvSpPr>
          <p:cNvPr id="4" name="Flowchart: Terminator 3"/>
          <p:cNvSpPr/>
          <p:nvPr/>
        </p:nvSpPr>
        <p:spPr>
          <a:xfrm>
            <a:off x="0" y="304800"/>
            <a:ext cx="5791200" cy="1676400"/>
          </a:xfrm>
          <a:prstGeom prst="flowChartTerminator">
            <a:avLst/>
          </a:prstGeom>
          <a:solidFill>
            <a:schemeClr val="accent3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</a:rPr>
              <a:t>শিখনফল</a:t>
            </a:r>
            <a:r>
              <a:rPr lang="en-US" sz="8800" b="1" dirty="0" smtClean="0">
                <a:solidFill>
                  <a:srgbClr val="002060"/>
                </a:solidFill>
              </a:rPr>
              <a:t>˸</a:t>
            </a:r>
            <a:endParaRPr lang="en-US" sz="88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23"/>
    </mc:Choice>
    <mc:Fallback xmlns="">
      <p:transition spd="slow" advTm="109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livision a chobi dekhch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6989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715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বিজ্ঞানীদের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দেওয়া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তথ্য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অনুযায়ী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বিভিন্ন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কলাকৌশল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ব্যবহারের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মাধ্যমে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যখন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মানুষ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একে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অন্যের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সাথে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যোগাযোগ</a:t>
            </a:r>
            <a:r>
              <a:rPr lang="en-US" sz="2400" b="1" dirty="0" smtClean="0"/>
              <a:t> ও </a:t>
            </a:r>
            <a:r>
              <a:rPr lang="en-US" sz="2400" b="1" dirty="0" err="1" smtClean="0"/>
              <a:t>তথ্য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আদান-প্রদান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করে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তখন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তাকে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তথ্য</a:t>
            </a:r>
            <a:r>
              <a:rPr lang="en-US" sz="2400" b="1" dirty="0" smtClean="0"/>
              <a:t> ও </a:t>
            </a:r>
            <a:r>
              <a:rPr lang="en-US" sz="2400" b="1" dirty="0" err="1" smtClean="0"/>
              <a:t>যোগাযোগ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প্রযূক্তি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বলে</a:t>
            </a:r>
            <a:r>
              <a:rPr lang="en-US" sz="2400" b="1" dirty="0" smtClean="0"/>
              <a:t>।   </a:t>
            </a:r>
            <a:endParaRPr lang="en-US" sz="2400" b="1" dirty="0"/>
          </a:p>
        </p:txBody>
      </p:sp>
    </p:spTree>
    <p:custDataLst>
      <p:tags r:id="rId1"/>
    </p:custDataLst>
  </p:cSld>
  <p:clrMapOvr>
    <a:masterClrMapping/>
  </p:clrMapOvr>
  <p:transition advTm="1197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0" y="152400"/>
            <a:ext cx="5486400" cy="1905000"/>
          </a:xfrm>
          <a:prstGeom prst="flowChartTerminator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B05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bg2">
                    <a:lumMod val="25000"/>
                  </a:schemeClr>
                </a:solidFill>
              </a:rPr>
              <a:t>একক</a:t>
            </a:r>
            <a:r>
              <a:rPr lang="en-US" sz="80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8000" b="1" dirty="0" err="1" smtClean="0">
                <a:solidFill>
                  <a:schemeClr val="bg2">
                    <a:lumMod val="25000"/>
                  </a:schemeClr>
                </a:solidFill>
              </a:rPr>
              <a:t>কাজ</a:t>
            </a:r>
            <a:r>
              <a:rPr lang="en-US" sz="8000" b="1" dirty="0" smtClean="0">
                <a:solidFill>
                  <a:schemeClr val="bg2">
                    <a:lumMod val="25000"/>
                  </a:schemeClr>
                </a:solidFill>
              </a:rPr>
              <a:t>˸</a:t>
            </a:r>
            <a:endParaRPr lang="en-US" sz="8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2004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/>
              <a:t>তথ্য</a:t>
            </a:r>
            <a:r>
              <a:rPr lang="en-US" sz="5400" b="1" dirty="0" smtClean="0"/>
              <a:t> ও </a:t>
            </a:r>
            <a:r>
              <a:rPr lang="en-US" sz="5400" b="1" dirty="0" err="1" smtClean="0"/>
              <a:t>যোগাযোগ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প্রযুক্তি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কি</a:t>
            </a:r>
            <a:r>
              <a:rPr lang="en-US" sz="5400" b="1" dirty="0" smtClean="0"/>
              <a:t>?</a:t>
            </a:r>
            <a:endParaRPr lang="en-US" sz="5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5"/>
    </mc:Choice>
    <mc:Fallback xmlns="">
      <p:transition spd="slow" advTm="5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ose by compu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04019" cy="3448429"/>
          </a:xfrm>
          <a:prstGeom prst="rect">
            <a:avLst/>
          </a:prstGeom>
        </p:spPr>
      </p:pic>
      <p:pic>
        <p:nvPicPr>
          <p:cNvPr id="5" name="Picture 4" descr="diseas exam of compu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131" y="3429000"/>
            <a:ext cx="5152869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381000"/>
            <a:ext cx="403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err="1" smtClean="0"/>
              <a:t>ঘরে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বসে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অফিসের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কাজ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করছে</a:t>
            </a:r>
            <a:r>
              <a:rPr lang="en-US" sz="2000" b="1" dirty="0" smtClean="0"/>
              <a:t>। </a:t>
            </a:r>
            <a:r>
              <a:rPr lang="en-US" sz="2000" b="1" dirty="0" err="1" smtClean="0"/>
              <a:t>একে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ভার্চুয়াল-অফিস</a:t>
            </a:r>
            <a:r>
              <a:rPr lang="en-US" sz="2000" b="1" dirty="0" smtClean="0"/>
              <a:t> ও </a:t>
            </a:r>
            <a:r>
              <a:rPr lang="en-US" sz="2000" b="1" dirty="0" err="1" smtClean="0"/>
              <a:t>বলে।এছাড়া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বিশ্বের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বিভিন্ন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বায়ার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বিভিন্ন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দেশে</a:t>
            </a:r>
            <a:r>
              <a:rPr lang="en-US" sz="2000" b="1" dirty="0" smtClean="0"/>
              <a:t> -</a:t>
            </a:r>
            <a:r>
              <a:rPr lang="en-US" sz="2000" b="1" dirty="0" err="1" smtClean="0"/>
              <a:t>হাজার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হাজার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লক্ষ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লক্ষ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মানুষের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দ্বারা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তাদের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প্রয়োজন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মত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কাজ</a:t>
            </a:r>
            <a:r>
              <a:rPr lang="en-US" sz="2000" b="1" dirty="0" smtClean="0"/>
              <a:t>- </a:t>
            </a:r>
            <a:r>
              <a:rPr lang="en-US" sz="2000" b="1" dirty="0" err="1" smtClean="0"/>
              <a:t>করিয়ে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নিচ্ছে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কম্পিউটার</a:t>
            </a:r>
            <a:r>
              <a:rPr lang="en-US" sz="2000" b="1" dirty="0" smtClean="0"/>
              <a:t> -</a:t>
            </a:r>
            <a:r>
              <a:rPr lang="en-US" sz="2000" b="1" dirty="0" err="1" smtClean="0"/>
              <a:t>ইন্টারনেটের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মাধ্যমে।এতে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করে</a:t>
            </a:r>
            <a:r>
              <a:rPr lang="en-US" sz="2000" b="1" dirty="0" smtClean="0"/>
              <a:t> -</a:t>
            </a:r>
            <a:r>
              <a:rPr lang="en-US" sz="2000" b="1" dirty="0" err="1" smtClean="0"/>
              <a:t>কর্মসংস্থান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দিন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দিন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বাড়ছে</a:t>
            </a:r>
            <a:r>
              <a:rPr lang="en-US" sz="2000" b="1" dirty="0" smtClean="0"/>
              <a:t>। 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3962400"/>
            <a:ext cx="342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হাসপাতালে কম্পিউটার ব্যবহার করে রোগীর রোগ নির্নয় করছে। এছাড়া বাহিরে বিভিন্ন প্যাথলজি স্থাপন করে বিভিন্ন পরীক্ষা-নিরীক্ষার মাধ্যমে রোগীর বিভিন্ন রোগ নির্নয় করছে।এতে করে বিভিন্ন লোকের কর্মসংস্থানের সুযোগ পায়।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688"/>
    </mc:Choice>
    <mc:Fallback xmlns="">
      <p:transition spd="slow" advTm="43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 descr="picture use of universit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46787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647700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বিশ্ববিদ্যালয়ে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শিক্ষার্থীরা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কম্পিউটারের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মাধ্যমে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যোগাযোগ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করছে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নতুন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নতুন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তথ্য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জানার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চেষ্টা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করছে</a:t>
            </a:r>
            <a:r>
              <a:rPr lang="en-US" sz="1600" b="1" dirty="0" smtClean="0"/>
              <a:t>।</a:t>
            </a:r>
            <a:endParaRPr lang="en-US" sz="16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84"/>
    </mc:Choice>
    <mc:Fallback xmlns="">
      <p:transition spd="slow" advTm="13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0" y="0"/>
            <a:ext cx="8153400" cy="2895600"/>
          </a:xfrm>
          <a:prstGeom prst="triangle">
            <a:avLst/>
          </a:prstGeom>
          <a:ln w="76200">
            <a:solidFill>
              <a:schemeClr val="bg2">
                <a:lumMod val="1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জোড়ায়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কাজ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˸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810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তথ্য</a:t>
            </a:r>
            <a:r>
              <a:rPr lang="en-US" sz="3200" dirty="0" smtClean="0"/>
              <a:t> ও </a:t>
            </a:r>
            <a:r>
              <a:rPr lang="en-US" sz="3200" dirty="0" err="1" smtClean="0"/>
              <a:t>যোগাযোগ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প্রযুক্তিতে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কর্মসংস্থানের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সুযোগ</a:t>
            </a:r>
            <a:r>
              <a:rPr lang="en-US" sz="3200" dirty="0" smtClean="0"/>
              <a:t> </a:t>
            </a:r>
            <a:r>
              <a:rPr lang="en-US" sz="3200" dirty="0" err="1" smtClean="0"/>
              <a:t>ব্যাখ্যা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কর</a:t>
            </a:r>
            <a:r>
              <a:rPr lang="en-US" sz="3200" dirty="0" smtClean="0"/>
              <a:t>।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70"/>
    </mc:Choice>
    <mc:Fallback xmlns="">
      <p:transition spd="slow" advTm="115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lob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238" y="3124200"/>
            <a:ext cx="5682762" cy="3733800"/>
          </a:xfrm>
          <a:prstGeom prst="rect">
            <a:avLst/>
          </a:prstGeom>
        </p:spPr>
      </p:pic>
      <p:pic>
        <p:nvPicPr>
          <p:cNvPr id="5" name="Picture 4" descr="compose by compu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114800" cy="30820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5800" y="0"/>
            <a:ext cx="464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ইন্টারনেটের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যোগাযোগ</a:t>
            </a:r>
            <a:r>
              <a:rPr lang="en-US" sz="2800" dirty="0" smtClean="0"/>
              <a:t> -</a:t>
            </a:r>
            <a:r>
              <a:rPr lang="en-US" sz="2800" dirty="0" err="1" smtClean="0"/>
              <a:t>করছে।ইন্টারনেটের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মেইল</a:t>
            </a:r>
            <a:r>
              <a:rPr lang="en-US" sz="2800" dirty="0" smtClean="0"/>
              <a:t>-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, </a:t>
            </a:r>
            <a:r>
              <a:rPr lang="en-US" sz="2800" dirty="0" err="1" smtClean="0"/>
              <a:t>স্কাইপ</a:t>
            </a:r>
            <a:r>
              <a:rPr lang="en-US" sz="2800" dirty="0" smtClean="0"/>
              <a:t> </a:t>
            </a:r>
            <a:r>
              <a:rPr lang="en-US" sz="2800" dirty="0" err="1" smtClean="0"/>
              <a:t>আইডি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নাম্বারে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ফোন</a:t>
            </a:r>
            <a:r>
              <a:rPr lang="en-US" sz="2800" dirty="0" smtClean="0"/>
              <a:t>-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।</a:t>
            </a:r>
          </a:p>
          <a:p>
            <a:r>
              <a:rPr lang="en-US" sz="2800" dirty="0" err="1" smtClean="0"/>
              <a:t>এছাড়া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মাসেঞ্জারে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আড্ডা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দিয়ে</a:t>
            </a:r>
            <a:r>
              <a:rPr lang="en-US" sz="2800" dirty="0" smtClean="0"/>
              <a:t>- </a:t>
            </a:r>
            <a:r>
              <a:rPr lang="en-US" sz="2800" dirty="0" err="1" smtClean="0"/>
              <a:t>বিভিন্নভাবে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যোগাযোগ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করছে</a:t>
            </a:r>
            <a:r>
              <a:rPr lang="en-US" sz="2800" dirty="0" smtClean="0"/>
              <a:t>।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276600"/>
            <a:ext cx="335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প্রযুক্তি</a:t>
            </a:r>
            <a:r>
              <a:rPr lang="en-US" b="1" dirty="0" smtClean="0"/>
              <a:t> </a:t>
            </a:r>
            <a:r>
              <a:rPr lang="en-US" b="1" dirty="0" err="1" smtClean="0"/>
              <a:t>ব্যবহারের</a:t>
            </a:r>
            <a:r>
              <a:rPr lang="en-US" b="1" dirty="0" smtClean="0"/>
              <a:t> </a:t>
            </a:r>
            <a:r>
              <a:rPr lang="en-US" b="1" dirty="0" err="1" smtClean="0"/>
              <a:t>মাধ্যমে</a:t>
            </a:r>
            <a:r>
              <a:rPr lang="en-US" b="1" dirty="0" smtClean="0"/>
              <a:t> </a:t>
            </a:r>
            <a:r>
              <a:rPr lang="en-US" b="1" dirty="0" err="1" smtClean="0"/>
              <a:t>সমস্ত</a:t>
            </a:r>
            <a:r>
              <a:rPr lang="en-US" b="1" dirty="0" smtClean="0"/>
              <a:t> -</a:t>
            </a:r>
            <a:r>
              <a:rPr lang="en-US" b="1" dirty="0" err="1" smtClean="0"/>
              <a:t>বিশ্বের</a:t>
            </a:r>
            <a:r>
              <a:rPr lang="en-US" b="1" dirty="0" smtClean="0"/>
              <a:t> </a:t>
            </a:r>
            <a:r>
              <a:rPr lang="en-US" b="1" dirty="0" err="1" smtClean="0"/>
              <a:t>মানুষ</a:t>
            </a:r>
            <a:r>
              <a:rPr lang="en-US" b="1" dirty="0" smtClean="0"/>
              <a:t> </a:t>
            </a:r>
            <a:r>
              <a:rPr lang="en-US" b="1" dirty="0" err="1" smtClean="0"/>
              <a:t>আজ</a:t>
            </a:r>
            <a:r>
              <a:rPr lang="en-US" b="1" dirty="0" smtClean="0"/>
              <a:t> </a:t>
            </a:r>
            <a:r>
              <a:rPr lang="en-US" b="1" dirty="0" err="1" smtClean="0"/>
              <a:t>একে</a:t>
            </a:r>
            <a:r>
              <a:rPr lang="en-US" b="1" dirty="0" smtClean="0"/>
              <a:t> </a:t>
            </a:r>
            <a:r>
              <a:rPr lang="en-US" b="1" dirty="0" err="1" smtClean="0"/>
              <a:t>অন্যের</a:t>
            </a:r>
            <a:r>
              <a:rPr lang="en-US" b="1" dirty="0" smtClean="0"/>
              <a:t>- </a:t>
            </a:r>
            <a:r>
              <a:rPr lang="en-US" b="1" dirty="0" err="1" smtClean="0"/>
              <a:t>সাথে</a:t>
            </a:r>
            <a:r>
              <a:rPr lang="en-US" b="1" dirty="0" smtClean="0"/>
              <a:t> </a:t>
            </a:r>
            <a:r>
              <a:rPr lang="en-US" b="1" dirty="0" err="1" smtClean="0"/>
              <a:t>বন্ধুত্বে</a:t>
            </a:r>
            <a:r>
              <a:rPr lang="en-US" b="1" dirty="0" smtClean="0"/>
              <a:t> </a:t>
            </a:r>
            <a:r>
              <a:rPr lang="en-US" b="1" dirty="0" err="1" smtClean="0"/>
              <a:t>পরিনত</a:t>
            </a:r>
            <a:r>
              <a:rPr lang="en-US" b="1" dirty="0" smtClean="0"/>
              <a:t> </a:t>
            </a:r>
            <a:r>
              <a:rPr lang="en-US" b="1" dirty="0" err="1" smtClean="0"/>
              <a:t>হয়েছে।আর</a:t>
            </a:r>
            <a:r>
              <a:rPr lang="en-US" b="1" dirty="0" smtClean="0"/>
              <a:t>- </a:t>
            </a:r>
            <a:r>
              <a:rPr lang="en-US" b="1" dirty="0" err="1" smtClean="0"/>
              <a:t>মোবাইল,টেলিফোন,ফ্যাক্স</a:t>
            </a:r>
            <a:r>
              <a:rPr lang="en-US" b="1" dirty="0" smtClean="0"/>
              <a:t>,- </a:t>
            </a:r>
            <a:r>
              <a:rPr lang="en-US" b="1" dirty="0" err="1" smtClean="0"/>
              <a:t>কম্পিউটার</a:t>
            </a:r>
            <a:r>
              <a:rPr lang="en-US" b="1" dirty="0" smtClean="0"/>
              <a:t> </a:t>
            </a:r>
            <a:r>
              <a:rPr lang="en-US" b="1" dirty="0" err="1" smtClean="0"/>
              <a:t>ইন্টারনেট</a:t>
            </a:r>
            <a:r>
              <a:rPr lang="en-US" b="1" dirty="0" smtClean="0"/>
              <a:t> </a:t>
            </a:r>
            <a:r>
              <a:rPr lang="en-US" b="1" dirty="0" err="1" smtClean="0"/>
              <a:t>ইত্যাদির</a:t>
            </a:r>
            <a:r>
              <a:rPr lang="en-US" b="1" dirty="0" smtClean="0"/>
              <a:t> -</a:t>
            </a:r>
            <a:r>
              <a:rPr lang="en-US" b="1" dirty="0" err="1" smtClean="0"/>
              <a:t>মাধমে</a:t>
            </a:r>
            <a:r>
              <a:rPr lang="en-US" b="1" dirty="0" smtClean="0"/>
              <a:t> </a:t>
            </a:r>
            <a:r>
              <a:rPr lang="en-US" b="1" dirty="0" err="1" smtClean="0"/>
              <a:t>যোগাযোগের</a:t>
            </a:r>
            <a:r>
              <a:rPr lang="en-US" b="1" dirty="0" smtClean="0"/>
              <a:t> </a:t>
            </a:r>
            <a:r>
              <a:rPr lang="en-US" b="1" dirty="0" err="1" smtClean="0"/>
              <a:t>ফলে</a:t>
            </a:r>
            <a:r>
              <a:rPr lang="en-US" b="1" dirty="0" smtClean="0"/>
              <a:t> </a:t>
            </a:r>
            <a:r>
              <a:rPr lang="en-US" b="1" dirty="0" err="1" smtClean="0"/>
              <a:t>সমস্ত</a:t>
            </a:r>
            <a:r>
              <a:rPr lang="en-US" b="1" dirty="0" smtClean="0"/>
              <a:t> -</a:t>
            </a:r>
            <a:r>
              <a:rPr lang="en-US" b="1" dirty="0" err="1" smtClean="0"/>
              <a:t>পৃথিবীর</a:t>
            </a:r>
            <a:r>
              <a:rPr lang="en-US" b="1" dirty="0" smtClean="0"/>
              <a:t> </a:t>
            </a:r>
            <a:r>
              <a:rPr lang="en-US" b="1" dirty="0" err="1" smtClean="0"/>
              <a:t>মানুষ</a:t>
            </a:r>
            <a:r>
              <a:rPr lang="en-US" b="1" dirty="0" smtClean="0"/>
              <a:t> </a:t>
            </a:r>
            <a:r>
              <a:rPr lang="en-US" b="1" dirty="0" err="1" smtClean="0"/>
              <a:t>একে</a:t>
            </a:r>
            <a:r>
              <a:rPr lang="en-US" b="1" dirty="0" smtClean="0"/>
              <a:t> </a:t>
            </a:r>
            <a:r>
              <a:rPr lang="en-US" b="1" dirty="0" err="1" smtClean="0"/>
              <a:t>অন্যের</a:t>
            </a:r>
            <a:r>
              <a:rPr lang="en-US" b="1" dirty="0" smtClean="0"/>
              <a:t> </a:t>
            </a:r>
            <a:r>
              <a:rPr lang="en-US" b="1" dirty="0" err="1" smtClean="0"/>
              <a:t>সাথে</a:t>
            </a:r>
            <a:r>
              <a:rPr lang="en-US" b="1" dirty="0" smtClean="0"/>
              <a:t>- </a:t>
            </a:r>
            <a:r>
              <a:rPr lang="en-US" b="1" dirty="0" err="1" smtClean="0"/>
              <a:t>বন্ধুত্বের</a:t>
            </a:r>
            <a:r>
              <a:rPr lang="en-US" b="1" dirty="0" smtClean="0"/>
              <a:t> </a:t>
            </a:r>
            <a:r>
              <a:rPr lang="en-US" b="1" dirty="0" err="1" smtClean="0"/>
              <a:t>হাত</a:t>
            </a:r>
            <a:r>
              <a:rPr lang="en-US" b="1" dirty="0" smtClean="0"/>
              <a:t> </a:t>
            </a:r>
            <a:r>
              <a:rPr lang="en-US" b="1" dirty="0" err="1" smtClean="0"/>
              <a:t>বাড়িয়ে</a:t>
            </a:r>
            <a:r>
              <a:rPr lang="en-US" b="1" dirty="0" smtClean="0"/>
              <a:t> </a:t>
            </a:r>
            <a:r>
              <a:rPr lang="en-US" b="1" dirty="0" err="1" smtClean="0"/>
              <a:t>দিয়েছে</a:t>
            </a:r>
            <a:r>
              <a:rPr lang="en-US" b="1" dirty="0" smtClean="0"/>
              <a:t>।</a:t>
            </a:r>
          </a:p>
          <a:p>
            <a:r>
              <a:rPr lang="en-US" b="1" dirty="0" err="1" smtClean="0"/>
              <a:t>যোগাযোগ</a:t>
            </a:r>
            <a:r>
              <a:rPr lang="en-US" b="1" dirty="0" smtClean="0"/>
              <a:t> </a:t>
            </a:r>
            <a:r>
              <a:rPr lang="en-US" b="1" dirty="0" err="1" smtClean="0"/>
              <a:t>রক্ষায়</a:t>
            </a:r>
            <a:r>
              <a:rPr lang="en-US" b="1" dirty="0" smtClean="0"/>
              <a:t> </a:t>
            </a:r>
            <a:r>
              <a:rPr lang="en-US" b="1" dirty="0" err="1" smtClean="0"/>
              <a:t>প্রযুক্তির</a:t>
            </a:r>
            <a:r>
              <a:rPr lang="en-US" b="1" dirty="0" smtClean="0"/>
              <a:t> -</a:t>
            </a:r>
            <a:r>
              <a:rPr lang="en-US" b="1" dirty="0" err="1" smtClean="0"/>
              <a:t>ভুমিকাই</a:t>
            </a:r>
            <a:r>
              <a:rPr lang="en-US" b="1" dirty="0" smtClean="0"/>
              <a:t> </a:t>
            </a:r>
            <a:r>
              <a:rPr lang="en-US" b="1" dirty="0" err="1" smtClean="0"/>
              <a:t>অপরিসীম</a:t>
            </a:r>
            <a:r>
              <a:rPr lang="en-US" b="1" dirty="0" smtClean="0"/>
              <a:t>। </a:t>
            </a:r>
            <a:endParaRPr lang="en-US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41"/>
    </mc:Choice>
    <mc:Fallback xmlns="">
      <p:transition spd="slow" advTm="38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lob-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0"/>
    </mc:Choice>
    <mc:Fallback xmlns="">
      <p:transition spd="slow" advTm="5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28600" y="228600"/>
            <a:ext cx="3962400" cy="1295400"/>
          </a:xfrm>
          <a:prstGeom prst="flowChartTerminator">
            <a:avLst/>
          </a:prstGeom>
          <a:solidFill>
            <a:schemeClr val="accent6">
              <a:lumMod val="50000"/>
            </a:schemeClr>
          </a:solidFill>
          <a:ln w="762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92D050"/>
                </a:solidFill>
              </a:rPr>
              <a:t>দলীয়</a:t>
            </a:r>
            <a:r>
              <a:rPr lang="en-US" sz="6000" dirty="0" smtClean="0">
                <a:solidFill>
                  <a:srgbClr val="92D050"/>
                </a:solidFill>
              </a:rPr>
              <a:t> </a:t>
            </a:r>
            <a:r>
              <a:rPr lang="en-US" sz="6000" dirty="0" err="1" smtClean="0">
                <a:solidFill>
                  <a:srgbClr val="92D050"/>
                </a:solidFill>
              </a:rPr>
              <a:t>কাজ</a:t>
            </a:r>
            <a:r>
              <a:rPr lang="en-US" sz="6000" dirty="0" smtClean="0">
                <a:solidFill>
                  <a:srgbClr val="92D050"/>
                </a:solidFill>
              </a:rPr>
              <a:t>˸</a:t>
            </a:r>
            <a:endParaRPr lang="en-US" sz="6000" dirty="0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4384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 smtClean="0"/>
              <a:t>যোগাযোগের</a:t>
            </a:r>
            <a:r>
              <a:rPr lang="en-US" sz="7200" dirty="0" smtClean="0"/>
              <a:t> </a:t>
            </a:r>
            <a:r>
              <a:rPr lang="en-US" sz="7200" dirty="0" err="1" smtClean="0"/>
              <a:t>ক্ষেত্রে</a:t>
            </a:r>
            <a:r>
              <a:rPr lang="en-US" sz="7200" dirty="0" smtClean="0"/>
              <a:t> </a:t>
            </a:r>
            <a:r>
              <a:rPr lang="en-US" sz="7200" dirty="0" err="1" smtClean="0"/>
              <a:t>তথ্য</a:t>
            </a:r>
            <a:r>
              <a:rPr lang="en-US" sz="7200" dirty="0" smtClean="0"/>
              <a:t> ও </a:t>
            </a:r>
            <a:r>
              <a:rPr lang="en-US" sz="7200" dirty="0" err="1" smtClean="0"/>
              <a:t>যোগাযোগ</a:t>
            </a:r>
            <a:r>
              <a:rPr lang="en-US" sz="7200" dirty="0" smtClean="0"/>
              <a:t> </a:t>
            </a:r>
            <a:r>
              <a:rPr lang="en-US" sz="7200" dirty="0" err="1" smtClean="0"/>
              <a:t>প্রযুক্তির</a:t>
            </a:r>
            <a:r>
              <a:rPr lang="en-US" sz="7200" dirty="0" smtClean="0"/>
              <a:t> </a:t>
            </a:r>
            <a:r>
              <a:rPr lang="en-US" sz="7200" dirty="0" err="1" smtClean="0"/>
              <a:t>ভুমিকা</a:t>
            </a:r>
            <a:r>
              <a:rPr lang="en-US" sz="7200" dirty="0" smtClean="0"/>
              <a:t> </a:t>
            </a:r>
            <a:r>
              <a:rPr lang="en-US" sz="7200" dirty="0" err="1" smtClean="0"/>
              <a:t>ব্যাখ্যা</a:t>
            </a:r>
            <a:r>
              <a:rPr lang="en-US" sz="7200" dirty="0" smtClean="0"/>
              <a:t> </a:t>
            </a:r>
            <a:r>
              <a:rPr lang="en-US" sz="7200" dirty="0" err="1" smtClean="0"/>
              <a:t>কর</a:t>
            </a:r>
            <a:r>
              <a:rPr lang="en-US" sz="7200" dirty="0" smtClean="0"/>
              <a:t>।</a:t>
            </a:r>
            <a:endParaRPr lang="en-US" sz="72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1"/>
    </mc:Choice>
    <mc:Fallback xmlns="">
      <p:transition spd="slow" advTm="6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74030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দলীয়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উত্তর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মিলিয়ে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নাও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 –</a:t>
            </a:r>
          </a:p>
          <a:p>
            <a:r>
              <a:rPr lang="en-US" sz="2800" b="1" dirty="0" smtClean="0"/>
              <a:t>বর্তমান সভ্য জগতে তথ্য ও যোগাযোগ প্রযুক্তির ভুমিকা খুবই গুরুত্বপুর্ন। বর্তমান আধুনিক যুগের বিশ্বের বিস্ময়কর যন্ত্রটি হচ্ছে কম্পিউটার ইন্টারনেট।সমস্ত বিশ্বের মানুষ এখন একে অন্যের সাথে বন্ধুত্বপুর্ন সম্পর্ক গড়ে উঠেছে এক মাত্র তথ্য ও </a:t>
            </a:r>
          </a:p>
          <a:p>
            <a:r>
              <a:rPr lang="en-US" sz="2800" b="1" dirty="0" smtClean="0"/>
              <a:t> যোগাযোগ প্রযুক্তির মাধ্যমে। যে কোন বিষয়ের তথ্য জানার জন্য ইন্টারনেটের মহাসমুদ্রে অবগাহনের মাধ্যমে সংগ্রহ করা সম্ভব।এছাড়া মোবাইলের মাধ্যমে দেশ-</a:t>
            </a:r>
          </a:p>
          <a:p>
            <a:endParaRPr lang="en-US" sz="2800" b="1" dirty="0"/>
          </a:p>
          <a:p>
            <a:r>
              <a:rPr lang="en-US" sz="2800" b="1" dirty="0" smtClean="0"/>
              <a:t>বিদেশে খবরা-খবর নেওয়া খুবই সহজলভ্য। যা জনসাধারনের মধ্যে সমাজের নিম্নস্তর থেকে উচ্চবিত্ত সম্প্রদায়সহ সকলে এ প্রযুক্তির সুবিধা উপভোগ </a:t>
            </a:r>
          </a:p>
          <a:p>
            <a:endParaRPr lang="en-US" sz="2800" b="1" dirty="0"/>
          </a:p>
          <a:p>
            <a:r>
              <a:rPr lang="en-US" sz="2800" b="1" dirty="0" smtClean="0"/>
              <a:t>করে।এছাড়া রেডিও, টেলিভিশন, স্যাটেলাইটসহ বিভিন্ন যন্ত্রপাতি দ্বারা যোগাযোগ খুবই সহজ হয়েছে-যা সত্যিকার মহাবিশ্বটা এখন হাতের মুঠোয় চলে এসেছে।</a:t>
            </a:r>
          </a:p>
          <a:p>
            <a:endParaRPr lang="en-US" sz="2800" b="1" dirty="0"/>
          </a:p>
          <a:p>
            <a:r>
              <a:rPr lang="en-US" sz="2400" b="1" dirty="0" smtClean="0"/>
              <a:t>পরিশেষে বলা যায় যে, যোগাযোগের ক্ষেত্রে তথ্য ও যোগাযোগ প্রযুক্তির ভুমিকা খুবই গুরুত্বপুর্ন । তাই এ প্রযুক্তির প্রতি যত্নবান হতে হবে।</a:t>
            </a:r>
            <a:endParaRPr lang="en-US" sz="2400" b="1" dirty="0"/>
          </a:p>
        </p:txBody>
      </p:sp>
    </p:spTree>
  </p:cSld>
  <p:clrMapOvr>
    <a:masterClrMapping/>
  </p:clrMapOvr>
  <p:transition advTm="64679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27891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11500" b="1" dirty="0" err="1" smtClean="0"/>
              <a:t>মূল্যায়ন</a:t>
            </a:r>
            <a:r>
              <a:rPr lang="en-US" sz="11500" b="1" dirty="0" smtClean="0"/>
              <a:t>˸</a:t>
            </a:r>
          </a:p>
          <a:p>
            <a:r>
              <a:rPr lang="az-Cyrl-AZ" sz="8000" b="1" dirty="0" smtClean="0"/>
              <a:t>҉</a:t>
            </a:r>
            <a:r>
              <a:rPr lang="en-US" sz="8000" b="1" dirty="0" err="1" smtClean="0"/>
              <a:t>তথ্য</a:t>
            </a:r>
            <a:r>
              <a:rPr lang="en-US" sz="8000" b="1" dirty="0" smtClean="0"/>
              <a:t> ও </a:t>
            </a:r>
            <a:r>
              <a:rPr lang="en-US" sz="8000" b="1" dirty="0" err="1" smtClean="0"/>
              <a:t>প্রযুক্তি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কি</a:t>
            </a:r>
            <a:r>
              <a:rPr lang="en-US" sz="8000" b="1" dirty="0" smtClean="0"/>
              <a:t>?</a:t>
            </a:r>
          </a:p>
          <a:p>
            <a:r>
              <a:rPr lang="az-Cyrl-AZ" sz="4000" b="1" dirty="0" smtClean="0"/>
              <a:t>҉</a:t>
            </a:r>
            <a:r>
              <a:rPr lang="en-US" sz="4000" b="1" dirty="0" err="1" smtClean="0"/>
              <a:t>তথ্য</a:t>
            </a:r>
            <a:r>
              <a:rPr lang="en-US" sz="4000" b="1" dirty="0" smtClean="0"/>
              <a:t> ও </a:t>
            </a:r>
            <a:r>
              <a:rPr lang="en-US" sz="4000" b="1" dirty="0" err="1" smtClean="0"/>
              <a:t>যোগাযোগের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মাধ্যমে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যে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সমস্ত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কর্মসংস্থানের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ব্যবস্থা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রয়েছে-তার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দুটি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নাম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বল</a:t>
            </a:r>
            <a:r>
              <a:rPr lang="en-US" sz="4000" b="1" dirty="0" smtClean="0"/>
              <a:t>।</a:t>
            </a:r>
          </a:p>
          <a:p>
            <a:r>
              <a:rPr lang="en-US" sz="4000" b="1" dirty="0" smtClean="0"/>
              <a:t> </a:t>
            </a:r>
            <a:r>
              <a:rPr lang="az-Cyrl-AZ" sz="4000" b="1" dirty="0" smtClean="0"/>
              <a:t>҉</a:t>
            </a:r>
            <a:r>
              <a:rPr lang="en-US" sz="4000" b="1" dirty="0" smtClean="0"/>
              <a:t>যোগাযোগের ক্ষেত্রে তথ্য  ও যোগাযোগ প্রযুক্তির ভুমিকা ব্যাখ্যা কর।</a:t>
            </a:r>
          </a:p>
          <a:p>
            <a:endParaRPr lang="en-US" sz="3200" b="1" dirty="0" smtClean="0"/>
          </a:p>
          <a:p>
            <a:endParaRPr lang="en-US" sz="80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98"/>
    </mc:Choice>
    <mc:Fallback xmlns="">
      <p:transition spd="slow" advTm="151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2478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b="1" u="sng" dirty="0" err="1" smtClean="0">
                <a:solidFill>
                  <a:schemeClr val="accent6">
                    <a:lumMod val="50000"/>
                  </a:schemeClr>
                </a:solidFill>
              </a:rPr>
              <a:t>বাড়ীর</a:t>
            </a:r>
            <a:r>
              <a:rPr lang="en-US" sz="80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000" b="1" u="sng" dirty="0" err="1" smtClean="0">
                <a:solidFill>
                  <a:schemeClr val="accent6">
                    <a:lumMod val="50000"/>
                  </a:schemeClr>
                </a:solidFill>
              </a:rPr>
              <a:t>কাজ</a:t>
            </a:r>
            <a:r>
              <a:rPr lang="en-US" sz="8000" b="1" u="sng" dirty="0" smtClean="0">
                <a:solidFill>
                  <a:schemeClr val="accent6">
                    <a:lumMod val="50000"/>
                  </a:schemeClr>
                </a:solidFill>
              </a:rPr>
              <a:t>˸</a:t>
            </a:r>
          </a:p>
          <a:p>
            <a:r>
              <a:rPr lang="en-US" sz="8000" b="1" dirty="0" err="1" smtClean="0"/>
              <a:t>তথ্য</a:t>
            </a:r>
            <a:r>
              <a:rPr lang="en-US" sz="8000" b="1" dirty="0" smtClean="0"/>
              <a:t> ও </a:t>
            </a:r>
            <a:r>
              <a:rPr lang="en-US" sz="8000" b="1" dirty="0" err="1" smtClean="0"/>
              <a:t>যোগাযোগ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প্রযুক্তিতে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কর্মসংস্থান</a:t>
            </a:r>
            <a:r>
              <a:rPr lang="en-US" sz="8000" b="1" dirty="0" smtClean="0"/>
              <a:t> ও </a:t>
            </a:r>
            <a:r>
              <a:rPr lang="en-US" sz="8000" b="1" dirty="0" err="1" smtClean="0"/>
              <a:t>যোগাযোগ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প্রযুক্তির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ভুমিকা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ব্যাখ্যা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কর</a:t>
            </a:r>
            <a:r>
              <a:rPr lang="en-US" sz="8000" b="1" dirty="0" smtClean="0"/>
              <a:t>।</a:t>
            </a:r>
            <a:endParaRPr lang="en-US" sz="80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87"/>
    </mc:Choice>
    <mc:Fallback xmlns="">
      <p:transition spd="slow" advTm="10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2438400"/>
            <a:ext cx="5181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500" b="1" dirty="0"/>
          </a:p>
        </p:txBody>
      </p:sp>
      <p:pic>
        <p:nvPicPr>
          <p:cNvPr id="6" name="Picture 5" descr="NATFL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762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8800" y="2286000"/>
            <a:ext cx="52578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dirty="0" err="1" smtClean="0">
                <a:solidFill>
                  <a:srgbClr val="7030A0"/>
                </a:solidFill>
              </a:rPr>
              <a:t>ধন্যবাদ</a:t>
            </a:r>
            <a:endParaRPr lang="en-US" sz="11500" b="1" dirty="0">
              <a:solidFill>
                <a:srgbClr val="7030A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725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4|19.3|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8.9|4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489</Words>
  <Application>Microsoft Office PowerPoint</Application>
  <PresentationFormat>On-screen Show (4:3)</PresentationFormat>
  <Paragraphs>49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84</cp:revision>
  <dcterms:created xsi:type="dcterms:W3CDTF">2014-01-27T12:21:12Z</dcterms:created>
  <dcterms:modified xsi:type="dcterms:W3CDTF">2019-10-18T10:59:56Z</dcterms:modified>
</cp:coreProperties>
</file>