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4"/>
  </p:notesMasterIdLst>
  <p:sldIdLst>
    <p:sldId id="260" r:id="rId2"/>
    <p:sldId id="261" r:id="rId3"/>
    <p:sldId id="283" r:id="rId4"/>
    <p:sldId id="284" r:id="rId5"/>
    <p:sldId id="263" r:id="rId6"/>
    <p:sldId id="270" r:id="rId7"/>
    <p:sldId id="264" r:id="rId8"/>
    <p:sldId id="265" r:id="rId9"/>
    <p:sldId id="276" r:id="rId10"/>
    <p:sldId id="267" r:id="rId11"/>
    <p:sldId id="268" r:id="rId12"/>
    <p:sldId id="266" r:id="rId13"/>
    <p:sldId id="286" r:id="rId14"/>
    <p:sldId id="296" r:id="rId15"/>
    <p:sldId id="297" r:id="rId16"/>
    <p:sldId id="299" r:id="rId17"/>
    <p:sldId id="298" r:id="rId18"/>
    <p:sldId id="295" r:id="rId19"/>
    <p:sldId id="275" r:id="rId20"/>
    <p:sldId id="293" r:id="rId21"/>
    <p:sldId id="294" r:id="rId22"/>
    <p:sldId id="281" r:id="rId23"/>
  </p:sldIdLst>
  <p:sldSz cx="12192000" cy="6858000"/>
  <p:notesSz cx="6858000" cy="9144000"/>
  <p:defaultTextStyle>
    <a:defPPr>
      <a:defRPr lang="en-US"/>
    </a:defPPr>
    <a:lvl1pPr marL="0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2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24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86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48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10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71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34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95" algn="l" defTabSz="91432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4434" autoAdjust="0"/>
  </p:normalViewPr>
  <p:slideViewPr>
    <p:cSldViewPr snapToGrid="0">
      <p:cViewPr varScale="1">
        <p:scale>
          <a:sx n="42" d="100"/>
          <a:sy n="42" d="100"/>
        </p:scale>
        <p:origin x="222" y="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80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225E0-7EB0-4F46-B3D2-30B081CF4D1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00903-77C2-4461-9715-AED823D02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7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162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324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486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648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810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971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200134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7295" algn="l" defTabSz="914324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এই</a:t>
            </a:r>
            <a:r>
              <a:rPr lang="en-US" baseline="0" dirty="0"/>
              <a:t> </a:t>
            </a:r>
            <a:r>
              <a:rPr lang="en-US" baseline="0" dirty="0" err="1"/>
              <a:t>স্লাইডে</a:t>
            </a:r>
            <a:r>
              <a:rPr lang="en-US" baseline="0" dirty="0"/>
              <a:t> </a:t>
            </a:r>
            <a:r>
              <a:rPr lang="en-US" baseline="0" dirty="0" err="1"/>
              <a:t>শিক্ষার্থীদের</a:t>
            </a:r>
            <a:r>
              <a:rPr lang="en-US" baseline="0" dirty="0"/>
              <a:t> </a:t>
            </a:r>
            <a:r>
              <a:rPr lang="en-US" baseline="0" dirty="0" err="1"/>
              <a:t>শুভেচ্ছা</a:t>
            </a:r>
            <a:r>
              <a:rPr lang="en-US" baseline="0" dirty="0"/>
              <a:t> </a:t>
            </a:r>
            <a:r>
              <a:rPr lang="en-US" baseline="0" dirty="0" err="1"/>
              <a:t>জানাবেন</a:t>
            </a:r>
            <a:r>
              <a:rPr lang="en-US" baseline="0" dirty="0"/>
              <a:t>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শিক্ষক</a:t>
            </a:r>
            <a:r>
              <a:rPr lang="en-US" dirty="0"/>
              <a:t> ও </a:t>
            </a: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পরিচিতি</a:t>
            </a:r>
            <a:r>
              <a:rPr lang="en-US" dirty="0"/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553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26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03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292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শিক্ষক</a:t>
            </a:r>
            <a:r>
              <a:rPr lang="en-US" dirty="0"/>
              <a:t> </a:t>
            </a:r>
            <a:r>
              <a:rPr lang="en-US" dirty="0" err="1"/>
              <a:t>কর্তৃক</a:t>
            </a:r>
            <a:r>
              <a:rPr lang="en-US" baseline="0" dirty="0"/>
              <a:t> </a:t>
            </a:r>
            <a:r>
              <a:rPr lang="en-US" baseline="0" dirty="0" err="1"/>
              <a:t>আদর্শ</a:t>
            </a:r>
            <a:r>
              <a:rPr lang="en-US" baseline="0" dirty="0"/>
              <a:t> </a:t>
            </a:r>
            <a:r>
              <a:rPr lang="en-US" baseline="0" dirty="0" err="1"/>
              <a:t>পাঠ</a:t>
            </a:r>
            <a:r>
              <a:rPr lang="en-US" baseline="0" dirty="0"/>
              <a:t>।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227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 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987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98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33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26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02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0914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90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15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68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ধন্যবাদ</a:t>
            </a:r>
            <a:r>
              <a:rPr lang="bn-BD" baseline="0" dirty="0"/>
              <a:t> জানিযে পাঠ সমাপ্তি ঘোষনা করব।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00903-77C2-4461-9715-AED823D021A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7667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2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585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479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23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26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26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10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54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35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4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85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10EC7-F4F6-408E-B719-64366C9EE820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16E8E-2ED0-463B-B895-42B11ECA8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39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https://www.teachers.gov.bd/sites/all/themes/eduportal_reponsive/images/main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100" y="0"/>
            <a:ext cx="876299" cy="47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5"/>
          <p:cNvSpPr txBox="1">
            <a:spLocks/>
          </p:cNvSpPr>
          <p:nvPr/>
        </p:nvSpPr>
        <p:spPr>
          <a:xfrm>
            <a:off x="2381250" y="1123950"/>
            <a:ext cx="7696200" cy="28575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1D07C2-40B3-4CB8-9000-307DF3D0F9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779" y="3516005"/>
            <a:ext cx="3346094" cy="3178790"/>
          </a:xfrm>
          <a:prstGeom prst="rect">
            <a:avLst/>
          </a:prstGeom>
        </p:spPr>
      </p:pic>
      <p:pic>
        <p:nvPicPr>
          <p:cNvPr id="6" name="Picture 5" descr="butterfly-animated-gif-28.gif">
            <a:extLst>
              <a:ext uri="{FF2B5EF4-FFF2-40B4-BE49-F238E27FC236}">
                <a16:creationId xmlns:a16="http://schemas.microsoft.com/office/drawing/2014/main" id="{19509C02-67D3-4F0E-8649-B972A66BD3C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18703" y="4560230"/>
            <a:ext cx="938309" cy="59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48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00" y="-43544"/>
            <a:ext cx="12293600" cy="6945086"/>
          </a:xfrm>
          <a:prstGeom prst="rect">
            <a:avLst/>
          </a:prstGeom>
        </p:spPr>
      </p:pic>
      <p:sp>
        <p:nvSpPr>
          <p:cNvPr id="5" name="Title 10"/>
          <p:cNvSpPr txBox="1">
            <a:spLocks/>
          </p:cNvSpPr>
          <p:nvPr/>
        </p:nvSpPr>
        <p:spPr>
          <a:xfrm>
            <a:off x="304799" y="1073870"/>
            <a:ext cx="5324815" cy="46442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আইয়ুব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আলী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সহঃশিক্ষক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কম্পি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:)</a:t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জামুরহাট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দ্বিমূখী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মাদ্রাস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শিবগঞ্জ,বগুড়া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মোবঃ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০১৭১৯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৪৬৮১২১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latin typeface="NikoshBAN" pitchFamily="2" charset="0"/>
                <a:cs typeface="NikoshBAN" pitchFamily="2" charset="0"/>
              </a:rPr>
              <a:t>ইমেইলঃ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100" dirty="0">
                <a:latin typeface="NikoshBAN" pitchFamily="2" charset="0"/>
                <a:cs typeface="NikoshBAN" pitchFamily="2" charset="0"/>
              </a:rPr>
              <a:t>ayoubbogra@gmail.com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E:\ayoub\Ayoub\13428398_989937031124311_3994087458912161929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614" y="1252766"/>
            <a:ext cx="1822450" cy="234441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/>
        </p:spPr>
      </p:pic>
      <p:sp>
        <p:nvSpPr>
          <p:cNvPr id="9" name="Title 10"/>
          <p:cNvSpPr txBox="1">
            <a:spLocks/>
          </p:cNvSpPr>
          <p:nvPr/>
        </p:nvSpPr>
        <p:spPr>
          <a:xfrm>
            <a:off x="6704533" y="1094382"/>
            <a:ext cx="5009246" cy="4623753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>
                <a:latin typeface="NikoshBAN" pitchFamily="2" charset="0"/>
                <a:cs typeface="NikoshBAN" pitchFamily="2" charset="0"/>
              </a:rPr>
            </a:b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58D25C0-516D-4657-B023-BFCC87DFCA4E}"/>
              </a:ext>
            </a:extLst>
          </p:cNvPr>
          <p:cNvSpPr txBox="1">
            <a:spLocks/>
          </p:cNvSpPr>
          <p:nvPr/>
        </p:nvSpPr>
        <p:spPr>
          <a:xfrm>
            <a:off x="6858001" y="1585487"/>
            <a:ext cx="4855778" cy="28611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বাংলা ১ম পত্র </a:t>
            </a:r>
          </a:p>
          <a:p>
            <a:pPr lvl="0"/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৬ষ্ঠ  </a:t>
            </a:r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/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৫০ মিনিট </a:t>
            </a:r>
            <a:endParaRPr lang="en-US" sz="3200" dirty="0"/>
          </a:p>
          <a:p>
            <a:pPr algn="just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তাং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16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/১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9    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4139E64-C976-41EC-A03B-D7C6E65231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2424"/>
            <a:ext cx="11945255" cy="89744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4B6F0EF-E7FA-4E2A-997E-6A28A7BF6485}"/>
              </a:ext>
            </a:extLst>
          </p:cNvPr>
          <p:cNvSpPr/>
          <p:nvPr/>
        </p:nvSpPr>
        <p:spPr>
          <a:xfrm>
            <a:off x="5032008" y="196941"/>
            <a:ext cx="2252979" cy="81534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51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C8D0DD-9376-4E28-A231-CA349EB0A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373" y="1627978"/>
            <a:ext cx="4245839" cy="368913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9E3B52D-8412-47A7-9734-AC44DF6A5B8A}"/>
              </a:ext>
            </a:extLst>
          </p:cNvPr>
          <p:cNvSpPr/>
          <p:nvPr/>
        </p:nvSpPr>
        <p:spPr>
          <a:xfrm>
            <a:off x="5312977" y="1261242"/>
            <a:ext cx="4225158" cy="368913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D59CEE-6C37-46F3-BB5B-0AEDDA892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601" y="-495088"/>
            <a:ext cx="13092885" cy="73966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23D9F7-E589-4373-B54A-89B69833B7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2424"/>
            <a:ext cx="11945255" cy="897441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424872" y="389191"/>
            <a:ext cx="9095509" cy="71444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3600" dirty="0" smtClean="0"/>
              <a:t>   নীচের ছবি দুটিতে কি দেখা যাচ্ছে?</a:t>
            </a:r>
            <a:r>
              <a:rPr lang="bn-BD" sz="1600" dirty="0" smtClean="0">
                <a:solidFill>
                  <a:schemeClr val="bg1"/>
                </a:solidFill>
              </a:rPr>
              <a:t>(</a:t>
            </a:r>
            <a:endParaRPr lang="en-US" sz="3600" dirty="0"/>
          </a:p>
        </p:txBody>
      </p:sp>
      <p:pic>
        <p:nvPicPr>
          <p:cNvPr id="14" name="Content Placeholder 7" descr="১ম ছবিটিতে একটা জবা ফুলের ছবি দেয়া আছে।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05527"/>
            <a:ext cx="5518489" cy="4138867"/>
          </a:xfrm>
          <a:prstGeom prst="rect">
            <a:avLst/>
          </a:prstGeom>
        </p:spPr>
      </p:pic>
      <p:pic>
        <p:nvPicPr>
          <p:cNvPr id="15" name="Content Placeholder 8" descr="২য় ছবিটিতে একটা দোয়েল পাখির ছবি দেয়া আছে। শিক্ষক ছবি দেখিয়ে প্রশ্ন করে আজকের পাঠ ঘোষনা করবেন। পরের স্লাইড এ পাঠ ঘোষনার জন্য ক্লিক করুন।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8213" y="1805528"/>
            <a:ext cx="4978644" cy="41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163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8DD2B81-1BD7-4C96-97FF-56CDC2BED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93600" cy="6945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BF26DC-F4C0-4B97-B1EB-E70D4CF802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2424"/>
            <a:ext cx="11945255" cy="89744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89000" y="2581852"/>
            <a:ext cx="10515600" cy="262745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914400" rtl="0">
              <a:lnSpc>
                <a:spcPct val="90000"/>
              </a:lnSpc>
              <a:spcBef>
                <a:spcPct val="0"/>
              </a:spcBef>
            </a:pPr>
            <a:r>
              <a:rPr lang="bn-IN" sz="9600" u="sng" kern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পাখির কাছে ফুলের কাছে</a:t>
            </a:r>
            <a:r>
              <a:rPr lang="bn-BD" sz="9600" u="sng" kern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9600" u="sng" kern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5400" kern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 মাহমুদ</a:t>
            </a:r>
            <a:r>
              <a:rPr lang="bn-BD" sz="1100" kern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5400" kern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kern="0" dirty="0" smtClean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u="sng" kern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u="sng" kern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03110" y="783095"/>
            <a:ext cx="36873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16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521528" y="471058"/>
            <a:ext cx="6400799" cy="10305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000" dirty="0" smtClean="0"/>
              <a:t>  </a:t>
            </a:r>
            <a:r>
              <a:rPr lang="bn-BD" sz="6600" dirty="0" smtClean="0"/>
              <a:t>শিখনফল</a:t>
            </a:r>
            <a:endParaRPr lang="en-US" sz="66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838200" y="1501631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 পাঠ শেষে শিক্ষার্থীরা...</a:t>
            </a:r>
          </a:p>
          <a:p>
            <a:r>
              <a:rPr lang="bn-BD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 </a:t>
            </a:r>
            <a:r>
              <a:rPr lang="bn-IN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 মাহমুদ এর </a:t>
            </a:r>
            <a:r>
              <a:rPr lang="bn-BD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সংক্ষিপ্ত পরিচয় বলতে পারবে।</a:t>
            </a:r>
          </a:p>
          <a:p>
            <a:pPr marL="228600" lvl="1">
              <a:spcBef>
                <a:spcPts val="1000"/>
              </a:spcBef>
            </a:pPr>
            <a:r>
              <a:rPr lang="bn-BD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কবিতাটি শুদ্ধ উচ্চারণে পড়তে পারবে।</a:t>
            </a:r>
          </a:p>
          <a:p>
            <a:pPr marL="228600" lvl="1">
              <a:spcBef>
                <a:spcPts val="1000"/>
              </a:spcBef>
            </a:pPr>
            <a:r>
              <a:rPr lang="bn-IN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মিনার</a:t>
            </a:r>
            <a:r>
              <a:rPr lang="en-US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bn-IN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গির্জে, </a:t>
            </a:r>
            <a:r>
              <a:rPr lang="en-US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চৌকিদার,</a:t>
            </a:r>
            <a:r>
              <a:rPr lang="en-US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দরবার </a:t>
            </a:r>
            <a:r>
              <a:rPr lang="bn-BD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ইত্যাদি </a:t>
            </a:r>
            <a:r>
              <a:rPr lang="bn-IN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উল্লেখ কর</a:t>
            </a:r>
            <a:r>
              <a:rPr lang="bn-BD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তা দিয়ে বাক্য তৈরি করতে</a:t>
            </a:r>
            <a:r>
              <a:rPr lang="en-US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228600" lvl="1">
              <a:spcBef>
                <a:spcPts val="1000"/>
              </a:spcBef>
            </a:pPr>
            <a:r>
              <a:rPr lang="bn-BD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জড় প্রকৃতি আর জীব প্রকৃতির মধ্যে যে নিবিড় সম্পর্ক বিদ্যমান তা ব্যাখ্যা ক</a:t>
            </a:r>
            <a:r>
              <a:rPr lang="bn-IN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রতে পারবে।</a:t>
            </a:r>
            <a:r>
              <a:rPr lang="bn-BD" sz="35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5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28600" lvl="1">
              <a:spcBef>
                <a:spcPts val="1000"/>
              </a:spcBef>
            </a:pPr>
            <a:endParaRPr lang="en-US" sz="35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50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5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3382"/>
            <a:ext cx="11945256" cy="110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91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CF3898-6454-4DD8-8C78-E9AF9B92EA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22424"/>
            <a:ext cx="11945255" cy="89744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/>
              <a:t>                           </a:t>
            </a:r>
            <a:r>
              <a:rPr lang="bn-BD" sz="6000" dirty="0" smtClean="0"/>
              <a:t>কবি পরিচিতি</a:t>
            </a:r>
            <a:endParaRPr lang="en-US" sz="6000" dirty="0"/>
          </a:p>
        </p:txBody>
      </p:sp>
      <p:pic>
        <p:nvPicPr>
          <p:cNvPr id="8" name="Content Placeholder 6" descr="কবি আল মাহমুদের ছবি দেয়া আছে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103" y="1302300"/>
            <a:ext cx="2482434" cy="263354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945092" y="5351274"/>
            <a:ext cx="2622663" cy="925454"/>
          </a:xfrm>
        </p:spPr>
        <p:txBody>
          <a:bodyPr>
            <a:normAutofit/>
          </a:bodyPr>
          <a:lstStyle/>
          <a:p>
            <a:r>
              <a:rPr lang="bn-IN" sz="2400" dirty="0" smtClean="0"/>
              <a:t>মৃত্যু-১৫</a:t>
            </a:r>
            <a:r>
              <a:rPr lang="en-US" sz="2400" dirty="0" smtClean="0"/>
              <a:t> </a:t>
            </a:r>
            <a:r>
              <a:rPr lang="en-US" sz="2400" dirty="0" err="1" smtClean="0"/>
              <a:t>ফেব্রুয়ারী</a:t>
            </a:r>
            <a:r>
              <a:rPr lang="en-US" sz="2400" dirty="0" smtClean="0"/>
              <a:t> ২০১৯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698645" y="4190300"/>
            <a:ext cx="2490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আল মাহমুদ</a:t>
            </a:r>
            <a:endParaRPr lang="en-US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567757" y="1496047"/>
            <a:ext cx="462424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bn-BD" sz="36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জন্ম</a:t>
            </a:r>
            <a:r>
              <a:rPr lang="bn-IN" sz="36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১১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জুলাই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১৯৩৬</a:t>
            </a:r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খ্রিষ্টাব্দে 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>
              <a:lnSpc>
                <a:spcPct val="100000"/>
              </a:lnSpc>
              <a:spcAft>
                <a:spcPts val="0"/>
              </a:spcAft>
            </a:pP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ব্রাহ্মণবাড়িয়া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32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মোড়াইল</a:t>
            </a: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bn-I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567756" y="2998224"/>
            <a:ext cx="46242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পড়ালেখা</a:t>
            </a:r>
            <a:r>
              <a:rPr lang="bn-IN" sz="36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খ্যাতিমান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জর্জ সিক্সথ স্কুল  থেকে প্রবেশিকা </a:t>
            </a:r>
          </a:p>
          <a:p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পাস করেন 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67756" y="4837539"/>
            <a:ext cx="413105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কবিতা</a:t>
            </a:r>
            <a:r>
              <a:rPr lang="bn-IN" sz="2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b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ডাহুকী</a:t>
            </a:r>
            <a:r>
              <a:rPr lang="bn-BD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b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আগুনের </a:t>
            </a:r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মেয়ে </a:t>
            </a:r>
            <a:r>
              <a:rPr lang="b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lvl="0"/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BD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উপমহাদেশ </a:t>
            </a:r>
            <a:r>
              <a:rPr lang="bn-BD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b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আগন্তুক</a:t>
            </a:r>
            <a:endParaRPr lang="en-US" sz="12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800" y="4482687"/>
            <a:ext cx="45019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2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উপন্যাস</a:t>
            </a:r>
            <a:r>
              <a:rPr lang="bn-IN" sz="24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b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লোক </a:t>
            </a:r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লোকান্তর 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lvl="0"/>
            <a:r>
              <a:rPr lang="en-US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কালের কলস </a:t>
            </a:r>
            <a:r>
              <a:rPr lang="bn-BD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b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মিথ্যাবাদী</a:t>
            </a:r>
            <a:r>
              <a:rPr lang="en-US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রাখাল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lvl="0"/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মায়াবি পর্দা দুলে উঠো </a:t>
            </a:r>
            <a:r>
              <a:rPr lang="bn-BD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  <a:r>
              <a:rPr lang="b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একচক্ষু </a:t>
            </a:r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হরিণ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lvl="0"/>
            <a:r>
              <a:rPr lang="bn-IN" sz="2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আরব্য রজনীর রাজহাঁস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3240" y="2619073"/>
            <a:ext cx="37399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কর্মজীবন</a:t>
            </a:r>
            <a:r>
              <a:rPr lang="en-US" sz="36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2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সাংবাদিক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 ও চাকরি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গণকন্ঠ ও কর্ণফুলী’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সম্পাদক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ছিলেন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8372" y="1039083"/>
            <a:ext cx="332973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36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পুরস্কার</a:t>
            </a:r>
            <a:r>
              <a:rPr lang="en-US" sz="36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2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একাডেমী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একুশে</a:t>
            </a:r>
            <a:r>
              <a:rPr lang="en-US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পদক</a:t>
            </a:r>
            <a:endParaRPr lang="en-US" sz="3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056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050472" y="365125"/>
            <a:ext cx="820189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/>
              <a:t>             </a:t>
            </a:r>
            <a:r>
              <a:rPr lang="en-US" dirty="0" smtClean="0">
                <a:solidFill>
                  <a:schemeClr val="bg1"/>
                </a:solidFill>
              </a:rPr>
              <a:t>.</a:t>
            </a:r>
            <a:r>
              <a:rPr lang="bn-BD" dirty="0" smtClean="0"/>
              <a:t> </a:t>
            </a:r>
            <a:r>
              <a:rPr lang="bn-BD" sz="5400" dirty="0" smtClean="0"/>
              <a:t>একক কাজ</a:t>
            </a:r>
            <a:endParaRPr lang="en-US" sz="54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60220" y="3017117"/>
            <a:ext cx="11485418" cy="91757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কবির জন্মস্থান ,জন্মসাল, পুরস্কার, উপন্যাস ও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কাব্যগ্রন্থ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সমূহের নাম লিখ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3253"/>
            <a:ext cx="11945256" cy="14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00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3373" y="-233746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https://www.teachers.gov.bd/sites/all/themes/eduportal_reponsive/images/main-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235" y="-1"/>
            <a:ext cx="1006021" cy="54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3103417" y="181528"/>
            <a:ext cx="4821383" cy="7268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            </a:t>
            </a:r>
            <a:r>
              <a:rPr lang="en-US" sz="4000" dirty="0" err="1" smtClean="0"/>
              <a:t>আদর্শ</a:t>
            </a:r>
            <a:r>
              <a:rPr lang="en-US" sz="4000" dirty="0" smtClean="0"/>
              <a:t> </a:t>
            </a:r>
            <a:r>
              <a:rPr lang="en-US" sz="4000" dirty="0" err="1" smtClean="0"/>
              <a:t>পাঠ</a:t>
            </a:r>
            <a:r>
              <a:rPr lang="bn-IN" sz="4000" dirty="0" smtClean="0"/>
              <a:t>-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339" y="1323606"/>
            <a:ext cx="6124575" cy="3438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78" y="5075477"/>
            <a:ext cx="11945256" cy="14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26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128651-152F-4DC1-B82E-D773C9143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1448"/>
            <a:ext cx="11945255" cy="14068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B97B5B-4B54-41F6-887A-24D6ABD9F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747" y="1441555"/>
            <a:ext cx="8927817" cy="426287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E6FF0F4-7844-4268-8B08-453968D98DFD}"/>
              </a:ext>
            </a:extLst>
          </p:cNvPr>
          <p:cNvSpPr/>
          <p:nvPr/>
        </p:nvSpPr>
        <p:spPr>
          <a:xfrm>
            <a:off x="4714345" y="241226"/>
            <a:ext cx="32752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7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সরব</a:t>
            </a:r>
            <a:r>
              <a:rPr lang="en-US" sz="7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92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90714"/>
            <a:ext cx="12192000" cy="7494404"/>
          </a:xfrm>
          <a:prstGeom prst="rect">
            <a:avLst/>
          </a:prstGeom>
        </p:spPr>
      </p:pic>
      <p:sp>
        <p:nvSpPr>
          <p:cNvPr id="19" name="Title 1"/>
          <p:cNvSpPr txBox="1">
            <a:spLocks/>
          </p:cNvSpPr>
          <p:nvPr/>
        </p:nvSpPr>
        <p:spPr>
          <a:xfrm>
            <a:off x="3544096" y="115062"/>
            <a:ext cx="4165961" cy="76934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IN" sz="3600" dirty="0"/>
              <a:t> </a:t>
            </a:r>
            <a:r>
              <a:rPr lang="bn-IN" sz="3600" dirty="0" smtClean="0"/>
              <a:t>          </a:t>
            </a:r>
            <a:r>
              <a:rPr lang="bn-BD" sz="3600" dirty="0" smtClean="0"/>
              <a:t> শব্দার্থ  </a:t>
            </a:r>
            <a:r>
              <a:rPr lang="bn-BD" sz="1000" dirty="0" smtClean="0">
                <a:solidFill>
                  <a:schemeClr val="bg1"/>
                </a:solidFill>
              </a:rPr>
              <a:t>এখানে দুটি শব্দের জন্য অ্যানিমেশন দেয়া। প্রতিবার স্লাইড এ টেক্সট আনার জন্য স্পেস ওশোনার জন্য ডাউন কী চাপুন।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1566513" y="1054780"/>
            <a:ext cx="4348884" cy="5264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n-BD" dirty="0" smtClean="0"/>
              <a:t>      </a:t>
            </a:r>
            <a:r>
              <a:rPr lang="bn-BD" sz="3200" dirty="0" smtClean="0"/>
              <a:t>নতুন শব্দঃ দরবার</a:t>
            </a:r>
            <a:endParaRPr lang="en-US" sz="3200" dirty="0"/>
          </a:p>
        </p:txBody>
      </p:sp>
      <p:pic>
        <p:nvPicPr>
          <p:cNvPr id="21" name="Content Placeholder 9" descr="এখানে মসজিদের উচূ স্তম্ভ এর ছবি দেয়া আছে।&#10;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64285"/>
            <a:ext cx="5018087" cy="333432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38199" y="5056040"/>
            <a:ext cx="4788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</a:rPr>
              <a:t>         অর্থঃ মসজিদের উচূ স্তম্ভ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7439251" y="906061"/>
            <a:ext cx="3893127" cy="4804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BD" dirty="0" smtClean="0"/>
              <a:t>নতুন শব্দঃ গির্জে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24" name="Content Placeholder 11" descr="খ্রিষ্টানদের উপাসনালয় এর ছবি দেয়া আছে,&#10;&#10;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5264" y="1764285"/>
            <a:ext cx="5025681" cy="333432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81372" y="5091654"/>
            <a:ext cx="48629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অর্থঃ </a:t>
            </a:r>
            <a:r>
              <a:rPr lang="bn-IN" sz="28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খ্রিষ্টানদের উ</a:t>
            </a:r>
            <a:r>
              <a:rPr lang="bn-BD" sz="28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পা</a:t>
            </a:r>
            <a:r>
              <a:rPr lang="bn-IN" sz="28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সনালয়</a:t>
            </a:r>
            <a:r>
              <a:rPr lang="bn-IN" sz="16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endParaRPr lang="en-US" sz="1600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sz="1600" dirty="0">
              <a:solidFill>
                <a:prstClr val="black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5128651-152F-4DC1-B82E-D773C91435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0586"/>
            <a:ext cx="11945255" cy="149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5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3" grpId="0" build="p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3253"/>
            <a:ext cx="11945256" cy="1406887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143827" y="285749"/>
            <a:ext cx="3657601" cy="8356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4000" dirty="0" smtClean="0"/>
              <a:t>        </a:t>
            </a:r>
            <a:r>
              <a:rPr lang="bn-IN" sz="4000" dirty="0" smtClean="0"/>
              <a:t>   </a:t>
            </a:r>
            <a:r>
              <a:rPr lang="bn-BD" sz="4000" dirty="0" smtClean="0"/>
              <a:t>শব্দার্থ  </a:t>
            </a:r>
            <a:r>
              <a:rPr lang="bn-BD" sz="1050" dirty="0" smtClean="0">
                <a:solidFill>
                  <a:schemeClr val="bg1"/>
                </a:solidFill>
              </a:rPr>
              <a:t>এখানে দুটি শব্দের জন্য অ্যানিমেশন দেয়া। প্রতিবার স্লাইড এ টেক্সট আনার জন্য স্পেস ওশোনার জন্য ডাউন কী চাপুন।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469291" y="1236890"/>
            <a:ext cx="4978216" cy="7401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dirty="0" smtClean="0"/>
              <a:t>            </a:t>
            </a:r>
            <a:r>
              <a:rPr lang="bn-BD" sz="3200" dirty="0" smtClean="0"/>
              <a:t>নতুন শব্দঃ দরবার</a:t>
            </a:r>
            <a:endParaRPr lang="en-US" sz="3200" dirty="0"/>
          </a:p>
        </p:txBody>
      </p:sp>
      <p:pic>
        <p:nvPicPr>
          <p:cNvPr id="9" name="Content Placeholder 5" descr="এখানে রাজ দরবার এর ছবি দেয়া আছে।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857" y="1806056"/>
            <a:ext cx="4057650" cy="33523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83750" y="5158361"/>
            <a:ext cx="4788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prstClr val="black"/>
                </a:solidFill>
              </a:rPr>
              <a:t>         অর্থঃ রাজসভা</a:t>
            </a:r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11" name="Text Placeholder 4"/>
          <p:cNvSpPr txBox="1">
            <a:spLocks/>
          </p:cNvSpPr>
          <p:nvPr/>
        </p:nvSpPr>
        <p:spPr>
          <a:xfrm>
            <a:off x="7359137" y="1018381"/>
            <a:ext cx="4256601" cy="6627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BD" sz="3200" b="1" dirty="0" smtClean="0"/>
              <a:t>নতুন শব্দঃ চৌকিদার</a:t>
            </a:r>
            <a:endParaRPr lang="en-US" sz="3200" b="1" dirty="0" smtClean="0"/>
          </a:p>
          <a:p>
            <a:endParaRPr lang="en-US" sz="3200" dirty="0"/>
          </a:p>
        </p:txBody>
      </p:sp>
      <p:pic>
        <p:nvPicPr>
          <p:cNvPr id="12" name="Content Placeholder 14" descr="এখানে একজন প্রহরীর ছবি দেয়া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187" y="1606982"/>
            <a:ext cx="2627582" cy="33803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552141" y="5019861"/>
            <a:ext cx="34184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 অর্থঃ প্রহরী</a:t>
            </a:r>
            <a:endParaRPr lang="en-US" b="1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2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1" grpId="0" build="p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0227" y="-122368"/>
            <a:ext cx="12192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2000510" y="1300123"/>
            <a:ext cx="8010525" cy="9889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/>
              <a:t>               </a:t>
            </a:r>
            <a:r>
              <a:rPr lang="bn-BD" sz="5400" dirty="0" smtClean="0"/>
              <a:t>একক কাজ</a:t>
            </a:r>
            <a:endParaRPr lang="en-US" sz="54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38200" y="2768606"/>
            <a:ext cx="10515600" cy="15462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 তৈরি কর -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</a:p>
          <a:p>
            <a:pPr marL="0" indent="0" algn="ctr">
              <a:buNone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মিনার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গির্জে,চৌকিদার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দরবার</a:t>
            </a:r>
            <a:r>
              <a:rPr lang="bn-BD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রের স্লাইড এ ছবি ও তার সাথে দুটি করে কবিতার লাইন দিয়ে পাঠ বিশ্লেষণ করা হবে।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227" y="5180071"/>
            <a:ext cx="11945256" cy="140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9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514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3090" y="365125"/>
            <a:ext cx="6677891" cy="1089602"/>
          </a:xfrm>
        </p:spPr>
        <p:txBody>
          <a:bodyPr>
            <a:normAutofit/>
          </a:bodyPr>
          <a:lstStyle/>
          <a:p>
            <a:r>
              <a:rPr lang="bn-BD" sz="3600" dirty="0" smtClean="0"/>
              <a:t>              </a:t>
            </a:r>
            <a:r>
              <a:rPr lang="bn-IN" sz="3600" dirty="0" smtClean="0"/>
              <a:t>  </a:t>
            </a:r>
            <a:r>
              <a:rPr lang="bn-BD" sz="3600" dirty="0" smtClean="0"/>
              <a:t>   পাঠ বিশ্লেষণ</a:t>
            </a:r>
            <a:endParaRPr lang="en-US" sz="3600" dirty="0"/>
          </a:p>
        </p:txBody>
      </p:sp>
      <p:pic>
        <p:nvPicPr>
          <p:cNvPr id="7" name="Content Placeholder 6" descr="এখানে একটা ছবি তে একপাশে নারিকেল গাছ ও অন্যপাশে চাদের ছবি দেয়া যা দিয়ে শিক্ষক পাঠ এগিয়ে নিবেন।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32432"/>
            <a:ext cx="10515600" cy="3377683"/>
          </a:xfrm>
        </p:spPr>
      </p:pic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EEB93-ADCE-4169-A5CA-A8DDBF2B1477}" type="datetime2">
              <a:rPr lang="en-US" smtClean="0"/>
              <a:t>Friday, October 18, 2019</a:t>
            </a:fld>
            <a:endParaRPr lang="en-US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মিজানুর - গাইবান্ধা </a:t>
            </a:r>
            <a:endParaRPr lang="en-US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B296D-B6D0-4D63-ABDA-FC1B03B5FFC2}" type="slidenum">
              <a:rPr lang="en-US" smtClean="0"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01012" y="5187820"/>
            <a:ext cx="102527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নারকেলের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ঐ লম্বা মাথায় হঠাৎ দেখি কাল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ডাবের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মত চাঁদ উঠেছে ঠান্ডা ও গোলগাল ।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83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5"/>
            <a:ext cx="12328634" cy="6979197"/>
          </a:xfrm>
          <a:prstGeom prst="rect">
            <a:avLst/>
          </a:prstGeom>
        </p:spPr>
      </p:pic>
      <p:pic>
        <p:nvPicPr>
          <p:cNvPr id="3" name="Content Placeholder 8" descr="এখানে একটা ছবি তে একপাশে বাড়ির ও অন্যপাশে মানুষ জন কোলাহল এর ছবি দেয়া যা দিয়ে শিক্ষক পাঠ এগিয়ে নিবেন।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31641"/>
            <a:ext cx="10515600" cy="39561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1012" y="5187820"/>
            <a:ext cx="102527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ছিটকিনিটা আস্তে খুলে পেরিয়ে গেলাম ঘর </a:t>
            </a: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ঝিমধরা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এই মস্ত শহর কাঁপছিলো থরথর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ব্যাখা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আরও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4570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5"/>
            <a:ext cx="12328634" cy="69791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7923" y="5353416"/>
            <a:ext cx="102527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মিনারটাকে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দেখছি যেন দাঁড়িয়ে আছেন কেউ,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পাথরঘাটার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গির্জেটা কি লাল পাথরের ঢেউ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98" y="889038"/>
            <a:ext cx="10757837" cy="446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3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5"/>
            <a:ext cx="12328634" cy="697919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1012" y="5340222"/>
            <a:ext cx="102527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দরগাতলা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পার হয়ে যেই মোড় ফিরেছি বাঁয় 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কোত্থেকে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 উটকো পাহাড় ডাক দিলো আয় আয়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26" y="1141368"/>
            <a:ext cx="11460480" cy="419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437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5"/>
            <a:ext cx="12328634" cy="6979197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115291" y="161258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/>
              <a:t>                 </a:t>
            </a:r>
            <a:r>
              <a:rPr lang="bn-IN" dirty="0" smtClean="0"/>
              <a:t>     </a:t>
            </a:r>
            <a:r>
              <a:rPr lang="bn-BD" dirty="0" smtClean="0"/>
              <a:t> </a:t>
            </a:r>
            <a:r>
              <a:rPr lang="bn-BD" sz="5400" dirty="0" smtClean="0"/>
              <a:t>জোড়ায় কাজ</a:t>
            </a:r>
            <a:endParaRPr lang="en-US" sz="5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621345" y="3308063"/>
            <a:ext cx="10515600" cy="220604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নারকেলের গাছ, ডাবের মত চাঁদ, মস্ত শহর, মিনার গির্জে, দরগাতলা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উটকো পাহাড়</a:t>
            </a:r>
            <a:r>
              <a:rPr lang="bn-BD" sz="3600" b="1" dirty="0" smtClean="0"/>
              <a:t> </a:t>
            </a:r>
            <a:r>
              <a:rPr lang="bn-BD" dirty="0" smtClean="0"/>
              <a:t>এগুলো উপমা দিয়ে কবি কী বোঝাতে চেয়েছেন লিখ।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bn-BD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জোড়ায় কাজ শেষ হলে শিক্ষক পরের স্লাইড এ  প্রকৃতির উপাদান ব্যাখা করবেন।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26103"/>
            <a:ext cx="12136945" cy="157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4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5"/>
            <a:ext cx="12328634" cy="6979197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/>
              <a:t>                           </a:t>
            </a:r>
            <a:r>
              <a:rPr lang="bn-BD" sz="4800" dirty="0" smtClean="0"/>
              <a:t>প্রকৃতির উপাদান</a:t>
            </a:r>
            <a:r>
              <a:rPr lang="bn-BD" sz="4800" dirty="0" smtClean="0">
                <a:solidFill>
                  <a:schemeClr val="bg1"/>
                </a:solidFill>
              </a:rPr>
              <a:t>(এই স্লাই</a:t>
            </a:r>
            <a:r>
              <a:rPr lang="bn-BD" sz="1800" dirty="0" smtClean="0">
                <a:solidFill>
                  <a:schemeClr val="bg1"/>
                </a:solidFill>
              </a:rPr>
              <a:t>ড এ প্রকৃতির দুই ধরনেরউপাদান ব্যাখা করা হয়েছেঃজড় ও জীব প্রকৃতি) দুই পাশে উপাদানগুলো দেখানোর পর  শিক্ষক প্রশ্ন করবেন এবং  এরপর জড় ও জীব প্রকৃতিকে আলাদা দেখিয়ে দলীয় কাজ দিবেন পরের স্লাইড এ) । </a:t>
            </a:r>
            <a:r>
              <a:rPr lang="en-US" sz="1800" dirty="0" smtClean="0">
                <a:solidFill>
                  <a:schemeClr val="bg1"/>
                </a:solidFill>
              </a:rPr>
              <a:t/>
            </a:r>
            <a:br>
              <a:rPr lang="en-US" sz="1800" dirty="0" smtClean="0">
                <a:solidFill>
                  <a:schemeClr val="bg1"/>
                </a:solidFill>
              </a:rPr>
            </a:b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4" name="Text Placeholder 2"/>
          <p:cNvSpPr txBox="1">
            <a:spLocks/>
          </p:cNvSpPr>
          <p:nvPr/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400" dirty="0" smtClean="0"/>
              <a:t>জড় প্রকৃতি</a:t>
            </a:r>
            <a:endParaRPr lang="en-US" sz="440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839788" y="2505075"/>
            <a:ext cx="5157787" cy="1762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দরগাতলা </a:t>
            </a:r>
          </a:p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ঝিমধরা মস্ত শহর </a:t>
            </a:r>
            <a:endParaRPr lang="en-US" b="1" dirty="0" smtClean="0"/>
          </a:p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মিনার ,   গির্জে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000" smtClean="0"/>
              <a:t> জীব প্রকৃতি</a:t>
            </a:r>
            <a:endParaRPr lang="en-US" sz="4000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6172200" y="2505075"/>
            <a:ext cx="5183188" cy="147118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নারকেলের গাছ, ডাবের মত চাঁদ, পাহাড়,  ফুল , উটকো পাহাড় জোনাকি,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পাখি 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83253"/>
            <a:ext cx="12192000" cy="157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3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515"/>
            <a:ext cx="12328634" cy="6979197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838200" y="65607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dirty="0" smtClean="0"/>
              <a:t>                             </a:t>
            </a:r>
            <a:r>
              <a:rPr lang="bn-BD" sz="5400" dirty="0" smtClean="0"/>
              <a:t>দলীয় কাজ</a:t>
            </a:r>
            <a:endParaRPr lang="en-US" sz="54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38200" y="2116574"/>
            <a:ext cx="10515600" cy="17765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জড় প্রকৃতি আর জীব প্রকৃতির মধ্যে যে নিবিড় সম্পর্ক বিদ্যমান তা দলগতভাবে আলোচনার মাধ্যমে ব্যাখ্যা ক</a:t>
            </a:r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 কাজ শেষ হলে শিক্ষক পরের স্লাইড এ মূল্যায়ণ করবেন।</a:t>
            </a:r>
            <a:endParaRPr lang="en-US" sz="4400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4203"/>
            <a:ext cx="11945256" cy="157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83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515"/>
            <a:ext cx="12328634" cy="69791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                                  মূল্যায়ন</a:t>
            </a:r>
            <a:r>
              <a:rPr lang="bn-BD" dirty="0" smtClean="0">
                <a:solidFill>
                  <a:schemeClr val="bg1"/>
                </a:solidFill>
              </a:rPr>
              <a:t>(এখানে চারটি প্রশ্ন আছে)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77102"/>
          </a:xfrm>
        </p:spPr>
        <p:txBody>
          <a:bodyPr>
            <a:normAutofit/>
          </a:bodyPr>
          <a:lstStyle/>
          <a:p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 </a:t>
            </a:r>
            <a:r>
              <a:rPr lang="bn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 মাহমুদ এর </a:t>
            </a:r>
            <a:r>
              <a:rPr lang="bn-BD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 কত সালে 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দরবার</a:t>
            </a:r>
            <a:r>
              <a:rPr lang="bn-IN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শব্দের অর্থ কী </a:t>
            </a:r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200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দিল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IN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মনের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32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32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 স্লাইড এ বাড়ির কাজ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85461A-103E-43D2-A133-E7FEE29CE2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6103"/>
            <a:ext cx="11945256" cy="157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17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515"/>
            <a:ext cx="12328634" cy="69791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3727" y="2227407"/>
            <a:ext cx="10515600" cy="1125393"/>
          </a:xfrm>
        </p:spPr>
        <p:txBody>
          <a:bodyPr>
            <a:no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কবিতাটির বিভিন্ন অংশ অবলম্বনে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এক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একে আনবে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পরের স্লাইড এ ধন্যবাদ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1B7768-63CB-4FD7-AB1F-EE5A38C5C006}"/>
              </a:ext>
            </a:extLst>
          </p:cNvPr>
          <p:cNvSpPr/>
          <p:nvPr/>
        </p:nvSpPr>
        <p:spPr>
          <a:xfrm>
            <a:off x="4281054" y="518678"/>
            <a:ext cx="3920837" cy="111256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bn-IN" sz="6000" b="1" dirty="0">
                <a:ln w="12700">
                  <a:solidFill>
                    <a:srgbClr val="00B050"/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000" b="1" dirty="0">
              <a:ln w="12700">
                <a:solidFill>
                  <a:srgbClr val="00B050"/>
                </a:solidFill>
                <a:prstDash val="solid"/>
              </a:ln>
              <a:solidFill>
                <a:srgbClr val="00B05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house-f.jpg">
            <a:extLst>
              <a:ext uri="{FF2B5EF4-FFF2-40B4-BE49-F238E27FC236}">
                <a16:creationId xmlns:a16="http://schemas.microsoft.com/office/drawing/2014/main" id="{146B6E1A-EC29-49F5-BA23-014C29E023B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913" y="3034733"/>
            <a:ext cx="7296807" cy="333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079500"/>
            <a:ext cx="3651250" cy="33571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10"/>
          <p:cNvSpPr/>
          <p:nvPr/>
        </p:nvSpPr>
        <p:spPr>
          <a:xfrm>
            <a:off x="5321300" y="2462678"/>
            <a:ext cx="4635500" cy="1551643"/>
          </a:xfrm>
          <a:prstGeom prst="rect">
            <a:avLst/>
          </a:prstGeom>
          <a:noFill/>
          <a:ln>
            <a:noFill/>
          </a:ln>
        </p:spPr>
        <p:txBody>
          <a:bodyPr wrap="square" lIns="76200" tIns="38100" rIns="76200" bIns="3810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angle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9583" b="1" spc="42" dirty="0">
                <a:ln w="11430">
                  <a:solidFill>
                    <a:srgbClr val="7030A0"/>
                  </a:solidFill>
                </a:ln>
                <a:solidFill>
                  <a:srgbClr val="FF2D2D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583" b="1" spc="42" dirty="0">
              <a:ln w="11430">
                <a:solidFill>
                  <a:srgbClr val="7030A0"/>
                </a:solidFill>
              </a:ln>
              <a:solidFill>
                <a:srgbClr val="FF2D2D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48" t="2831" r="7929" b="3815"/>
          <a:stretch/>
        </p:blipFill>
        <p:spPr>
          <a:xfrm>
            <a:off x="6243068" y="-32297"/>
            <a:ext cx="5948932" cy="68902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" t="2980" r="63472" b="3308"/>
          <a:stretch/>
        </p:blipFill>
        <p:spPr>
          <a:xfrm>
            <a:off x="0" y="1"/>
            <a:ext cx="624306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4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1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852</TotalTime>
  <Words>659</Words>
  <Application>Microsoft Office PowerPoint</Application>
  <PresentationFormat>Widescreen</PresentationFormat>
  <Paragraphs>116</Paragraphs>
  <Slides>22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মৃত্যু-১৫ ফেব্রুয়ারী ২০১৯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পাঠ বিশ্লেষণ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       মূল্যায়ন(এখানে চারটি প্রশ্ন আছে)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অআজেকর ক্লাএে  ক্লাস</dc:title>
  <dc:creator>ayoub</dc:creator>
  <cp:lastModifiedBy>aaaaaaaaaaaaaaaaaaaa</cp:lastModifiedBy>
  <cp:revision>246</cp:revision>
  <dcterms:created xsi:type="dcterms:W3CDTF">2018-05-18T21:29:21Z</dcterms:created>
  <dcterms:modified xsi:type="dcterms:W3CDTF">2019-10-18T19:36:53Z</dcterms:modified>
</cp:coreProperties>
</file>