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AB7"/>
    <a:srgbClr val="1E08C2"/>
    <a:srgbClr val="006C31"/>
    <a:srgbClr val="107E15"/>
    <a:srgbClr val="96F49F"/>
    <a:srgbClr val="BE4E4E"/>
    <a:srgbClr val="003300"/>
    <a:srgbClr val="05631B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011" autoAdjust="0"/>
  </p:normalViewPr>
  <p:slideViewPr>
    <p:cSldViewPr>
      <p:cViewPr varScale="1">
        <p:scale>
          <a:sx n="90" d="100"/>
          <a:sy n="90" d="100"/>
        </p:scale>
        <p:origin x="-258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19538-4FEA-478C-8E35-886712D28166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12835-E074-4B82-8782-0D1F9598E01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E12835-E074-4B82-8782-0D1F9598E012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ABCD%20Alphabet%20Song%20-%20Nursery%20Rhymes%20Karaoke%20Songs%20For%20Children%20-%20ChuChu%20TV%20Rock%20'n'%20Roll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and_Made_Flowers1024_7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714500"/>
            <a:ext cx="7848600" cy="3078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1219200" y="457200"/>
            <a:ext cx="1828800" cy="1028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threePt" dir="t"/>
            </a:scene3d>
            <a:sp3d extrusionH="31750">
              <a:bevelT w="31750" h="31750"/>
              <a:bevelB w="69850" h="38100" prst="relaxedInset"/>
            </a:sp3d>
          </a:bodyPr>
          <a:lstStyle/>
          <a:p>
            <a:pPr algn="ctr"/>
            <a:r>
              <a:rPr lang="en-US" sz="9600" b="1" cap="all" dirty="0" err="1" smtClean="0">
                <a:ln w="90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dist="38100" dir="10080000" algn="ctr" rotWithShape="0">
                    <a:srgbClr val="FFFF00">
                      <a:alpha val="93000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শু</a:t>
            </a:r>
            <a:endParaRPr lang="en-US" sz="9600" b="1" cap="all" dirty="0">
              <a:ln w="900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dist="38100" dir="10080000" algn="ctr" rotWithShape="0">
                  <a:srgbClr val="FFFF00">
                    <a:alpha val="93000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52800" y="457200"/>
            <a:ext cx="1371600" cy="1028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threePt" dir="t"/>
            </a:scene3d>
            <a:sp3d extrusionH="31750">
              <a:bevelT w="31750" h="31750"/>
              <a:bevelB w="69850" h="38100" prst="relaxedInset"/>
            </a:sp3d>
          </a:bodyPr>
          <a:lstStyle/>
          <a:p>
            <a:pPr algn="ctr"/>
            <a:r>
              <a:rPr lang="bn-BD" sz="9600" b="1" cap="all" dirty="0" smtClean="0">
                <a:ln w="90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dist="38100" dir="10080000" algn="ctr" rotWithShape="0">
                    <a:srgbClr val="FFFF00">
                      <a:alpha val="93000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ভে</a:t>
            </a:r>
            <a:endParaRPr lang="en-US" sz="9600" b="1" cap="all" dirty="0">
              <a:ln w="900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dist="38100" dir="10080000" algn="ctr" rotWithShape="0">
                  <a:srgbClr val="FFFF00">
                    <a:alpha val="93000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096000" y="400050"/>
            <a:ext cx="1371600" cy="1028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threePt" dir="t"/>
            </a:scene3d>
            <a:sp3d extrusionH="31750">
              <a:bevelT w="31750" h="31750"/>
              <a:bevelB w="69850" h="38100" prst="relaxedInset"/>
            </a:sp3d>
          </a:bodyPr>
          <a:lstStyle/>
          <a:p>
            <a:pPr algn="ctr"/>
            <a:r>
              <a:rPr lang="bn-BD" sz="9600" b="1" cap="all" dirty="0" smtClean="0">
                <a:ln w="90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dist="38100" dir="10080000" algn="ctr" rotWithShape="0">
                    <a:srgbClr val="FFFF00">
                      <a:alpha val="93000"/>
                    </a:srgbClr>
                  </a:outerShdw>
                  <a:reflection blurRad="12700" stA="28000" endPos="45000" dist="1000" dir="5400000" sy="-100000" algn="bl" rotWithShape="0"/>
                </a:effectLst>
              </a:rPr>
              <a:t>চ্ছা</a:t>
            </a:r>
            <a:endParaRPr lang="en-US" sz="9600" b="1" cap="all" dirty="0">
              <a:ln w="900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dist="38100" dir="10080000" algn="ctr" rotWithShape="0">
                  <a:srgbClr val="FFFF00">
                    <a:alpha val="93000"/>
                  </a:srgbClr>
                </a:outerShd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4" name="Frame 23"/>
          <p:cNvSpPr/>
          <p:nvPr/>
        </p:nvSpPr>
        <p:spPr>
          <a:xfrm>
            <a:off x="762000" y="171450"/>
            <a:ext cx="7772400" cy="1485900"/>
          </a:xfrm>
          <a:prstGeom prst="frame">
            <a:avLst>
              <a:gd name="adj1" fmla="val 11790"/>
            </a:avLst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2" grpId="0"/>
      <p:bldP spid="23" grpId="0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285750"/>
            <a:ext cx="7467600" cy="12573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8900000" scaled="1"/>
            <a:tileRect/>
          </a:gradFill>
          <a:scene3d>
            <a:camera prst="orthographicFront"/>
            <a:lightRig rig="brightRoom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7200" b="1" cap="all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Bernard MT Condensed" pitchFamily="18" charset="0"/>
              </a:rPr>
              <a:t>Teacher Identity</a:t>
            </a:r>
            <a:endParaRPr lang="en-US" sz="7200" b="1" cap="all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Bernard MT Condensed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1543050"/>
            <a:ext cx="228600" cy="33147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772400" y="1543050"/>
            <a:ext cx="228600" cy="33147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Magnetic Disk 4"/>
          <p:cNvSpPr/>
          <p:nvPr/>
        </p:nvSpPr>
        <p:spPr>
          <a:xfrm>
            <a:off x="685800" y="4857750"/>
            <a:ext cx="609600" cy="228600"/>
          </a:xfrm>
          <a:prstGeom prst="flowChartMagneticDisk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Magnetic Disk 5"/>
          <p:cNvSpPr/>
          <p:nvPr/>
        </p:nvSpPr>
        <p:spPr>
          <a:xfrm>
            <a:off x="7543800" y="4857750"/>
            <a:ext cx="609600" cy="228600"/>
          </a:xfrm>
          <a:prstGeom prst="flowChartMagneticDisk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95400" y="1771650"/>
            <a:ext cx="4267200" cy="97155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Engravers MT" pitchFamily="18" charset="0"/>
              </a:rPr>
              <a:t>ASRAFUL  ALOM</a:t>
            </a:r>
            <a:endParaRPr lang="en-US" sz="3600" b="1" dirty="0">
              <a:latin typeface="Engravers MT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95400" y="3429000"/>
            <a:ext cx="6324600" cy="102870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atin typeface="Bernard MT Condensed" pitchFamily="18" charset="0"/>
              </a:rPr>
              <a:t>Kalmudunga  got. </a:t>
            </a:r>
            <a:r>
              <a:rPr lang="en-US" sz="3200" b="1" dirty="0" smtClean="0">
                <a:latin typeface="Bernard MT Condensed" pitchFamily="18" charset="0"/>
              </a:rPr>
              <a:t>P</a:t>
            </a:r>
            <a:r>
              <a:rPr lang="bn-BD" sz="3200" b="1" dirty="0" smtClean="0">
                <a:latin typeface="Bernard MT Condensed" pitchFamily="18" charset="0"/>
              </a:rPr>
              <a:t>raimary school</a:t>
            </a:r>
            <a:endParaRPr lang="bn-BD" sz="2800" b="1" dirty="0" smtClean="0">
              <a:latin typeface="Bernard MT Condensed" pitchFamily="18" charset="0"/>
            </a:endParaRPr>
          </a:p>
          <a:p>
            <a:pPr algn="ctr"/>
            <a:r>
              <a:rPr lang="bn-BD" sz="2400" b="1" dirty="0" smtClean="0">
                <a:latin typeface="Bernard MT Condensed" pitchFamily="18" charset="0"/>
              </a:rPr>
              <a:t>sapahar, naogaon</a:t>
            </a:r>
            <a:r>
              <a:rPr lang="bn-BD" sz="2400" b="1" dirty="0" smtClean="0">
                <a:latin typeface="Engravers MT" pitchFamily="18" charset="0"/>
              </a:rPr>
              <a:t>.</a:t>
            </a:r>
            <a:endParaRPr lang="en-US" sz="2400" b="1" dirty="0">
              <a:latin typeface="Engravers MT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2800350"/>
            <a:ext cx="4267200" cy="5715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Agency FB" pitchFamily="34" charset="0"/>
              </a:rPr>
              <a:t>A</a:t>
            </a:r>
            <a:r>
              <a:rPr lang="bn-BD" sz="3600" b="1" dirty="0" smtClean="0">
                <a:latin typeface="Agency FB" pitchFamily="34" charset="0"/>
              </a:rPr>
              <a:t>sst: teacher</a:t>
            </a:r>
            <a:endParaRPr lang="en-US" sz="3600" b="1" dirty="0">
              <a:latin typeface="Agency FB" pitchFamily="34" charset="0"/>
            </a:endParaRPr>
          </a:p>
        </p:txBody>
      </p:sp>
      <p:pic>
        <p:nvPicPr>
          <p:cNvPr id="11" name="Picture 10" descr="FB_IMG_15389989593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714500"/>
            <a:ext cx="1905000" cy="160020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676400" y="285750"/>
            <a:ext cx="5715000" cy="990600"/>
          </a:xfrm>
          <a:prstGeom prst="roundRect">
            <a:avLst>
              <a:gd name="adj" fmla="val 4253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bn-BD" sz="48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33CC3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lgerian" pitchFamily="82" charset="0"/>
              </a:rPr>
              <a:t>Lesson Identity</a:t>
            </a:r>
            <a:endParaRPr lang="en-US" sz="48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33CC3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lgerian" pitchFamily="82" charset="0"/>
            </a:endParaRPr>
          </a:p>
        </p:txBody>
      </p:sp>
      <p:pic>
        <p:nvPicPr>
          <p:cNvPr id="5" name="Picture 4" descr="20191015_1046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1581150"/>
            <a:ext cx="3124200" cy="3051544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4500000">
              <a:rot lat="600000" lon="24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7" name="Rectangle 6"/>
          <p:cNvSpPr/>
          <p:nvPr/>
        </p:nvSpPr>
        <p:spPr>
          <a:xfrm rot="459724">
            <a:off x="1034852" y="1577179"/>
            <a:ext cx="3583115" cy="3189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0" lon="19200000" rev="600000"/>
            </a:camera>
            <a:lightRig rig="harsh" dir="t">
              <a:rot lat="0" lon="0" rev="3000000"/>
            </a:lightRig>
          </a:scene3d>
          <a:sp3d extrusionH="209550" contourW="19050">
            <a:bevelT w="19050" h="0" prst="angle"/>
            <a:bevelB w="203200" h="1587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</a:rPr>
              <a:t>Class: One</a:t>
            </a:r>
          </a:p>
          <a:p>
            <a:pPr algn="ctr"/>
            <a:r>
              <a:rPr lang="bn-BD" sz="32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</a:rPr>
              <a:t>Lesson: 1-3</a:t>
            </a:r>
          </a:p>
          <a:p>
            <a:pPr algn="ctr"/>
            <a:r>
              <a:rPr lang="bn-BD" sz="32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</a:rPr>
              <a:t>Unit: 22</a:t>
            </a:r>
          </a:p>
          <a:p>
            <a:pPr algn="ctr"/>
            <a:r>
              <a:rPr lang="bn-BD" sz="32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</a:rPr>
              <a:t>Parts: In the village</a:t>
            </a:r>
          </a:p>
          <a:p>
            <a:pPr algn="ctr"/>
            <a:r>
              <a:rPr lang="bn-BD" sz="32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</a:rPr>
              <a:t>Page: 44</a:t>
            </a:r>
          </a:p>
          <a:p>
            <a:pPr algn="ctr"/>
            <a:r>
              <a:rPr lang="bn-BD" sz="32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Baskerville Old Face" pitchFamily="18" charset="0"/>
              </a:rPr>
              <a:t>  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438150"/>
            <a:ext cx="8077200" cy="914400"/>
          </a:xfrm>
          <a:prstGeom prst="rect">
            <a:avLst/>
          </a:prstGeom>
          <a:solidFill>
            <a:srgbClr val="96F49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Stencil" pitchFamily="82" charset="0"/>
              </a:rPr>
              <a:t>Learninng  Outcomes</a:t>
            </a:r>
            <a:endParaRPr lang="en-US" sz="5400" b="1" dirty="0">
              <a:ln>
                <a:solidFill>
                  <a:schemeClr val="tx2">
                    <a:lumMod val="50000"/>
                  </a:schemeClr>
                </a:solidFill>
              </a:ln>
              <a:solidFill>
                <a:schemeClr val="bg2">
                  <a:lumMod val="50000"/>
                </a:schemeClr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Stencil" pitchFamily="82" charset="0"/>
            </a:endParaRPr>
          </a:p>
        </p:txBody>
      </p:sp>
      <p:pic>
        <p:nvPicPr>
          <p:cNvPr id="3" name="Picture 2" descr="20191015_18252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647950"/>
            <a:ext cx="7010400" cy="167696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14400" y="1657350"/>
            <a:ext cx="7086600" cy="60960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bn-BD" sz="4000" b="1" dirty="0" smtClean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7030A0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Baskerville Old Face" pitchFamily="18" charset="0"/>
              </a:rPr>
              <a:t>Students will be able to -</a:t>
            </a:r>
            <a:endParaRPr lang="en-US" sz="4000" b="1" dirty="0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rgbClr val="7030A0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latin typeface="Baskerville Old Face" pitchFamily="18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2407"/>
            </a:avLst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742950"/>
            <a:ext cx="8077200" cy="4191000"/>
          </a:xfrm>
          <a:prstGeom prst="rect">
            <a:avLst/>
          </a:prstGeom>
        </p:spPr>
      </p:pic>
      <p:sp>
        <p:nvSpPr>
          <p:cNvPr id="4" name="Frame 3"/>
          <p:cNvSpPr/>
          <p:nvPr/>
        </p:nvSpPr>
        <p:spPr>
          <a:xfrm>
            <a:off x="0" y="0"/>
            <a:ext cx="9144000" cy="5238750"/>
          </a:xfrm>
          <a:prstGeom prst="frame">
            <a:avLst>
              <a:gd name="adj1" fmla="val 5879"/>
            </a:avLst>
          </a:prstGeom>
          <a:solidFill>
            <a:srgbClr val="05631B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1600200" y="666750"/>
            <a:ext cx="4267200" cy="2971800"/>
          </a:xfrm>
          <a:prstGeom prst="cloudCallout">
            <a:avLst>
              <a:gd name="adj1" fmla="val 76211"/>
              <a:gd name="adj2" fmla="val 25717"/>
            </a:avLst>
          </a:prstGeom>
          <a:noFill/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coolSlant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entury Schoolbook" pitchFamily="18" charset="0"/>
              </a:rPr>
              <a:t>Good Morning Student!</a:t>
            </a:r>
            <a:endParaRPr lang="en-US" sz="4400" b="1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entury Schoolbook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C:\Users\ASRAFUL\Downloads\classroom-teacher-pupilsteacher-teaching-students-260nw-530639392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C:\Users\ASRAFUL\Downloads\classroom-teacher-pupilsteacher-teaching-students-260nw-530639392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C:\Users\ASRAFUL\Downloads\classroom-teacher-pupilsteacher-teaching-students-260nw-530639392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Photo Frame154332812036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7" name="Flowchart: Process 6"/>
          <p:cNvSpPr/>
          <p:nvPr/>
        </p:nvSpPr>
        <p:spPr>
          <a:xfrm>
            <a:off x="381000" y="438150"/>
            <a:ext cx="6629400" cy="4191000"/>
          </a:xfrm>
          <a:prstGeom prst="flowChartProcess">
            <a:avLst/>
          </a:prstGeom>
          <a:solidFill>
            <a:schemeClr val="tx1">
              <a:lumMod val="50000"/>
              <a:lumOff val="50000"/>
            </a:schemeClr>
          </a:solidFill>
          <a:ln w="76200">
            <a:solidFill>
              <a:srgbClr val="7030A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ln>
                  <a:solidFill>
                    <a:srgbClr val="FFFF00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Copperplate Gothic Bold" pitchFamily="34" charset="0"/>
              </a:rPr>
              <a:t>How are you?</a:t>
            </a:r>
            <a:endParaRPr lang="en-US" sz="8000" dirty="0">
              <a:ln>
                <a:solidFill>
                  <a:srgbClr val="FFFF00"/>
                </a:solidFill>
              </a:ln>
              <a:blipFill>
                <a:blip r:embed="rId4"/>
                <a:tile tx="0" ty="0" sx="100000" sy="100000" flip="none" algn="tl"/>
              </a:blipFill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latin typeface="Copperplate Gothic Bold" pitchFamily="34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304800" y="361950"/>
            <a:ext cx="6705600" cy="4267200"/>
          </a:xfrm>
          <a:prstGeom prst="frame">
            <a:avLst>
              <a:gd name="adj1" fmla="val 4372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A603AB"/>
            </a:gs>
            <a:gs pos="21001">
              <a:srgbClr val="0819FB"/>
            </a:gs>
            <a:gs pos="35001">
              <a:srgbClr val="1A8D48"/>
            </a:gs>
            <a:gs pos="52000">
              <a:schemeClr val="tx1"/>
            </a:gs>
            <a:gs pos="73000">
              <a:schemeClr val="tx1">
                <a:lumMod val="65000"/>
                <a:lumOff val="35000"/>
              </a:schemeClr>
            </a:gs>
            <a:gs pos="88000">
              <a:schemeClr val="accent2">
                <a:lumMod val="75000"/>
              </a:schemeClr>
            </a:gs>
            <a:gs pos="100000">
              <a:schemeClr val="tx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0" y="1276350"/>
            <a:ext cx="4648200" cy="2590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107950" contourW="57150" prstMaterial="matte">
              <a:bevelT w="88900" h="120650"/>
              <a:bevelB w="228600" h="120650"/>
              <a:extrusionClr>
                <a:srgbClr val="FF0000"/>
              </a:extrusionClr>
              <a:contourClr>
                <a:schemeClr val="bg1">
                  <a:lumMod val="9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চল একটি ভিডিও দেখি</a:t>
            </a:r>
            <a:endParaRPr lang="en-US" sz="6000" b="1" dirty="0">
              <a:ln w="1905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6" name="Double Wave 5"/>
          <p:cNvSpPr/>
          <p:nvPr/>
        </p:nvSpPr>
        <p:spPr>
          <a:xfrm>
            <a:off x="2362200" y="1200150"/>
            <a:ext cx="4648200" cy="2743200"/>
          </a:xfrm>
          <a:prstGeom prst="doubleWave">
            <a:avLst>
              <a:gd name="adj1" fmla="val 3559"/>
              <a:gd name="adj2" fmla="val 418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uble Wave 6"/>
          <p:cNvSpPr/>
          <p:nvPr/>
        </p:nvSpPr>
        <p:spPr>
          <a:xfrm>
            <a:off x="2362200" y="1200150"/>
            <a:ext cx="4648200" cy="2743200"/>
          </a:xfrm>
          <a:prstGeom prst="doubleWave">
            <a:avLst>
              <a:gd name="adj1" fmla="val 2703"/>
              <a:gd name="adj2" fmla="val 0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6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BCD Alphabet Song - Nursery Rhymes Karaoke Songs For Children - ChuChu TV Rock 'n' Roll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" y="0"/>
            <a:ext cx="9144000" cy="5119328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7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304800" y="209550"/>
            <a:ext cx="7010400" cy="990600"/>
          </a:xfrm>
          <a:prstGeom prst="flowChart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bn-BD" sz="48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6C31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Modern No. 20" pitchFamily="18" charset="0"/>
              </a:rPr>
              <a:t>Let’see a picture in mind.</a:t>
            </a:r>
            <a:endParaRPr lang="en-US" sz="48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6C31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Modern No. 20" pitchFamily="18" charset="0"/>
            </a:endParaRPr>
          </a:p>
        </p:txBody>
      </p:sp>
      <p:pic>
        <p:nvPicPr>
          <p:cNvPr id="3" name="Picture 2" descr="20191015_104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276350"/>
            <a:ext cx="6400800" cy="37064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67400" y="1428750"/>
            <a:ext cx="3124200" cy="1143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bg1"/>
                </a:solidFill>
                <a:latin typeface="Baskerville Old Face" pitchFamily="18" charset="0"/>
              </a:rPr>
              <a:t>What is this?</a:t>
            </a:r>
            <a:endParaRPr lang="en-US" sz="4000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5715000" y="2038350"/>
            <a:ext cx="609600" cy="2057400"/>
          </a:xfrm>
          <a:prstGeom prst="downArrow">
            <a:avLst>
              <a:gd name="adj1" fmla="val 46429"/>
              <a:gd name="adj2" fmla="val 146429"/>
            </a:avLst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2478161">
            <a:off x="4573395" y="1456070"/>
            <a:ext cx="609600" cy="3235636"/>
          </a:xfrm>
          <a:prstGeom prst="downArrow">
            <a:avLst>
              <a:gd name="adj1" fmla="val 46429"/>
              <a:gd name="adj2" fmla="val 146429"/>
            </a:avLst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1743946">
            <a:off x="5041030" y="1786781"/>
            <a:ext cx="609600" cy="2716336"/>
          </a:xfrm>
          <a:prstGeom prst="downArrow">
            <a:avLst>
              <a:gd name="adj1" fmla="val 46429"/>
              <a:gd name="adj2" fmla="val 146429"/>
            </a:avLst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 rot="2842678">
            <a:off x="4327589" y="1301149"/>
            <a:ext cx="609600" cy="3124040"/>
          </a:xfrm>
          <a:prstGeom prst="downArrow">
            <a:avLst>
              <a:gd name="adj1" fmla="val 46429"/>
              <a:gd name="adj2" fmla="val 146429"/>
            </a:avLst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3297182">
            <a:off x="3854369" y="852454"/>
            <a:ext cx="609600" cy="4243432"/>
          </a:xfrm>
          <a:prstGeom prst="downArrow">
            <a:avLst>
              <a:gd name="adj1" fmla="val 46429"/>
              <a:gd name="adj2" fmla="val 146429"/>
            </a:avLst>
          </a:prstGeom>
          <a:solidFill>
            <a:srgbClr val="FFC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1015_1041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514350"/>
            <a:ext cx="2819400" cy="1401349"/>
          </a:xfrm>
          <a:prstGeom prst="rect">
            <a:avLst/>
          </a:prstGeom>
        </p:spPr>
      </p:pic>
      <p:pic>
        <p:nvPicPr>
          <p:cNvPr id="3" name="Picture 2" descr="20191015_1041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05400" y="514350"/>
            <a:ext cx="2819400" cy="1371600"/>
          </a:xfrm>
          <a:prstGeom prst="rect">
            <a:avLst/>
          </a:prstGeom>
        </p:spPr>
      </p:pic>
      <p:pic>
        <p:nvPicPr>
          <p:cNvPr id="4" name="Picture 3" descr="20191015_10421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400" y="2876550"/>
            <a:ext cx="2819400" cy="1371599"/>
          </a:xfrm>
          <a:prstGeom prst="rect">
            <a:avLst/>
          </a:prstGeom>
        </p:spPr>
      </p:pic>
      <p:pic>
        <p:nvPicPr>
          <p:cNvPr id="5" name="Picture 4" descr="20191015_10425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43000" y="2876550"/>
            <a:ext cx="2819400" cy="1371600"/>
          </a:xfrm>
          <a:prstGeom prst="rect">
            <a:avLst/>
          </a:prstGeom>
        </p:spPr>
      </p:pic>
      <p:sp>
        <p:nvSpPr>
          <p:cNvPr id="6" name="Flowchart: Process 5"/>
          <p:cNvSpPr/>
          <p:nvPr/>
        </p:nvSpPr>
        <p:spPr>
          <a:xfrm>
            <a:off x="1143000" y="1885950"/>
            <a:ext cx="2819400" cy="609600"/>
          </a:xfrm>
          <a:prstGeom prst="flowChartProcess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1905000" y="18097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o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9" name="Flowchart: Process 8"/>
          <p:cNvSpPr/>
          <p:nvPr/>
        </p:nvSpPr>
        <p:spPr>
          <a:xfrm>
            <a:off x="1447800" y="18097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C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10" name="Flowchart: Process 9"/>
          <p:cNvSpPr/>
          <p:nvPr/>
        </p:nvSpPr>
        <p:spPr>
          <a:xfrm>
            <a:off x="2362200" y="18097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w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11" name="Flowchart: Process 10"/>
          <p:cNvSpPr/>
          <p:nvPr/>
        </p:nvSpPr>
        <p:spPr>
          <a:xfrm>
            <a:off x="5105400" y="1885950"/>
            <a:ext cx="2819400" cy="609600"/>
          </a:xfrm>
          <a:prstGeom prst="flowChartProcess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12" name="Flowchart: Process 11"/>
          <p:cNvSpPr/>
          <p:nvPr/>
        </p:nvSpPr>
        <p:spPr>
          <a:xfrm>
            <a:off x="5562600" y="18097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noFill/>
                  <a:prstDash val="solid"/>
                </a:ln>
                <a:solidFill>
                  <a:srgbClr val="96F49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T</a:t>
            </a:r>
            <a:endParaRPr lang="en-US" sz="5400" dirty="0">
              <a:ln w="18415" cmpd="sng">
                <a:noFill/>
                <a:prstDash val="solid"/>
              </a:ln>
              <a:solidFill>
                <a:srgbClr val="96F49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13" name="Flowchart: Process 12"/>
          <p:cNvSpPr/>
          <p:nvPr/>
        </p:nvSpPr>
        <p:spPr>
          <a:xfrm>
            <a:off x="6019800" y="18097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96F49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u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96F49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14" name="Flowchart: Process 13"/>
          <p:cNvSpPr/>
          <p:nvPr/>
        </p:nvSpPr>
        <p:spPr>
          <a:xfrm>
            <a:off x="6400800" y="18097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96F49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b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96F49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15" name="Flowchart: Process 14"/>
          <p:cNvSpPr/>
          <p:nvPr/>
        </p:nvSpPr>
        <p:spPr>
          <a:xfrm>
            <a:off x="1143000" y="4248150"/>
            <a:ext cx="2819400" cy="609600"/>
          </a:xfrm>
          <a:prstGeom prst="flowChartProcess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16" name="Flowchart: Process 15"/>
          <p:cNvSpPr/>
          <p:nvPr/>
        </p:nvSpPr>
        <p:spPr>
          <a:xfrm>
            <a:off x="1524000" y="42481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K</a:t>
            </a:r>
            <a:endParaRPr lang="en-US" sz="5400" dirty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17" name="Flowchart: Process 16"/>
          <p:cNvSpPr/>
          <p:nvPr/>
        </p:nvSpPr>
        <p:spPr>
          <a:xfrm>
            <a:off x="1905000" y="42481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i</a:t>
            </a:r>
            <a:endParaRPr lang="en-US" sz="5400" dirty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18" name="Flowchart: Process 17"/>
          <p:cNvSpPr/>
          <p:nvPr/>
        </p:nvSpPr>
        <p:spPr>
          <a:xfrm>
            <a:off x="2133600" y="42481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t</a:t>
            </a:r>
            <a:endParaRPr lang="en-US" sz="5400" dirty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19" name="Flowchart: Process 18"/>
          <p:cNvSpPr/>
          <p:nvPr/>
        </p:nvSpPr>
        <p:spPr>
          <a:xfrm>
            <a:off x="3124200" y="42481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n</a:t>
            </a:r>
            <a:endParaRPr lang="en-US" sz="5400" dirty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20" name="Flowchart: Process 19"/>
          <p:cNvSpPr/>
          <p:nvPr/>
        </p:nvSpPr>
        <p:spPr>
          <a:xfrm>
            <a:off x="2438400" y="42481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t</a:t>
            </a:r>
            <a:endParaRPr lang="en-US" sz="5400" dirty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21" name="Flowchart: Process 20"/>
          <p:cNvSpPr/>
          <p:nvPr/>
        </p:nvSpPr>
        <p:spPr>
          <a:xfrm>
            <a:off x="2743200" y="42481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e</a:t>
            </a:r>
            <a:endParaRPr lang="en-US" sz="5400" dirty="0">
              <a:ln w="18415" cmpd="sng">
                <a:noFill/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23" name="Flowchart: Process 22"/>
          <p:cNvSpPr/>
          <p:nvPr/>
        </p:nvSpPr>
        <p:spPr>
          <a:xfrm>
            <a:off x="5105400" y="4248150"/>
            <a:ext cx="2819400" cy="609600"/>
          </a:xfrm>
          <a:prstGeom prst="flowChartProcess">
            <a:avLst/>
          </a:prstGeom>
          <a:solidFill>
            <a:srgbClr val="C00AB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24" name="Flowchart: Process 23"/>
          <p:cNvSpPr/>
          <p:nvPr/>
        </p:nvSpPr>
        <p:spPr>
          <a:xfrm>
            <a:off x="5029200" y="42481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noFill/>
                  <a:prstDash val="solid"/>
                </a:ln>
                <a:solidFill>
                  <a:srgbClr val="0033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T</a:t>
            </a:r>
            <a:endParaRPr lang="en-US" sz="5400" dirty="0">
              <a:ln w="18415" cmpd="sng">
                <a:noFill/>
                <a:prstDash val="solid"/>
              </a:ln>
              <a:solidFill>
                <a:srgbClr val="0033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25" name="Flowchart: Process 24"/>
          <p:cNvSpPr/>
          <p:nvPr/>
        </p:nvSpPr>
        <p:spPr>
          <a:xfrm>
            <a:off x="5486400" y="42481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noFill/>
                  <a:prstDash val="solid"/>
                </a:ln>
                <a:solidFill>
                  <a:srgbClr val="0033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u</a:t>
            </a:r>
            <a:endParaRPr lang="en-US" sz="5400" dirty="0">
              <a:ln w="18415" cmpd="sng">
                <a:noFill/>
                <a:prstDash val="solid"/>
              </a:ln>
              <a:solidFill>
                <a:srgbClr val="0033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26" name="Flowchart: Process 25"/>
          <p:cNvSpPr/>
          <p:nvPr/>
        </p:nvSpPr>
        <p:spPr>
          <a:xfrm>
            <a:off x="5867400" y="42481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noFill/>
                  <a:prstDash val="solid"/>
                </a:ln>
                <a:solidFill>
                  <a:srgbClr val="0033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b</a:t>
            </a:r>
            <a:r>
              <a:rPr lang="bn-B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  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27" name="Flowchart: Process 26"/>
          <p:cNvSpPr/>
          <p:nvPr/>
        </p:nvSpPr>
        <p:spPr>
          <a:xfrm>
            <a:off x="6248400" y="42481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noFill/>
                  <a:prstDash val="solid"/>
                </a:ln>
                <a:solidFill>
                  <a:srgbClr val="0033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w</a:t>
            </a:r>
            <a:endParaRPr lang="en-US" sz="5400" dirty="0">
              <a:ln w="18415" cmpd="sng">
                <a:noFill/>
                <a:prstDash val="solid"/>
              </a:ln>
              <a:solidFill>
                <a:srgbClr val="0033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28" name="Flowchart: Process 27"/>
          <p:cNvSpPr/>
          <p:nvPr/>
        </p:nvSpPr>
        <p:spPr>
          <a:xfrm>
            <a:off x="6629400" y="42481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noFill/>
                  <a:prstDash val="solid"/>
                </a:ln>
                <a:solidFill>
                  <a:srgbClr val="0033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e</a:t>
            </a:r>
            <a:endParaRPr lang="en-US" sz="5400" dirty="0">
              <a:ln w="18415" cmpd="sng">
                <a:noFill/>
                <a:prstDash val="solid"/>
              </a:ln>
              <a:solidFill>
                <a:srgbClr val="0033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29" name="Flowchart: Process 28"/>
          <p:cNvSpPr/>
          <p:nvPr/>
        </p:nvSpPr>
        <p:spPr>
          <a:xfrm>
            <a:off x="6934200" y="42481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noFill/>
                  <a:prstDash val="solid"/>
                </a:ln>
                <a:solidFill>
                  <a:srgbClr val="0033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l</a:t>
            </a:r>
            <a:endParaRPr lang="en-US" sz="5400" dirty="0">
              <a:ln w="18415" cmpd="sng">
                <a:noFill/>
                <a:prstDash val="solid"/>
              </a:ln>
              <a:solidFill>
                <a:srgbClr val="0033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30" name="Flowchart: Process 29"/>
          <p:cNvSpPr/>
          <p:nvPr/>
        </p:nvSpPr>
        <p:spPr>
          <a:xfrm>
            <a:off x="7239000" y="4248150"/>
            <a:ext cx="762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18415" cmpd="sng">
                  <a:noFill/>
                  <a:prstDash val="solid"/>
                </a:ln>
                <a:solidFill>
                  <a:srgbClr val="0033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dern No. 20" pitchFamily="18" charset="0"/>
              </a:rPr>
              <a:t>l</a:t>
            </a:r>
            <a:endParaRPr lang="en-US" sz="5400" dirty="0">
              <a:ln w="18415" cmpd="sng">
                <a:noFill/>
                <a:prstDash val="solid"/>
              </a:ln>
              <a:solidFill>
                <a:srgbClr val="0033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dern No. 20" pitchFamily="18" charset="0"/>
            </a:endParaRPr>
          </a:p>
        </p:txBody>
      </p:sp>
      <p:sp>
        <p:nvSpPr>
          <p:cNvPr id="31" name="Frame 30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3713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52400" y="2571750"/>
            <a:ext cx="8839200" cy="152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lowchart: Process 32"/>
          <p:cNvSpPr/>
          <p:nvPr/>
        </p:nvSpPr>
        <p:spPr>
          <a:xfrm>
            <a:off x="4267200" y="133350"/>
            <a:ext cx="533400" cy="48006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/>
      <p:bldP spid="11" grpId="0" animBg="1"/>
      <p:bldP spid="12" grpId="0"/>
      <p:bldP spid="13" grpId="0"/>
      <p:bldP spid="15" grpId="0" animBg="1"/>
      <p:bldP spid="23" grpId="0" animBg="1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1015_1500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590550"/>
            <a:ext cx="3528771" cy="38927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48200" y="590550"/>
            <a:ext cx="3657600" cy="3886200"/>
          </a:xfrm>
          <a:prstGeom prst="rect">
            <a:avLst/>
          </a:prstGeom>
          <a:solidFill>
            <a:srgbClr val="BE4E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n>
                  <a:solidFill>
                    <a:schemeClr val="tx1"/>
                  </a:solidFill>
                </a:ln>
                <a:solidFill>
                  <a:srgbClr val="006C31"/>
                </a:solidFill>
                <a:latin typeface="Baskerville Old Face" pitchFamily="18" charset="0"/>
              </a:rPr>
              <a:t>Open  at  page -44</a:t>
            </a:r>
            <a:endParaRPr lang="en-US" sz="6600" b="1" dirty="0">
              <a:ln>
                <a:solidFill>
                  <a:schemeClr val="tx1"/>
                </a:solidFill>
              </a:ln>
              <a:solidFill>
                <a:srgbClr val="006C31"/>
              </a:solidFill>
              <a:latin typeface="Baskerville Old Face" pitchFamily="18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152400" y="133350"/>
            <a:ext cx="8686800" cy="4800600"/>
          </a:xfrm>
          <a:prstGeom prst="frame">
            <a:avLst>
              <a:gd name="adj1" fmla="val 7245"/>
            </a:avLst>
          </a:prstGeom>
          <a:solidFill>
            <a:srgbClr val="C00AB7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4191000" y="361950"/>
            <a:ext cx="457200" cy="4267200"/>
          </a:xfrm>
          <a:prstGeom prst="flowChartProcess">
            <a:avLst/>
          </a:prstGeom>
          <a:solidFill>
            <a:srgbClr val="C00AB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3300"/>
            </a:gs>
            <a:gs pos="100000">
              <a:srgbClr val="92D050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1015_1046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89297" y="0"/>
            <a:ext cx="9233297" cy="5143500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>
            <a:off x="533400" y="742950"/>
            <a:ext cx="2286000" cy="1066800"/>
          </a:xfrm>
          <a:prstGeom prst="frame">
            <a:avLst>
              <a:gd name="adj1" fmla="val 4386"/>
            </a:avLst>
          </a:prstGeom>
          <a:solidFill>
            <a:srgbClr val="C00AB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133600" y="361950"/>
            <a:ext cx="5029200" cy="325755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isometricTopUp"/>
            <a:lightRig rig="balanced" dir="t">
              <a:rot lat="0" lon="0" rev="8700000"/>
            </a:lightRig>
          </a:scene3d>
          <a:sp3d>
            <a:bevelT w="190500" h="381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ibl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Say with me.</a:t>
            </a:r>
            <a:endParaRPr lang="en-US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 -1.42063E-6 L 0.25 -1.42063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 -1.42063E-6 L 0.45834 -1.42063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 -1.42063E-6 L 0.66667 -1.42063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  <p:bldP spid="8" grpId="0" animBg="1"/>
      <p:bldP spid="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t="-2000" r="-5000" b="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762000" y="2038350"/>
            <a:ext cx="7162800" cy="2209800"/>
          </a:xfrm>
          <a:prstGeom prst="flowChartProcess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rgbClr val="C00AB7"/>
                </a:solidFill>
                <a:latin typeface="Baskerville Old Face" pitchFamily="18" charset="0"/>
              </a:rPr>
              <a:t>Group Work</a:t>
            </a:r>
            <a:endParaRPr lang="en-US" sz="9600" b="1" dirty="0">
              <a:solidFill>
                <a:srgbClr val="C00AB7"/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2773681" y="0"/>
            <a:ext cx="45719" cy="5143500"/>
          </a:xfrm>
          <a:prstGeom prst="flowChart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rocess 3"/>
          <p:cNvSpPr/>
          <p:nvPr/>
        </p:nvSpPr>
        <p:spPr>
          <a:xfrm>
            <a:off x="5974081" y="0"/>
            <a:ext cx="45719" cy="5143500"/>
          </a:xfrm>
          <a:prstGeom prst="flowChartProcess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228600" y="133350"/>
            <a:ext cx="2133600" cy="438150"/>
          </a:xfrm>
          <a:prstGeom prst="flowChartProcess">
            <a:avLst/>
          </a:prstGeom>
          <a:solidFill>
            <a:srgbClr val="107E1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Century Schoolbook" pitchFamily="18" charset="0"/>
              </a:rPr>
              <a:t>Sapla</a:t>
            </a:r>
            <a:endParaRPr lang="en-US" sz="3600" dirty="0">
              <a:latin typeface="Century Schoolbook" pitchFamily="18" charset="0"/>
            </a:endParaRPr>
          </a:p>
        </p:txBody>
      </p:sp>
      <p:sp>
        <p:nvSpPr>
          <p:cNvPr id="6" name="Flowchart: Process 5"/>
          <p:cNvSpPr/>
          <p:nvPr/>
        </p:nvSpPr>
        <p:spPr>
          <a:xfrm>
            <a:off x="6477000" y="133350"/>
            <a:ext cx="2133600" cy="438150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Century Schoolbook" pitchFamily="18" charset="0"/>
              </a:rPr>
              <a:t>J</a:t>
            </a:r>
            <a:r>
              <a:rPr lang="bn-BD" sz="3600" dirty="0" smtClean="0">
                <a:latin typeface="Century Schoolbook" pitchFamily="18" charset="0"/>
              </a:rPr>
              <a:t>oba</a:t>
            </a:r>
            <a:endParaRPr lang="en-US" sz="3600" dirty="0">
              <a:latin typeface="Century Schoolbook" pitchFamily="18" charset="0"/>
            </a:endParaRPr>
          </a:p>
        </p:txBody>
      </p:sp>
      <p:sp>
        <p:nvSpPr>
          <p:cNvPr id="7" name="Flowchart: Process 6"/>
          <p:cNvSpPr/>
          <p:nvPr/>
        </p:nvSpPr>
        <p:spPr>
          <a:xfrm>
            <a:off x="3276600" y="152400"/>
            <a:ext cx="2133600" cy="438150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Century Schoolbook" pitchFamily="18" charset="0"/>
              </a:rPr>
              <a:t>Golap</a:t>
            </a:r>
            <a:endParaRPr lang="en-US" sz="3600" dirty="0">
              <a:solidFill>
                <a:schemeClr val="tx1"/>
              </a:solidFill>
              <a:latin typeface="Century Schoolbook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742950"/>
            <a:ext cx="2514600" cy="457200"/>
          </a:xfrm>
          <a:prstGeom prst="flowChartProcess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Baskerville Old Face" pitchFamily="18" charset="0"/>
              </a:rPr>
              <a:t>Write the name</a:t>
            </a:r>
            <a:endParaRPr lang="en-US" sz="2400" dirty="0">
              <a:latin typeface="Baskerville Old Face" pitchFamily="18" charset="0"/>
            </a:endParaRPr>
          </a:p>
        </p:txBody>
      </p:sp>
      <p:pic>
        <p:nvPicPr>
          <p:cNvPr id="9" name="Picture 8" descr="20191015_1041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1428750"/>
            <a:ext cx="1057648" cy="778023"/>
          </a:xfrm>
          <a:prstGeom prst="rect">
            <a:avLst/>
          </a:prstGeom>
        </p:spPr>
      </p:pic>
      <p:pic>
        <p:nvPicPr>
          <p:cNvPr id="10" name="Picture 9" descr="20191015_1042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" y="2647950"/>
            <a:ext cx="1016276" cy="914400"/>
          </a:xfrm>
          <a:prstGeom prst="rect">
            <a:avLst/>
          </a:prstGeom>
        </p:spPr>
      </p:pic>
      <p:pic>
        <p:nvPicPr>
          <p:cNvPr id="11" name="Picture 10" descr="20191015_1041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400" y="3943350"/>
            <a:ext cx="990600" cy="742950"/>
          </a:xfrm>
          <a:prstGeom prst="rect">
            <a:avLst/>
          </a:prstGeom>
        </p:spPr>
      </p:pic>
      <p:sp>
        <p:nvSpPr>
          <p:cNvPr id="12" name="Flowchart: Process 11"/>
          <p:cNvSpPr/>
          <p:nvPr/>
        </p:nvSpPr>
        <p:spPr>
          <a:xfrm>
            <a:off x="2819400" y="742950"/>
            <a:ext cx="2819400" cy="457200"/>
          </a:xfrm>
          <a:prstGeom prst="flowChartProcess">
            <a:avLst/>
          </a:prstGeom>
          <a:solidFill>
            <a:srgbClr val="C00AB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Modern No. 20" pitchFamily="18" charset="0"/>
              </a:rPr>
              <a:t>Write the meening</a:t>
            </a:r>
            <a:endParaRPr lang="en-US" sz="2400" dirty="0">
              <a:latin typeface="Modern No. 20" pitchFamily="18" charset="0"/>
            </a:endParaRPr>
          </a:p>
        </p:txBody>
      </p:sp>
      <p:sp>
        <p:nvSpPr>
          <p:cNvPr id="13" name="Flowchart: Process 12"/>
          <p:cNvSpPr/>
          <p:nvPr/>
        </p:nvSpPr>
        <p:spPr>
          <a:xfrm>
            <a:off x="3200400" y="1428750"/>
            <a:ext cx="1752600" cy="609600"/>
          </a:xfrm>
          <a:prstGeom prst="flowChartProcess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Century Schoolbook" pitchFamily="18" charset="0"/>
              </a:rPr>
              <a:t>Kiiten</a:t>
            </a:r>
            <a:endParaRPr lang="en-US" sz="3600" b="1" dirty="0">
              <a:solidFill>
                <a:schemeClr val="tx1"/>
              </a:solidFill>
              <a:latin typeface="Century Schoolbook" pitchFamily="18" charset="0"/>
            </a:endParaRPr>
          </a:p>
        </p:txBody>
      </p:sp>
      <p:sp>
        <p:nvSpPr>
          <p:cNvPr id="14" name="Flowchart: Process 13"/>
          <p:cNvSpPr/>
          <p:nvPr/>
        </p:nvSpPr>
        <p:spPr>
          <a:xfrm>
            <a:off x="3200400" y="2800350"/>
            <a:ext cx="1752600" cy="609600"/>
          </a:xfrm>
          <a:prstGeom prst="flowChartProcess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rgbClr val="1E08C2"/>
                </a:solidFill>
                <a:latin typeface="Century Schoolbook" pitchFamily="18" charset="0"/>
              </a:rPr>
              <a:t>Tubewell</a:t>
            </a:r>
            <a:endParaRPr lang="en-US" sz="2400" b="1" dirty="0">
              <a:solidFill>
                <a:srgbClr val="1E08C2"/>
              </a:solidFill>
              <a:latin typeface="Century Schoolbook" pitchFamily="18" charset="0"/>
            </a:endParaRPr>
          </a:p>
        </p:txBody>
      </p:sp>
      <p:sp>
        <p:nvSpPr>
          <p:cNvPr id="15" name="Flowchart: Process 14"/>
          <p:cNvSpPr/>
          <p:nvPr/>
        </p:nvSpPr>
        <p:spPr>
          <a:xfrm>
            <a:off x="3200400" y="4095750"/>
            <a:ext cx="1752600" cy="609600"/>
          </a:xfrm>
          <a:prstGeom prst="flowChartProcess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accent2"/>
                </a:solidFill>
                <a:latin typeface="Century Schoolbook" pitchFamily="18" charset="0"/>
              </a:rPr>
              <a:t>Cow</a:t>
            </a:r>
            <a:endParaRPr lang="en-US" sz="3600" b="1" dirty="0">
              <a:solidFill>
                <a:schemeClr val="accent2"/>
              </a:solidFill>
              <a:latin typeface="Century Schoolbook" pitchFamily="18" charset="0"/>
            </a:endParaRPr>
          </a:p>
        </p:txBody>
      </p:sp>
      <p:sp>
        <p:nvSpPr>
          <p:cNvPr id="16" name="Flowchart: Process 15"/>
          <p:cNvSpPr/>
          <p:nvPr/>
        </p:nvSpPr>
        <p:spPr>
          <a:xfrm>
            <a:off x="6019800" y="742950"/>
            <a:ext cx="2667000" cy="457200"/>
          </a:xfrm>
          <a:prstGeom prst="flowChartProcess">
            <a:avLst/>
          </a:prstGeom>
          <a:solidFill>
            <a:srgbClr val="006C3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Modern No. 20" pitchFamily="18" charset="0"/>
              </a:rPr>
              <a:t>Say the picture name</a:t>
            </a:r>
            <a:endParaRPr lang="en-US" sz="2000" dirty="0">
              <a:latin typeface="Modern No. 20" pitchFamily="18" charset="0"/>
            </a:endParaRPr>
          </a:p>
        </p:txBody>
      </p:sp>
      <p:pic>
        <p:nvPicPr>
          <p:cNvPr id="17" name="Picture 16" descr="20191015_1041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7000" y="2495550"/>
            <a:ext cx="1057648" cy="778023"/>
          </a:xfrm>
          <a:prstGeom prst="rect">
            <a:avLst/>
          </a:prstGeom>
        </p:spPr>
      </p:pic>
      <p:pic>
        <p:nvPicPr>
          <p:cNvPr id="18" name="Picture 17" descr="20191015_1042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77000" y="1428750"/>
            <a:ext cx="1016276" cy="914400"/>
          </a:xfrm>
          <a:prstGeom prst="rect">
            <a:avLst/>
          </a:prstGeom>
        </p:spPr>
      </p:pic>
      <p:pic>
        <p:nvPicPr>
          <p:cNvPr id="19" name="Picture 18" descr="20191015_1041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77000" y="3486150"/>
            <a:ext cx="990600" cy="742950"/>
          </a:xfrm>
          <a:prstGeom prst="rect">
            <a:avLst/>
          </a:prstGeom>
        </p:spPr>
      </p:pic>
      <p:pic>
        <p:nvPicPr>
          <p:cNvPr id="20" name="Picture 19" descr="20191015_1042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6553200" y="4324350"/>
            <a:ext cx="990600" cy="666750"/>
          </a:xfrm>
          <a:prstGeom prst="rect">
            <a:avLst/>
          </a:prstGeom>
        </p:spPr>
      </p:pic>
      <p:sp>
        <p:nvSpPr>
          <p:cNvPr id="21" name="Flowchart: Process 20"/>
          <p:cNvSpPr/>
          <p:nvPr/>
        </p:nvSpPr>
        <p:spPr>
          <a:xfrm>
            <a:off x="7467600" y="2571750"/>
            <a:ext cx="9144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rgbClr val="0070C0"/>
                </a:solidFill>
                <a:latin typeface="Century Schoolbook" pitchFamily="18" charset="0"/>
              </a:rPr>
              <a:t>Cow</a:t>
            </a:r>
            <a:endParaRPr lang="en-US" sz="2400" b="1" dirty="0">
              <a:solidFill>
                <a:srgbClr val="0070C0"/>
              </a:solidFill>
              <a:latin typeface="Century Schoolbook" pitchFamily="18" charset="0"/>
            </a:endParaRPr>
          </a:p>
        </p:txBody>
      </p:sp>
      <p:sp>
        <p:nvSpPr>
          <p:cNvPr id="22" name="Flowchart: Process 21"/>
          <p:cNvSpPr/>
          <p:nvPr/>
        </p:nvSpPr>
        <p:spPr>
          <a:xfrm>
            <a:off x="1447800" y="4095750"/>
            <a:ext cx="9144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latin typeface="Century Schoolbook" pitchFamily="18" charset="0"/>
              </a:rPr>
              <a:t>Tub</a:t>
            </a:r>
            <a:endParaRPr lang="en-US" sz="2400" b="1" dirty="0">
              <a:solidFill>
                <a:schemeClr val="tx1"/>
              </a:solidFill>
              <a:latin typeface="Century Schoolbook" pitchFamily="18" charset="0"/>
            </a:endParaRPr>
          </a:p>
        </p:txBody>
      </p:sp>
      <p:sp>
        <p:nvSpPr>
          <p:cNvPr id="23" name="Flowchart: Process 22"/>
          <p:cNvSpPr/>
          <p:nvPr/>
        </p:nvSpPr>
        <p:spPr>
          <a:xfrm>
            <a:off x="7467600" y="4324350"/>
            <a:ext cx="15240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b="1" dirty="0" smtClean="0">
                <a:solidFill>
                  <a:srgbClr val="006C31"/>
                </a:solidFill>
                <a:latin typeface="Century Schoolbook" pitchFamily="18" charset="0"/>
              </a:rPr>
              <a:t>Tubewell</a:t>
            </a:r>
            <a:endParaRPr lang="en-US" sz="2000" b="1" dirty="0">
              <a:solidFill>
                <a:srgbClr val="006C31"/>
              </a:solidFill>
              <a:latin typeface="Century Schoolbook" pitchFamily="18" charset="0"/>
            </a:endParaRPr>
          </a:p>
        </p:txBody>
      </p:sp>
      <p:sp>
        <p:nvSpPr>
          <p:cNvPr id="24" name="Flowchart: Process 23"/>
          <p:cNvSpPr/>
          <p:nvPr/>
        </p:nvSpPr>
        <p:spPr>
          <a:xfrm>
            <a:off x="1447800" y="2800350"/>
            <a:ext cx="12954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accent2"/>
                </a:solidFill>
                <a:latin typeface="Century Schoolbook" pitchFamily="18" charset="0"/>
              </a:rPr>
              <a:t>Kitten</a:t>
            </a:r>
            <a:endParaRPr lang="en-US" sz="2400" b="1" dirty="0">
              <a:solidFill>
                <a:schemeClr val="accent2"/>
              </a:solidFill>
              <a:latin typeface="Century Schoolbook" pitchFamily="18" charset="0"/>
            </a:endParaRPr>
          </a:p>
        </p:txBody>
      </p:sp>
      <p:sp>
        <p:nvSpPr>
          <p:cNvPr id="25" name="Flowchart: Process 24"/>
          <p:cNvSpPr/>
          <p:nvPr/>
        </p:nvSpPr>
        <p:spPr>
          <a:xfrm>
            <a:off x="1600200" y="1504950"/>
            <a:ext cx="9144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rgbClr val="0070C0"/>
                </a:solidFill>
                <a:latin typeface="Century Schoolbook" pitchFamily="18" charset="0"/>
              </a:rPr>
              <a:t>Cow</a:t>
            </a:r>
            <a:endParaRPr lang="en-US" sz="2400" b="1" dirty="0">
              <a:solidFill>
                <a:srgbClr val="0070C0"/>
              </a:solidFill>
              <a:latin typeface="Century Schoolbook" pitchFamily="18" charset="0"/>
            </a:endParaRPr>
          </a:p>
        </p:txBody>
      </p:sp>
      <p:sp>
        <p:nvSpPr>
          <p:cNvPr id="26" name="Flowchart: Process 25"/>
          <p:cNvSpPr/>
          <p:nvPr/>
        </p:nvSpPr>
        <p:spPr>
          <a:xfrm>
            <a:off x="7620000" y="1733550"/>
            <a:ext cx="12954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accent2"/>
                </a:solidFill>
                <a:latin typeface="Century Schoolbook" pitchFamily="18" charset="0"/>
              </a:rPr>
              <a:t>Kitten</a:t>
            </a:r>
            <a:endParaRPr lang="en-US" sz="2400" b="1" dirty="0">
              <a:solidFill>
                <a:schemeClr val="accent2"/>
              </a:solidFill>
              <a:latin typeface="Century Schoolbook" pitchFamily="18" charset="0"/>
            </a:endParaRPr>
          </a:p>
        </p:txBody>
      </p:sp>
      <p:sp>
        <p:nvSpPr>
          <p:cNvPr id="27" name="Flowchart: Process 26"/>
          <p:cNvSpPr/>
          <p:nvPr/>
        </p:nvSpPr>
        <p:spPr>
          <a:xfrm>
            <a:off x="7543800" y="3638550"/>
            <a:ext cx="914400" cy="6096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latin typeface="Century Schoolbook" pitchFamily="18" charset="0"/>
              </a:rPr>
              <a:t>Tub</a:t>
            </a:r>
            <a:endParaRPr lang="en-US" sz="2400" b="1" dirty="0">
              <a:solidFill>
                <a:schemeClr val="tx1"/>
              </a:solidFill>
              <a:latin typeface="Century Schoolbook" pitchFamily="18" charset="0"/>
            </a:endParaRPr>
          </a:p>
        </p:txBody>
      </p:sp>
      <p:sp>
        <p:nvSpPr>
          <p:cNvPr id="28" name="Flowchart: Process 27"/>
          <p:cNvSpPr/>
          <p:nvPr/>
        </p:nvSpPr>
        <p:spPr>
          <a:xfrm>
            <a:off x="3124200" y="4705350"/>
            <a:ext cx="1752600" cy="3810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rgbClr val="C00AB7"/>
                </a:solidFill>
                <a:latin typeface="Century Schoolbook" pitchFamily="18" charset="0"/>
              </a:rPr>
              <a:t>গাভী</a:t>
            </a:r>
            <a:endParaRPr lang="en-US" b="1" dirty="0">
              <a:solidFill>
                <a:srgbClr val="C00AB7"/>
              </a:solidFill>
              <a:latin typeface="Century Schoolbook" pitchFamily="18" charset="0"/>
            </a:endParaRPr>
          </a:p>
        </p:txBody>
      </p:sp>
      <p:sp>
        <p:nvSpPr>
          <p:cNvPr id="29" name="Flowchart: Process 28"/>
          <p:cNvSpPr/>
          <p:nvPr/>
        </p:nvSpPr>
        <p:spPr>
          <a:xfrm>
            <a:off x="3200400" y="3333750"/>
            <a:ext cx="1752600" cy="3810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chemeClr val="accent2">
                    <a:lumMod val="50000"/>
                  </a:schemeClr>
                </a:solidFill>
                <a:latin typeface="Century Schoolbook" pitchFamily="18" charset="0"/>
              </a:rPr>
              <a:t>নলকূপ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30" name="Flowchart: Process 29"/>
          <p:cNvSpPr/>
          <p:nvPr/>
        </p:nvSpPr>
        <p:spPr>
          <a:xfrm>
            <a:off x="3352800" y="2114550"/>
            <a:ext cx="1752600" cy="3810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accent1"/>
                </a:solidFill>
                <a:latin typeface="Century Schoolbook" pitchFamily="18" charset="0"/>
              </a:rPr>
              <a:t>বিড়াল</a:t>
            </a:r>
            <a:r>
              <a:rPr lang="en-US" b="1" dirty="0" smtClean="0">
                <a:solidFill>
                  <a:schemeClr val="accent1"/>
                </a:solidFill>
                <a:latin typeface="Century Schoolbook" pitchFamily="18" charset="0"/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  <a:latin typeface="Century Schoolbook" pitchFamily="18" charset="0"/>
              </a:rPr>
              <a:t>ছানা</a:t>
            </a:r>
            <a:endParaRPr lang="en-US" b="1" dirty="0">
              <a:solidFill>
                <a:schemeClr val="accent1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1981200" y="285750"/>
            <a:ext cx="5029200" cy="762000"/>
          </a:xfrm>
          <a:prstGeom prst="flowChart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800" dirty="0" smtClean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Checking </a:t>
            </a:r>
            <a:r>
              <a:rPr lang="en-US" sz="4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learning</a:t>
            </a:r>
          </a:p>
          <a:p>
            <a:pPr algn="ctr"/>
            <a:endParaRPr lang="en-US" sz="4800" dirty="0"/>
          </a:p>
        </p:txBody>
      </p:sp>
      <p:sp>
        <p:nvSpPr>
          <p:cNvPr id="3" name="Rectangle 2"/>
          <p:cNvSpPr/>
          <p:nvPr/>
        </p:nvSpPr>
        <p:spPr>
          <a:xfrm>
            <a:off x="381000" y="1276350"/>
            <a:ext cx="8458200" cy="3429000"/>
          </a:xfrm>
          <a:prstGeom prst="rect">
            <a:avLst/>
          </a:prstGeom>
          <a:solidFill>
            <a:srgbClr val="1E08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20191015_1042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504950"/>
            <a:ext cx="1676400" cy="1219200"/>
          </a:xfrm>
          <a:prstGeom prst="rect">
            <a:avLst/>
          </a:prstGeom>
        </p:spPr>
      </p:pic>
      <p:pic>
        <p:nvPicPr>
          <p:cNvPr id="5" name="Picture 4" descr="20191015_1041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3311255"/>
            <a:ext cx="1905000" cy="1177133"/>
          </a:xfrm>
          <a:prstGeom prst="rect">
            <a:avLst/>
          </a:prstGeom>
        </p:spPr>
      </p:pic>
      <p:pic>
        <p:nvPicPr>
          <p:cNvPr id="6" name="Picture 5" descr="20191015_1041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9800" y="1581150"/>
            <a:ext cx="1910039" cy="1219200"/>
          </a:xfrm>
          <a:prstGeom prst="rect">
            <a:avLst/>
          </a:prstGeom>
        </p:spPr>
      </p:pic>
      <p:pic>
        <p:nvPicPr>
          <p:cNvPr id="7" name="Picture 6" descr="20191015_10421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1999" y="3562350"/>
            <a:ext cx="1676401" cy="1047750"/>
          </a:xfrm>
          <a:prstGeom prst="rect">
            <a:avLst/>
          </a:prstGeom>
        </p:spPr>
      </p:pic>
      <p:sp>
        <p:nvSpPr>
          <p:cNvPr id="8" name="Flowchart: Process 7"/>
          <p:cNvSpPr/>
          <p:nvPr/>
        </p:nvSpPr>
        <p:spPr>
          <a:xfrm>
            <a:off x="6019800" y="1581150"/>
            <a:ext cx="1905000" cy="1066800"/>
          </a:xfrm>
          <a:prstGeom prst="flowChartProcess">
            <a:avLst/>
          </a:prstGeom>
          <a:solidFill>
            <a:schemeClr val="bg2"/>
          </a:solidFill>
          <a:ln w="57150">
            <a:solidFill>
              <a:srgbClr val="1E08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C00AB7"/>
                </a:solidFill>
                <a:latin typeface="Modern No. 20" pitchFamily="18" charset="0"/>
              </a:rPr>
              <a:t>Tub</a:t>
            </a:r>
            <a:endParaRPr lang="en-US" sz="6000" b="1" dirty="0">
              <a:solidFill>
                <a:srgbClr val="C00AB7"/>
              </a:solidFill>
              <a:latin typeface="Modern No. 20" pitchFamily="18" charset="0"/>
            </a:endParaRPr>
          </a:p>
        </p:txBody>
      </p:sp>
      <p:sp>
        <p:nvSpPr>
          <p:cNvPr id="9" name="Flowchart: Process 8"/>
          <p:cNvSpPr/>
          <p:nvPr/>
        </p:nvSpPr>
        <p:spPr>
          <a:xfrm>
            <a:off x="838200" y="3486150"/>
            <a:ext cx="1905000" cy="1066800"/>
          </a:xfrm>
          <a:prstGeom prst="flowChartProcess">
            <a:avLst/>
          </a:prstGeom>
          <a:solidFill>
            <a:schemeClr val="bg2"/>
          </a:solidFill>
          <a:ln w="57150">
            <a:solidFill>
              <a:srgbClr val="1E08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C00AB7"/>
                </a:solidFill>
                <a:latin typeface="Modern No. 20" pitchFamily="18" charset="0"/>
              </a:rPr>
              <a:t>Tubewell</a:t>
            </a:r>
            <a:endParaRPr lang="en-US" sz="3600" b="1" dirty="0">
              <a:solidFill>
                <a:srgbClr val="C00AB7"/>
              </a:solidFill>
              <a:latin typeface="Modern No. 20" pitchFamily="18" charset="0"/>
            </a:endParaRPr>
          </a:p>
        </p:txBody>
      </p:sp>
      <p:sp>
        <p:nvSpPr>
          <p:cNvPr id="10" name="Flowchart: Process 9"/>
          <p:cNvSpPr/>
          <p:nvPr/>
        </p:nvSpPr>
        <p:spPr>
          <a:xfrm>
            <a:off x="6096000" y="3333750"/>
            <a:ext cx="1905000" cy="1066800"/>
          </a:xfrm>
          <a:prstGeom prst="flowChartProcess">
            <a:avLst/>
          </a:prstGeom>
          <a:solidFill>
            <a:schemeClr val="bg2"/>
          </a:solidFill>
          <a:ln w="57150">
            <a:solidFill>
              <a:srgbClr val="1E08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C00AB7"/>
                </a:solidFill>
                <a:latin typeface="Modern No. 20" pitchFamily="18" charset="0"/>
              </a:rPr>
              <a:t>Cow</a:t>
            </a:r>
            <a:endParaRPr lang="en-US" sz="6000" b="1" dirty="0">
              <a:solidFill>
                <a:srgbClr val="C00AB7"/>
              </a:solidFill>
              <a:latin typeface="Modern No. 20" pitchFamily="18" charset="0"/>
            </a:endParaRPr>
          </a:p>
        </p:txBody>
      </p:sp>
      <p:sp>
        <p:nvSpPr>
          <p:cNvPr id="11" name="Flowchart: Process 10"/>
          <p:cNvSpPr/>
          <p:nvPr/>
        </p:nvSpPr>
        <p:spPr>
          <a:xfrm>
            <a:off x="838200" y="1581150"/>
            <a:ext cx="1905000" cy="1066800"/>
          </a:xfrm>
          <a:prstGeom prst="flowChartProcess">
            <a:avLst/>
          </a:prstGeom>
          <a:solidFill>
            <a:schemeClr val="bg2"/>
          </a:solidFill>
          <a:ln w="57150">
            <a:solidFill>
              <a:srgbClr val="1E08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C00AB7"/>
                </a:solidFill>
                <a:latin typeface="Modern No. 20" pitchFamily="18" charset="0"/>
              </a:rPr>
              <a:t>Kitten</a:t>
            </a:r>
            <a:endParaRPr lang="en-US" sz="4800" b="1" dirty="0">
              <a:solidFill>
                <a:srgbClr val="C00AB7"/>
              </a:solidFill>
              <a:latin typeface="Modern No. 20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xit" presetSubtype="2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0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FFC000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-array-of-1970719_960_7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-171450"/>
            <a:ext cx="7772400" cy="5143500"/>
          </a:xfrm>
          <a:prstGeom prst="rect">
            <a:avLst/>
          </a:prstGeom>
        </p:spPr>
      </p:pic>
      <p:pic>
        <p:nvPicPr>
          <p:cNvPr id="3" name="Picture 2" descr="animated-boy-image-001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514350"/>
            <a:ext cx="1828800" cy="3962400"/>
          </a:xfrm>
          <a:prstGeom prst="rect">
            <a:avLst/>
          </a:prstGeom>
        </p:spPr>
      </p:pic>
      <p:sp>
        <p:nvSpPr>
          <p:cNvPr id="4" name="Flowchart: Process 3"/>
          <p:cNvSpPr/>
          <p:nvPr/>
        </p:nvSpPr>
        <p:spPr>
          <a:xfrm>
            <a:off x="1524000" y="1123950"/>
            <a:ext cx="4191000" cy="16764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bg1"/>
                </a:solidFill>
                <a:latin typeface="Engravers MT" pitchFamily="18" charset="0"/>
              </a:rPr>
              <a:t>No more today</a:t>
            </a:r>
            <a:endParaRPr lang="en-US" sz="4800" b="1" dirty="0">
              <a:solidFill>
                <a:schemeClr val="bg1"/>
              </a:solidFill>
              <a:latin typeface="Engravers MT" pitchFamily="18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imated-rose-image-004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61950"/>
            <a:ext cx="3886200" cy="4419600"/>
          </a:xfrm>
          <a:prstGeom prst="rect">
            <a:avLst/>
          </a:prstGeom>
        </p:spPr>
      </p:pic>
      <p:pic>
        <p:nvPicPr>
          <p:cNvPr id="3" name="Picture 2" descr="animated-rose-image-004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876550"/>
            <a:ext cx="2262188" cy="2438400"/>
          </a:xfrm>
          <a:prstGeom prst="rect">
            <a:avLst/>
          </a:prstGeom>
        </p:spPr>
      </p:pic>
      <p:sp>
        <p:nvSpPr>
          <p:cNvPr id="4" name="Flowchart: Process 3"/>
          <p:cNvSpPr/>
          <p:nvPr/>
        </p:nvSpPr>
        <p:spPr>
          <a:xfrm>
            <a:off x="4495800" y="209550"/>
            <a:ext cx="4343400" cy="26670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anUp">
              <a:avLst/>
            </a:prstTxWarp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bn-BD" sz="7200" b="1" dirty="0" smtClean="0">
                <a:ln>
                  <a:solidFill>
                    <a:schemeClr val="tx1"/>
                  </a:solidFill>
                </a:ln>
                <a:solidFill>
                  <a:srgbClr val="C00AB7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opperplate Gothic Bold" pitchFamily="34" charset="0"/>
              </a:rPr>
              <a:t>Thank you</a:t>
            </a:r>
            <a:endParaRPr lang="en-US" sz="7200" b="1" dirty="0">
              <a:ln>
                <a:solidFill>
                  <a:schemeClr val="tx1"/>
                </a:solidFill>
              </a:ln>
              <a:solidFill>
                <a:srgbClr val="C00AB7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opperplate Gothic Bold" pitchFamily="34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140</Words>
  <Application>Microsoft Office PowerPoint</Application>
  <PresentationFormat>On-screen Show (16:9)</PresentationFormat>
  <Paragraphs>72</Paragraphs>
  <Slides>17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ASRAFUL</cp:lastModifiedBy>
  <cp:revision>50</cp:revision>
  <dcterms:created xsi:type="dcterms:W3CDTF">2006-08-16T00:00:00Z</dcterms:created>
  <dcterms:modified xsi:type="dcterms:W3CDTF">2019-10-16T20:33:49Z</dcterms:modified>
</cp:coreProperties>
</file>