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337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8" r:id="rId17"/>
    <p:sldId id="339" r:id="rId1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24" autoAdjust="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69992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17041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25093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00593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00593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3564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48029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9154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91814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91546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1704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0059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18063" y="1074200"/>
            <a:ext cx="7507875" cy="4709600"/>
          </a:xfrm>
          <a:custGeom>
            <a:avLst/>
            <a:gdLst/>
            <a:ahLst/>
            <a:cxnLst/>
            <a:rect l="l" t="t" r="r" b="b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296350" y="2655800"/>
            <a:ext cx="45513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05382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picture">
  <p:cSld name="Title + pictur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6" descr="organic-01.png"/>
          <p:cNvPicPr preferRelativeResize="0"/>
          <p:nvPr/>
        </p:nvPicPr>
        <p:blipFill>
          <a:blip r:embed="rId2">
            <a:alphaModFix amt="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/>
          <p:nvPr/>
        </p:nvSpPr>
        <p:spPr>
          <a:xfrm>
            <a:off x="595200" y="784708"/>
            <a:ext cx="7953600" cy="5214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4775" dir="2700000" algn="bl" rotWithShape="0">
              <a:srgbClr val="20124D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052400" y="2102967"/>
            <a:ext cx="2686200" cy="34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r" rtl="0">
              <a:spcBef>
                <a:spcPts val="800"/>
              </a:spcBef>
              <a:spcAft>
                <a:spcPts val="0"/>
              </a:spcAft>
              <a:buSzPts val="1800"/>
              <a:buChar char="▹"/>
              <a:defRPr sz="2400"/>
            </a:lvl1pPr>
            <a:lvl2pPr marL="1219170" lvl="1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2400"/>
            </a:lvl2pPr>
            <a:lvl3pPr marL="1828754" lvl="2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2400"/>
            </a:lvl3pPr>
            <a:lvl4pPr marL="2438339" lvl="3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052325" y="1009533"/>
            <a:ext cx="2686200" cy="116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None/>
              <a:defRPr>
                <a:solidFill>
                  <a:srgbClr val="4D4A56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56784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849971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ircles">
  <p:cSld name="Blank circle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5" descr="organic-04.png"/>
          <p:cNvPicPr preferRelativeResize="0"/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8556784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8669485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aves">
  <p:cSld name="Blank waves">
    <p:bg>
      <p:bgPr>
        <a:solidFill>
          <a:srgbClr val="4D4A56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3" descr="organic-02.png"/>
          <p:cNvPicPr preferRelativeResize="0"/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556784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333528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10/18/2019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3" r:id="rId24"/>
    <p:sldLayoutId id="2147483674" r:id="rId25"/>
    <p:sldLayoutId id="2147483675" r:id="rId2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>
                <a:alpha val="84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B9A5A85-5C29-4E05-930C-9B620D1A50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032217" y="2715066"/>
            <a:ext cx="7079567" cy="119575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0249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xmlns="" id="{1C6AA9F8-A498-4518-A5C7-D3AD31794C78}"/>
              </a:ext>
            </a:extLst>
          </p:cNvPr>
          <p:cNvSpPr/>
          <p:nvPr/>
        </p:nvSpPr>
        <p:spPr>
          <a:xfrm>
            <a:off x="273773" y="286234"/>
            <a:ext cx="8641080" cy="6217920"/>
          </a:xfrm>
          <a:prstGeom prst="frame">
            <a:avLst>
              <a:gd name="adj1" fmla="val 7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210061"/>
            <a:ext cx="367407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New Words</a:t>
            </a:r>
            <a:endParaRPr lang="en-US" sz="4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xmlns="" id="{D21A571B-3582-483E-A897-4C957A6E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83" y="2336093"/>
            <a:ext cx="1914458" cy="588815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Chocolate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xmlns="" id="{EFA470DF-2ADE-45CD-819E-3D4D69FC2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18" y="2287783"/>
            <a:ext cx="1942761" cy="571725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Tomato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42">
            <a:extLst>
              <a:ext uri="{FF2B5EF4-FFF2-40B4-BE49-F238E27FC236}">
                <a16:creationId xmlns:a16="http://schemas.microsoft.com/office/drawing/2014/main" xmlns="" id="{AEC3FFA7-27FB-46B9-B427-59A246352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546" y="1286996"/>
            <a:ext cx="1931334" cy="5514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Delicious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5">
            <a:extLst>
              <a:ext uri="{FF2B5EF4-FFF2-40B4-BE49-F238E27FC236}">
                <a16:creationId xmlns:a16="http://schemas.microsoft.com/office/drawing/2014/main" xmlns="" id="{57500ED7-F4A5-48D4-80C7-F4210DA9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61" y="3483920"/>
            <a:ext cx="1869302" cy="560507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bn-BD" sz="28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NikoshBAN" panose="02000000000000000000" pitchFamily="2" charset="0"/>
              </a:rPr>
              <a:t>M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usic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6">
            <a:extLst>
              <a:ext uri="{FF2B5EF4-FFF2-40B4-BE49-F238E27FC236}">
                <a16:creationId xmlns:a16="http://schemas.microsoft.com/office/drawing/2014/main" xmlns="" id="{AA57B08B-113D-41A3-B1CF-806753A31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96" y="5542670"/>
            <a:ext cx="1893081" cy="55673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Lettuce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39">
            <a:extLst>
              <a:ext uri="{FF2B5EF4-FFF2-40B4-BE49-F238E27FC236}">
                <a16:creationId xmlns:a16="http://schemas.microsoft.com/office/drawing/2014/main" xmlns="" id="{E8EC5288-14F0-47BA-B75B-8C0209BE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153" y="4443266"/>
            <a:ext cx="1932975" cy="547467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Banana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42">
            <a:extLst>
              <a:ext uri="{FF2B5EF4-FFF2-40B4-BE49-F238E27FC236}">
                <a16:creationId xmlns:a16="http://schemas.microsoft.com/office/drawing/2014/main" xmlns="" id="{5EA095BF-07C0-44DC-A186-EAB032D03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55" y="1181687"/>
            <a:ext cx="1822521" cy="60039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Regularly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45">
            <a:extLst>
              <a:ext uri="{FF2B5EF4-FFF2-40B4-BE49-F238E27FC236}">
                <a16:creationId xmlns:a16="http://schemas.microsoft.com/office/drawing/2014/main" xmlns="" id="{506B6283-8EB4-4A2C-A767-1D50B6FFD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25" y="4535188"/>
            <a:ext cx="1854496" cy="58529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Carrot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45">
            <a:extLst>
              <a:ext uri="{FF2B5EF4-FFF2-40B4-BE49-F238E27FC236}">
                <a16:creationId xmlns:a16="http://schemas.microsoft.com/office/drawing/2014/main" xmlns="" id="{6CDDCD88-6286-4808-A4C6-78545ADD7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487" y="3363486"/>
            <a:ext cx="1898814" cy="544805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Cucumber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39">
            <a:extLst>
              <a:ext uri="{FF2B5EF4-FFF2-40B4-BE49-F238E27FC236}">
                <a16:creationId xmlns:a16="http://schemas.microsoft.com/office/drawing/2014/main" xmlns="" id="{E8EC5288-14F0-47BA-B75B-8C0209BE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202" y="5562600"/>
            <a:ext cx="1932975" cy="547467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Pineapple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36">
            <a:extLst>
              <a:ext uri="{FF2B5EF4-FFF2-40B4-BE49-F238E27FC236}">
                <a16:creationId xmlns:a16="http://schemas.microsoft.com/office/drawing/2014/main" xmlns="" id="{D21A571B-3582-483E-A897-4C957A6E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272" y="2322026"/>
            <a:ext cx="1716344" cy="5888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চকলেট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39">
            <a:extLst>
              <a:ext uri="{FF2B5EF4-FFF2-40B4-BE49-F238E27FC236}">
                <a16:creationId xmlns:a16="http://schemas.microsoft.com/office/drawing/2014/main" xmlns="" id="{EFA470DF-2ADE-45CD-819E-3D4D69FC2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6777" y="2273716"/>
            <a:ext cx="1737613" cy="571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টমেটো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42">
            <a:extLst>
              <a:ext uri="{FF2B5EF4-FFF2-40B4-BE49-F238E27FC236}">
                <a16:creationId xmlns:a16="http://schemas.microsoft.com/office/drawing/2014/main" xmlns="" id="{AEC3FFA7-27FB-46B9-B427-59A246352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205" y="1272929"/>
            <a:ext cx="1694533" cy="5514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সুস্বাদু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45">
            <a:extLst>
              <a:ext uri="{FF2B5EF4-FFF2-40B4-BE49-F238E27FC236}">
                <a16:creationId xmlns:a16="http://schemas.microsoft.com/office/drawing/2014/main" xmlns="" id="{57500ED7-F4A5-48D4-80C7-F4210DA9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016" y="3469853"/>
            <a:ext cx="1750264" cy="5605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সঙ্গীত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xmlns="" id="{AA57B08B-113D-41A3-B1CF-806753A31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782" y="5528603"/>
            <a:ext cx="1772529" cy="5567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লেটুস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পাতা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xmlns="" id="{E8EC5288-14F0-47BA-B75B-8C0209BE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308" y="4429199"/>
            <a:ext cx="1809883" cy="5474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কলা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42">
            <a:extLst>
              <a:ext uri="{FF2B5EF4-FFF2-40B4-BE49-F238E27FC236}">
                <a16:creationId xmlns:a16="http://schemas.microsoft.com/office/drawing/2014/main" xmlns="" id="{5EA095BF-07C0-44DC-A186-EAB032D03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194" y="1167620"/>
            <a:ext cx="1706462" cy="6003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নিয়মিত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45">
            <a:extLst>
              <a:ext uri="{FF2B5EF4-FFF2-40B4-BE49-F238E27FC236}">
                <a16:creationId xmlns:a16="http://schemas.microsoft.com/office/drawing/2014/main" xmlns="" id="{506B6283-8EB4-4A2C-A767-1D50B6FFD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911" y="4521121"/>
            <a:ext cx="1736401" cy="5852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গাজর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45">
            <a:extLst>
              <a:ext uri="{FF2B5EF4-FFF2-40B4-BE49-F238E27FC236}">
                <a16:creationId xmlns:a16="http://schemas.microsoft.com/office/drawing/2014/main" xmlns="" id="{6CDDCD88-6286-4808-A4C6-78545ADD7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1642" y="3349419"/>
            <a:ext cx="1777897" cy="5448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শসা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ectangle 39">
            <a:extLst>
              <a:ext uri="{FF2B5EF4-FFF2-40B4-BE49-F238E27FC236}">
                <a16:creationId xmlns:a16="http://schemas.microsoft.com/office/drawing/2014/main" xmlns="" id="{E8EC5288-14F0-47BA-B75B-8C0209BE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357" y="5548533"/>
            <a:ext cx="1809883" cy="5474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আনারস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8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541553" y="2405587"/>
            <a:ext cx="8060896" cy="151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dist="104775" dir="2700000" algn="bl" rotWithShape="0">
              <a:srgbClr val="20124D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xmlns="" id="{8F567CD9-093E-477D-9FB7-6F6FA505CFF7}"/>
              </a:ext>
            </a:extLst>
          </p:cNvPr>
          <p:cNvSpPr/>
          <p:nvPr/>
        </p:nvSpPr>
        <p:spPr>
          <a:xfrm>
            <a:off x="273773" y="286234"/>
            <a:ext cx="8641080" cy="6217920"/>
          </a:xfrm>
          <a:prstGeom prst="frame">
            <a:avLst>
              <a:gd name="adj1" fmla="val 7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EBCED3-8D0A-4B42-A923-C51F3530488F}"/>
              </a:ext>
            </a:extLst>
          </p:cNvPr>
          <p:cNvSpPr/>
          <p:nvPr/>
        </p:nvSpPr>
        <p:spPr>
          <a:xfrm>
            <a:off x="835344" y="2516895"/>
            <a:ext cx="7513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I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am reading the dialogue once again.</a:t>
            </a:r>
            <a:r>
              <a:rPr lang="en-US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R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epeat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with me.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0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5140" y="1283679"/>
            <a:ext cx="75941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W</a:t>
            </a:r>
            <a:r>
              <a:rPr lang="en-US" sz="2800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hich food does </a:t>
            </a:r>
            <a:r>
              <a:rPr lang="en-US" sz="2800" cap="none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Nasreen</a:t>
            </a:r>
            <a:r>
              <a:rPr lang="en-US" sz="2800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eat regularly? </a:t>
            </a:r>
            <a:endParaRPr lang="en-US" sz="2800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9697" y="2648019"/>
            <a:ext cx="69737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W</a:t>
            </a:r>
            <a:r>
              <a:rPr lang="en-US" sz="2800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hich food does </a:t>
            </a:r>
            <a:r>
              <a:rPr lang="en-US" sz="2800" cap="none" spc="300" dirty="0" err="1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Sima</a:t>
            </a:r>
            <a:r>
              <a:rPr lang="en-US" sz="2800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 eat regularly? </a:t>
            </a:r>
            <a:endParaRPr lang="en-US" sz="2800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8875" y="4106708"/>
            <a:ext cx="79099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700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W</a:t>
            </a:r>
            <a:r>
              <a:rPr lang="en-US" sz="2700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hich food melts quickly in hot weather? </a:t>
            </a:r>
            <a:endParaRPr lang="en-US" sz="2700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354764"/>
            <a:ext cx="362498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Let’s check….</a:t>
            </a:r>
            <a:endParaRPr lang="en-US" sz="3200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34142" y="1944915"/>
            <a:ext cx="3276602" cy="442674"/>
          </a:xfrm>
          <a:prstGeom prst="round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Fruits and Vegetables</a:t>
            </a:r>
            <a:endParaRPr lang="en-US" sz="20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85850" y="3429000"/>
            <a:ext cx="3276602" cy="442674"/>
          </a:xfrm>
          <a:prstGeom prst="round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Fruits and Vegetables</a:t>
            </a:r>
            <a:endParaRPr lang="en-US" sz="20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28700" y="4800600"/>
            <a:ext cx="1660072" cy="442674"/>
          </a:xfrm>
          <a:prstGeom prst="round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Ice-cream</a:t>
            </a:r>
            <a:endParaRPr lang="en-US" sz="20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457200" y="2057400"/>
            <a:ext cx="8141677" cy="228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  <a:effectLst>
            <a:outerShdw dist="104775" dir="2700000" algn="bl" rotWithShape="0">
              <a:srgbClr val="20124D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CEBCED3-8D0A-4B42-A923-C51F3530488F}"/>
              </a:ext>
            </a:extLst>
          </p:cNvPr>
          <p:cNvSpPr/>
          <p:nvPr/>
        </p:nvSpPr>
        <p:spPr>
          <a:xfrm>
            <a:off x="795588" y="2826603"/>
            <a:ext cx="7513093" cy="830997"/>
          </a:xfrm>
          <a:prstGeom prst="rect">
            <a:avLst/>
          </a:prstGeom>
          <a:ln>
            <a:solidFill>
              <a:schemeClr val="tx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Read the dialogue silently…..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0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77746" y="2560935"/>
            <a:ext cx="63465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Act out the dialogue in pairs.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81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3402" y="2324688"/>
            <a:ext cx="7108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W</a:t>
            </a:r>
            <a:r>
              <a:rPr lang="en-US" sz="2800" b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hich food should we eat regularly? </a:t>
            </a:r>
            <a:endParaRPr lang="en-US" sz="2800" b="1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8511" y="3154457"/>
            <a:ext cx="72498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W</a:t>
            </a:r>
            <a:r>
              <a:rPr lang="en-US" sz="2800" b="1" cap="none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hich foods are good for our health? </a:t>
            </a:r>
            <a:endParaRPr lang="en-US" sz="2800" b="1" cap="none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354764"/>
            <a:ext cx="56194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Answer the questions</a:t>
            </a:r>
            <a:endParaRPr lang="en-US" sz="4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6612" y="2690193"/>
            <a:ext cx="7223232" cy="13716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2857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 you all….</a:t>
            </a:r>
            <a:endParaRPr lang="en-US" sz="8000" b="1" cap="none" spc="50" dirty="0">
              <a:ln w="28575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17"/>
          <p:cNvSpPr txBox="1"/>
          <p:nvPr/>
        </p:nvSpPr>
        <p:spPr>
          <a:xfrm>
            <a:off x="1000540" y="2590800"/>
            <a:ext cx="7162800" cy="2438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7030A0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Hasnat</a:t>
            </a:r>
            <a:r>
              <a:rPr lang="en-US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Imrul</a:t>
            </a:r>
            <a:r>
              <a:rPr lang="en-US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Kaysar</a:t>
            </a:r>
            <a:r>
              <a:rPr lang="en-US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ShaKil</a:t>
            </a:r>
            <a:endParaRPr lang="en-US" sz="4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Assistant Teacher</a:t>
            </a:r>
          </a:p>
          <a:p>
            <a:pPr algn="ctr">
              <a:buNone/>
            </a:pP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Roazapara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Govt. Primary School</a:t>
            </a:r>
          </a:p>
          <a:p>
            <a:pPr algn="ctr"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Lama,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Bandarban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Google Shape;102;p17">
            <a:extLst>
              <a:ext uri="{FF2B5EF4-FFF2-40B4-BE49-F238E27FC236}">
                <a16:creationId xmlns:a16="http://schemas.microsoft.com/office/drawing/2014/main" xmlns="" id="{BC3DE663-73D5-4BF8-9D04-A46F454E7FC5}"/>
              </a:ext>
            </a:extLst>
          </p:cNvPr>
          <p:cNvSpPr txBox="1">
            <a:spLocks/>
          </p:cNvSpPr>
          <p:nvPr/>
        </p:nvSpPr>
        <p:spPr>
          <a:xfrm>
            <a:off x="2978424" y="1371600"/>
            <a:ext cx="3124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 algn="ctr">
              <a:defRPr/>
            </a:pPr>
            <a:r>
              <a:rPr lang="en-US" sz="3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Presented by-</a:t>
            </a:r>
            <a:endParaRPr kumimoji="0" lang="en-US" sz="2000" b="0" i="0" u="none" strike="noStrike" kern="1200" cap="all" spc="0" normalizeH="0" baseline="0" noProof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04;p17"/>
          <p:cNvSpPr txBox="1"/>
          <p:nvPr/>
        </p:nvSpPr>
        <p:spPr>
          <a:xfrm>
            <a:off x="2438400" y="1295400"/>
            <a:ext cx="5243852" cy="426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10000"/>
              </a:schemeClr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</a:pPr>
            <a:endParaRPr sz="2800" b="1" kern="0" dirty="0">
              <a:solidFill>
                <a:srgbClr val="0070C0"/>
              </a:solidFill>
              <a:latin typeface="Calibri" pitchFamily="34" charset="0"/>
              <a:ea typeface="Tinos"/>
              <a:cs typeface="Calibri" pitchFamily="34" charset="0"/>
              <a:sym typeface="Tinos"/>
            </a:endParaRPr>
          </a:p>
        </p:txBody>
      </p:sp>
      <p:sp>
        <p:nvSpPr>
          <p:cNvPr id="4" name="Google Shape;104;p17"/>
          <p:cNvSpPr txBox="1"/>
          <p:nvPr/>
        </p:nvSpPr>
        <p:spPr>
          <a:xfrm>
            <a:off x="3352800" y="1828800"/>
            <a:ext cx="3581400" cy="3276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7030A0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US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C</a:t>
            </a:r>
            <a:r>
              <a:rPr lang="bn-BD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NikoshBAN" panose="02000000000000000000" pitchFamily="2" charset="0"/>
                <a:sym typeface="Tinos"/>
              </a:rPr>
              <a:t>lass</a:t>
            </a:r>
            <a:r>
              <a:rPr lang="bn-BD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AdorshoLipi" panose="02000500020000020004" pitchFamily="1" charset="0"/>
                <a:sym typeface="Tinos"/>
              </a:rPr>
              <a:t>: 5</a:t>
            </a: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US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U</a:t>
            </a:r>
            <a:r>
              <a:rPr lang="bn-BD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NikoshBAN" panose="02000000000000000000" pitchFamily="2" charset="0"/>
                <a:sym typeface="Tinos"/>
              </a:rPr>
              <a:t>nit:    </a:t>
            </a:r>
            <a:r>
              <a:rPr lang="en-US" sz="2800" b="1" kern="0" dirty="0" smtClean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7</a:t>
            </a:r>
            <a:endParaRPr lang="bn-BD" sz="2800" b="1" kern="0" dirty="0">
              <a:solidFill>
                <a:srgbClr val="0070C0"/>
              </a:solidFill>
              <a:latin typeface="Calibri" pitchFamily="34" charset="0"/>
              <a:ea typeface="Tinos"/>
              <a:cs typeface="AdorshoLipi" panose="02000500020000020004" pitchFamily="1" charset="0"/>
              <a:sym typeface="Tinos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US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L</a:t>
            </a:r>
            <a:r>
              <a:rPr lang="bn-BD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NikoshBAN" panose="02000000000000000000" pitchFamily="2" charset="0"/>
                <a:sym typeface="Tinos"/>
              </a:rPr>
              <a:t>esson: </a:t>
            </a:r>
            <a:r>
              <a:rPr lang="en-US" sz="2800" b="1" kern="0" dirty="0" smtClean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1-2</a:t>
            </a:r>
            <a:endParaRPr lang="bn-BD" sz="2800" b="1" kern="0" dirty="0">
              <a:solidFill>
                <a:srgbClr val="0070C0"/>
              </a:solidFill>
              <a:latin typeface="Calibri" pitchFamily="34" charset="0"/>
              <a:ea typeface="Tinos"/>
              <a:cs typeface="NikoshBAN" panose="02000000000000000000" pitchFamily="2" charset="0"/>
              <a:sym typeface="Tinos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US" sz="2800" b="1" kern="0" dirty="0" smtClean="0">
                <a:solidFill>
                  <a:srgbClr val="00206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Be healthy</a:t>
            </a:r>
            <a:endParaRPr lang="bn-BD" sz="2800" b="1" kern="0" dirty="0">
              <a:solidFill>
                <a:srgbClr val="002060"/>
              </a:solidFill>
              <a:latin typeface="Calibri" pitchFamily="34" charset="0"/>
              <a:ea typeface="Tinos"/>
              <a:cs typeface="NikoshBAN" panose="02000000000000000000" pitchFamily="2" charset="0"/>
              <a:sym typeface="Tinos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US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L</a:t>
            </a:r>
            <a:r>
              <a:rPr lang="bn-BD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NikoshBAN" panose="02000000000000000000" pitchFamily="2" charset="0"/>
                <a:sym typeface="Tinos"/>
              </a:rPr>
              <a:t>esson</a:t>
            </a:r>
            <a:r>
              <a:rPr lang="bn-BD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AdorshoLipi" panose="02000500020000020004" pitchFamily="1" charset="0"/>
                <a:sym typeface="Tinos"/>
              </a:rPr>
              <a:t>: </a:t>
            </a:r>
            <a:r>
              <a:rPr lang="en-US" sz="2800" b="1" kern="0" dirty="0" smtClean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A</a:t>
            </a:r>
            <a:endParaRPr lang="bn-BD" sz="2800" b="1" kern="0" dirty="0">
              <a:solidFill>
                <a:srgbClr val="0070C0"/>
              </a:solidFill>
              <a:latin typeface="Calibri" pitchFamily="34" charset="0"/>
              <a:ea typeface="Tinos"/>
              <a:cs typeface="AdorshoLipi" panose="02000500020000020004" pitchFamily="1" charset="0"/>
              <a:sym typeface="Tinos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r>
              <a:rPr lang="en-US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P</a:t>
            </a:r>
            <a:r>
              <a:rPr lang="bn-BD" sz="2800" b="1" kern="0" dirty="0">
                <a:solidFill>
                  <a:srgbClr val="0070C0"/>
                </a:solidFill>
                <a:latin typeface="Calibri" pitchFamily="34" charset="0"/>
                <a:ea typeface="Tinos"/>
                <a:cs typeface="NikoshBAN" panose="02000000000000000000" pitchFamily="2" charset="0"/>
                <a:sym typeface="Tinos"/>
              </a:rPr>
              <a:t>age:    </a:t>
            </a:r>
            <a:r>
              <a:rPr lang="en-US" sz="2800" b="1" kern="0" dirty="0" smtClean="0">
                <a:solidFill>
                  <a:srgbClr val="0070C0"/>
                </a:solidFill>
                <a:latin typeface="Calibri" pitchFamily="34" charset="0"/>
                <a:ea typeface="Tinos"/>
                <a:cs typeface="Calibri" pitchFamily="34" charset="0"/>
                <a:sym typeface="Tinos"/>
              </a:rPr>
              <a:t>26</a:t>
            </a:r>
            <a:endParaRPr sz="2800" b="1" kern="0" dirty="0">
              <a:solidFill>
                <a:srgbClr val="0070C0"/>
              </a:solidFill>
              <a:latin typeface="Calibri" pitchFamily="34" charset="0"/>
              <a:ea typeface="Tinos"/>
              <a:cs typeface="Calibri" pitchFamily="34" charset="0"/>
              <a:sym typeface="Tinos"/>
            </a:endParaRPr>
          </a:p>
        </p:txBody>
      </p:sp>
      <p:sp>
        <p:nvSpPr>
          <p:cNvPr id="3" name="Google Shape;102;p17">
            <a:extLst>
              <a:ext uri="{FF2B5EF4-FFF2-40B4-BE49-F238E27FC236}">
                <a16:creationId xmlns:a16="http://schemas.microsoft.com/office/drawing/2014/main" xmlns="" id="{BC3DE663-73D5-4BF8-9D04-A46F454E7FC5}"/>
              </a:ext>
            </a:extLst>
          </p:cNvPr>
          <p:cNvSpPr txBox="1">
            <a:spLocks/>
          </p:cNvSpPr>
          <p:nvPr/>
        </p:nvSpPr>
        <p:spPr>
          <a:xfrm>
            <a:off x="990600" y="1295400"/>
            <a:ext cx="23622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L</a:t>
            </a:r>
            <a:r>
              <a:rPr kumimoji="0" lang="en-US" sz="4000" b="0" i="0" u="none" strike="noStrike" kern="1200" cap="all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esson </a:t>
            </a:r>
            <a:br>
              <a:rPr kumimoji="0" lang="en-US" sz="4000" b="0" i="0" u="none" strike="noStrike" kern="1200" cap="all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r>
              <a:rPr kumimoji="0" lang="en-US" sz="2400" b="0" i="0" u="none" strike="noStrike" kern="1200" cap="all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Introduction</a:t>
            </a:r>
            <a:endParaRPr kumimoji="0" lang="en-US" sz="4000" b="0" i="0" u="none" strike="noStrike" kern="1200" cap="all" spc="0" normalizeH="0" baseline="0" noProof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102;p17">
            <a:extLst>
              <a:ext uri="{FF2B5EF4-FFF2-40B4-BE49-F238E27FC236}">
                <a16:creationId xmlns:a16="http://schemas.microsoft.com/office/drawing/2014/main" xmlns="" id="{2648754A-1A2C-4236-B528-52BDD5CC2A76}"/>
              </a:ext>
            </a:extLst>
          </p:cNvPr>
          <p:cNvSpPr txBox="1">
            <a:spLocks/>
          </p:cNvSpPr>
          <p:nvPr/>
        </p:nvSpPr>
        <p:spPr>
          <a:xfrm>
            <a:off x="1970027" y="214533"/>
            <a:ext cx="5414961" cy="9706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 kern="1200">
                <a:solidFill>
                  <a:srgbClr val="434343"/>
                </a:solidFill>
                <a:latin typeface="+mj-lt"/>
                <a:ea typeface="+mj-ea"/>
                <a:cs typeface="+mj-c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None/>
              <a:defRPr sz="4000">
                <a:solidFill>
                  <a:srgbClr val="434343"/>
                </a:solidFill>
              </a:defRPr>
            </a:lvl9pPr>
          </a:lstStyle>
          <a:p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Let’s 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play a </a:t>
            </a: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Bingo </a:t>
            </a: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game.</a:t>
            </a:r>
          </a:p>
        </p:txBody>
      </p:sp>
      <p:sp>
        <p:nvSpPr>
          <p:cNvPr id="22" name="Google Shape;104;p17">
            <a:extLst>
              <a:ext uri="{FF2B5EF4-FFF2-40B4-BE49-F238E27FC236}">
                <a16:creationId xmlns:a16="http://schemas.microsoft.com/office/drawing/2014/main" xmlns="" id="{58FD2D58-1480-4A8B-BFFE-36629588785C}"/>
              </a:ext>
            </a:extLst>
          </p:cNvPr>
          <p:cNvSpPr txBox="1"/>
          <p:nvPr/>
        </p:nvSpPr>
        <p:spPr>
          <a:xfrm>
            <a:off x="908370" y="2514600"/>
            <a:ext cx="7397430" cy="140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Write down any </a:t>
            </a:r>
            <a:r>
              <a:rPr lang="en-US" sz="2800" b="1" dirty="0" smtClean="0">
                <a:ln/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Four</a:t>
            </a:r>
            <a:r>
              <a:rPr lang="en-US" sz="2800" b="1" dirty="0" smtClean="0">
                <a:ln/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>
                <a:ln/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of the following words in your notebook and follow my instructions.</a:t>
            </a:r>
          </a:p>
          <a:p>
            <a:pPr defTabSz="1219170">
              <a:spcBef>
                <a:spcPts val="800"/>
              </a:spcBef>
              <a:buClr>
                <a:srgbClr val="000000"/>
              </a:buClr>
            </a:pPr>
            <a:endParaRPr sz="2800" b="1" kern="0" dirty="0">
              <a:solidFill>
                <a:schemeClr val="accent5">
                  <a:lumMod val="50000"/>
                </a:schemeClr>
              </a:solidFill>
              <a:latin typeface="Calibri" pitchFamily="34" charset="0"/>
              <a:ea typeface="Tinos"/>
              <a:cs typeface="Calibri" pitchFamily="34" charset="0"/>
              <a:sym typeface="Tinos"/>
            </a:endParaRPr>
          </a:p>
        </p:txBody>
      </p:sp>
      <p:sp>
        <p:nvSpPr>
          <p:cNvPr id="23" name="Google Shape;102;p17">
            <a:extLst>
              <a:ext uri="{FF2B5EF4-FFF2-40B4-BE49-F238E27FC236}">
                <a16:creationId xmlns:a16="http://schemas.microsoft.com/office/drawing/2014/main" xmlns="" id="{3A2DE6F2-F959-4292-8665-4DEA7A1F42A0}"/>
              </a:ext>
            </a:extLst>
          </p:cNvPr>
          <p:cNvSpPr txBox="1">
            <a:spLocks/>
          </p:cNvSpPr>
          <p:nvPr/>
        </p:nvSpPr>
        <p:spPr>
          <a:xfrm>
            <a:off x="3679999" y="436096"/>
            <a:ext cx="1786424" cy="788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algn="ctr"/>
            <a:r>
              <a:rPr lang="en-US" sz="3200" i="0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BINGO</a:t>
            </a:r>
          </a:p>
          <a:p>
            <a:pPr algn="ctr"/>
            <a:r>
              <a:rPr lang="en-US" sz="3200" i="0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Game</a:t>
            </a:r>
            <a:endParaRPr lang="en-US" sz="3200" i="0" kern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36">
            <a:extLst>
              <a:ext uri="{FF2B5EF4-FFF2-40B4-BE49-F238E27FC236}">
                <a16:creationId xmlns:a16="http://schemas.microsoft.com/office/drawing/2014/main" xmlns="" id="{D21A571B-3582-483E-A897-4C957A6EA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930" y="3049812"/>
            <a:ext cx="2029457" cy="6360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Chocolete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39">
            <a:extLst>
              <a:ext uri="{FF2B5EF4-FFF2-40B4-BE49-F238E27FC236}">
                <a16:creationId xmlns:a16="http://schemas.microsoft.com/office/drawing/2014/main" xmlns="" id="{EFA470DF-2ADE-45CD-819E-3D4D69FC2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0417" y="1622865"/>
            <a:ext cx="2091705" cy="6376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Tomatoes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42">
            <a:extLst>
              <a:ext uri="{FF2B5EF4-FFF2-40B4-BE49-F238E27FC236}">
                <a16:creationId xmlns:a16="http://schemas.microsoft.com/office/drawing/2014/main" xmlns="" id="{AEC3FFA7-27FB-46B9-B427-59A246352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966" y="1634953"/>
            <a:ext cx="2029457" cy="6376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Delicious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45">
            <a:extLst>
              <a:ext uri="{FF2B5EF4-FFF2-40B4-BE49-F238E27FC236}">
                <a16:creationId xmlns:a16="http://schemas.microsoft.com/office/drawing/2014/main" xmlns="" id="{57500ED7-F4A5-48D4-80C7-F4210DA9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456" y="4521198"/>
            <a:ext cx="2029457" cy="6360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bn-BD" sz="2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NikoshBAN" panose="02000000000000000000" pitchFamily="2" charset="0"/>
              </a:rPr>
              <a:t>M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usic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36">
            <a:extLst>
              <a:ext uri="{FF2B5EF4-FFF2-40B4-BE49-F238E27FC236}">
                <a16:creationId xmlns:a16="http://schemas.microsoft.com/office/drawing/2014/main" xmlns="" id="{AA57B08B-113D-41A3-B1CF-806753A31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079" y="3103962"/>
            <a:ext cx="2029457" cy="6360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Lettuce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39">
            <a:extLst>
              <a:ext uri="{FF2B5EF4-FFF2-40B4-BE49-F238E27FC236}">
                <a16:creationId xmlns:a16="http://schemas.microsoft.com/office/drawing/2014/main" xmlns="" id="{E8EC5288-14F0-47BA-B75B-8C0209BEF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495800"/>
            <a:ext cx="2133600" cy="6376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Banana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42">
            <a:extLst>
              <a:ext uri="{FF2B5EF4-FFF2-40B4-BE49-F238E27FC236}">
                <a16:creationId xmlns:a16="http://schemas.microsoft.com/office/drawing/2014/main" xmlns="" id="{5EA095BF-07C0-44DC-A186-EAB032D03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359" y="1587724"/>
            <a:ext cx="2029457" cy="63763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Regularly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45">
            <a:extLst>
              <a:ext uri="{FF2B5EF4-FFF2-40B4-BE49-F238E27FC236}">
                <a16:creationId xmlns:a16="http://schemas.microsoft.com/office/drawing/2014/main" xmlns="" id="{506B6283-8EB4-4A2C-A767-1D50B6FFD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851" y="4545525"/>
            <a:ext cx="2029457" cy="6360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Carrots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45">
            <a:extLst>
              <a:ext uri="{FF2B5EF4-FFF2-40B4-BE49-F238E27FC236}">
                <a16:creationId xmlns:a16="http://schemas.microsoft.com/office/drawing/2014/main" xmlns="" id="{6CDDCD88-6286-4808-A4C6-78545ADD7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684" y="3064326"/>
            <a:ext cx="2122373" cy="6360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Cucumbers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815" y="1568547"/>
            <a:ext cx="7491047" cy="717453"/>
          </a:xfrm>
        </p:spPr>
        <p:txBody>
          <a:bodyPr/>
          <a:lstStyle/>
          <a:p>
            <a:pPr algn="l"/>
            <a:r>
              <a:rPr lang="en-US" sz="3600" b="1" kern="1200" cap="none" dirty="0" smtClean="0">
                <a:solidFill>
                  <a:srgbClr val="002060"/>
                </a:solidFill>
                <a:effectLst/>
                <a:latin typeface="Calibri" pitchFamily="34" charset="0"/>
                <a:cs typeface="Calibri" pitchFamily="34" charset="0"/>
              </a:rPr>
              <a:t>Tell me the name of some unhealthy foods.</a:t>
            </a:r>
            <a:endParaRPr lang="en-US" sz="3600" b="1" dirty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940147"/>
            <a:ext cx="7491047" cy="7174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Why do you think these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food are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unhealthy?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038600"/>
            <a:ext cx="7491047" cy="7174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Which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food gives us energy?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0953" y="4921347"/>
            <a:ext cx="7491047" cy="7174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434343"/>
              </a:buClr>
              <a:buSzPts val="3000"/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Are they healthy?</a:t>
            </a:r>
            <a:endParaRPr lang="en-US" sz="40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6000"/>
          </a:srgbClr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>
            <a:spLocks noGrp="1"/>
          </p:cNvSpPr>
          <p:nvPr>
            <p:ph type="body" idx="1"/>
          </p:nvPr>
        </p:nvSpPr>
        <p:spPr>
          <a:xfrm>
            <a:off x="2133600" y="1524000"/>
            <a:ext cx="5105400" cy="335280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73000"/>
            </a:schemeClr>
          </a:solidFill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r>
              <a:rPr lang="en-US" sz="4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Please, open the </a:t>
            </a:r>
            <a:r>
              <a:rPr lang="en-US" sz="4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page 26 </a:t>
            </a:r>
            <a:r>
              <a:rPr lang="en-US" sz="4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 your text book.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/>
            </a:pPr>
            <a:endParaRPr lang="en-US" sz="48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xmlns="" id="{7B21A138-4C81-40AF-B3EE-270CD4891548}"/>
              </a:ext>
            </a:extLst>
          </p:cNvPr>
          <p:cNvSpPr/>
          <p:nvPr/>
        </p:nvSpPr>
        <p:spPr>
          <a:xfrm>
            <a:off x="273773" y="286234"/>
            <a:ext cx="8641080" cy="6217920"/>
          </a:xfrm>
          <a:prstGeom prst="frame">
            <a:avLst>
              <a:gd name="adj1" fmla="val 71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Google Shape;294;p38">
            <a:extLst>
              <a:ext uri="{FF2B5EF4-FFF2-40B4-BE49-F238E27FC236}">
                <a16:creationId xmlns:a16="http://schemas.microsoft.com/office/drawing/2014/main" xmlns="" id="{5210552C-419D-4D7C-9BB3-288748F20020}"/>
              </a:ext>
            </a:extLst>
          </p:cNvPr>
          <p:cNvSpPr/>
          <p:nvPr/>
        </p:nvSpPr>
        <p:spPr>
          <a:xfrm>
            <a:off x="612912" y="2667000"/>
            <a:ext cx="2819399" cy="1371600"/>
          </a:xfrm>
          <a:prstGeom prst="homePlate">
            <a:avLst/>
          </a:prstGeom>
          <a:solidFill>
            <a:srgbClr val="92D050"/>
          </a:solidFill>
          <a:ln>
            <a:noFill/>
          </a:ln>
          <a:effectLst>
            <a:outerShdw dist="104775" dir="2700000" algn="bl" rotWithShape="0">
              <a:srgbClr val="20124D">
                <a:alpha val="15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Please, look at the picture.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089992"/>
            <a:ext cx="49530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1143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build="p" animBg="1"/>
      <p:bldP spid="170" grpId="1" build="p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xmlns="" id="{1C6AA9F8-A498-4518-A5C7-D3AD31794C78}"/>
              </a:ext>
            </a:extLst>
          </p:cNvPr>
          <p:cNvSpPr/>
          <p:nvPr/>
        </p:nvSpPr>
        <p:spPr>
          <a:xfrm>
            <a:off x="273773" y="286234"/>
            <a:ext cx="8641080" cy="6217920"/>
          </a:xfrm>
          <a:prstGeom prst="frame">
            <a:avLst>
              <a:gd name="adj1" fmla="val 715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Google Shape;295;p38">
            <a:extLst>
              <a:ext uri="{FF2B5EF4-FFF2-40B4-BE49-F238E27FC236}">
                <a16:creationId xmlns:a16="http://schemas.microsoft.com/office/drawing/2014/main" xmlns="" id="{F78200EA-48C6-46BC-8784-55567E85BF78}"/>
              </a:ext>
            </a:extLst>
          </p:cNvPr>
          <p:cNvSpPr txBox="1">
            <a:spLocks/>
          </p:cNvSpPr>
          <p:nvPr/>
        </p:nvSpPr>
        <p:spPr>
          <a:xfrm>
            <a:off x="5591907" y="4723142"/>
            <a:ext cx="3057307" cy="70699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What is she doing?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Google Shape;295;p38">
            <a:extLst>
              <a:ext uri="{FF2B5EF4-FFF2-40B4-BE49-F238E27FC236}">
                <a16:creationId xmlns:a16="http://schemas.microsoft.com/office/drawing/2014/main" xmlns="" id="{3D737A0A-A9BC-4CA4-8620-699D0D2B928C}"/>
              </a:ext>
            </a:extLst>
          </p:cNvPr>
          <p:cNvSpPr txBox="1">
            <a:spLocks/>
          </p:cNvSpPr>
          <p:nvPr/>
        </p:nvSpPr>
        <p:spPr>
          <a:xfrm>
            <a:off x="5570807" y="1167613"/>
            <a:ext cx="3186332" cy="633045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know them?</a:t>
            </a:r>
            <a:endParaRPr lang="en-US" sz="2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Google Shape;295;p38">
            <a:extLst>
              <a:ext uri="{FF2B5EF4-FFF2-40B4-BE49-F238E27FC236}">
                <a16:creationId xmlns:a16="http://schemas.microsoft.com/office/drawing/2014/main" xmlns="" id="{6A3CFB68-648F-4CB1-A87A-CB2A0C10F0D4}"/>
              </a:ext>
            </a:extLst>
          </p:cNvPr>
          <p:cNvSpPr txBox="1">
            <a:spLocks/>
          </p:cNvSpPr>
          <p:nvPr/>
        </p:nvSpPr>
        <p:spPr>
          <a:xfrm>
            <a:off x="5575668" y="2677857"/>
            <a:ext cx="3192497" cy="965679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What is in </a:t>
            </a:r>
            <a:r>
              <a:rPr lang="en-US" sz="2400" b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Nasreen’s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hand?</a:t>
            </a:r>
            <a:endParaRPr lang="en-US" sz="24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404" y="703385"/>
            <a:ext cx="4860154" cy="53597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:a16="http://schemas.microsoft.com/office/drawing/2014/main" xmlns="" id="{1C6AA9F8-A498-4518-A5C7-D3AD31794C78}"/>
              </a:ext>
            </a:extLst>
          </p:cNvPr>
          <p:cNvSpPr/>
          <p:nvPr/>
        </p:nvSpPr>
        <p:spPr>
          <a:xfrm>
            <a:off x="273773" y="286234"/>
            <a:ext cx="8641080" cy="6217920"/>
          </a:xfrm>
          <a:prstGeom prst="frame">
            <a:avLst>
              <a:gd name="adj1" fmla="val 71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D394497-544C-4EE6-B7C7-ED316F7656BF}"/>
              </a:ext>
            </a:extLst>
          </p:cNvPr>
          <p:cNvSpPr/>
          <p:nvPr/>
        </p:nvSpPr>
        <p:spPr>
          <a:xfrm>
            <a:off x="357808" y="353846"/>
            <a:ext cx="39469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solidFill>
                  <a:srgbClr val="7030A0"/>
                </a:solidFill>
                <a:latin typeface="Calibri" pitchFamily="34" charset="0"/>
                <a:cs typeface="NikoshBAN" panose="02000000000000000000" pitchFamily="2" charset="0"/>
              </a:rPr>
              <a:t>In this picture...</a:t>
            </a:r>
            <a:endParaRPr lang="en-US" sz="40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646" y="1294234"/>
            <a:ext cx="3826890" cy="46282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Oval 12"/>
          <p:cNvSpPr/>
          <p:nvPr/>
        </p:nvSpPr>
        <p:spPr>
          <a:xfrm>
            <a:off x="2321169" y="2757269"/>
            <a:ext cx="917918" cy="13786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Google Shape;295;p38">
            <a:extLst>
              <a:ext uri="{FF2B5EF4-FFF2-40B4-BE49-F238E27FC236}">
                <a16:creationId xmlns:a16="http://schemas.microsoft.com/office/drawing/2014/main" xmlns="" id="{3D737A0A-A9BC-4CA4-8620-699D0D2B928C}"/>
              </a:ext>
            </a:extLst>
          </p:cNvPr>
          <p:cNvSpPr txBox="1">
            <a:spLocks/>
          </p:cNvSpPr>
          <p:nvPr/>
        </p:nvSpPr>
        <p:spPr>
          <a:xfrm>
            <a:off x="4262512" y="3432512"/>
            <a:ext cx="3882683" cy="633045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This is </a:t>
            </a:r>
            <a:r>
              <a:rPr lang="en-US" sz="3200" b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Nasreen</a:t>
            </a: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213339" y="2686929"/>
            <a:ext cx="844061" cy="12379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Google Shape;295;p38">
            <a:extLst>
              <a:ext uri="{FF2B5EF4-FFF2-40B4-BE49-F238E27FC236}">
                <a16:creationId xmlns:a16="http://schemas.microsoft.com/office/drawing/2014/main" xmlns="" id="{3D737A0A-A9BC-4CA4-8620-699D0D2B928C}"/>
              </a:ext>
            </a:extLst>
          </p:cNvPr>
          <p:cNvSpPr txBox="1">
            <a:spLocks/>
          </p:cNvSpPr>
          <p:nvPr/>
        </p:nvSpPr>
        <p:spPr>
          <a:xfrm>
            <a:off x="4294164" y="3425482"/>
            <a:ext cx="3882683" cy="633045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This is </a:t>
            </a:r>
            <a:r>
              <a:rPr lang="en-US" sz="3200" b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Sima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Google Shape;295;p38">
            <a:extLst>
              <a:ext uri="{FF2B5EF4-FFF2-40B4-BE49-F238E27FC236}">
                <a16:creationId xmlns:a16="http://schemas.microsoft.com/office/drawing/2014/main" xmlns="" id="{6A3CFB68-648F-4CB1-A87A-CB2A0C10F0D4}"/>
              </a:ext>
            </a:extLst>
          </p:cNvPr>
          <p:cNvSpPr txBox="1">
            <a:spLocks/>
          </p:cNvSpPr>
          <p:nvPr/>
        </p:nvSpPr>
        <p:spPr>
          <a:xfrm>
            <a:off x="4478388" y="3423445"/>
            <a:ext cx="3413588" cy="656187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It’s an ice-cream.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120705" y="3756075"/>
            <a:ext cx="611945" cy="9847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Google Shape;295;p38">
            <a:extLst>
              <a:ext uri="{FF2B5EF4-FFF2-40B4-BE49-F238E27FC236}">
                <a16:creationId xmlns:a16="http://schemas.microsoft.com/office/drawing/2014/main" xmlns="" id="{F78200EA-48C6-46BC-8784-55567E85BF78}"/>
              </a:ext>
            </a:extLst>
          </p:cNvPr>
          <p:cNvSpPr txBox="1">
            <a:spLocks/>
          </p:cNvSpPr>
          <p:nvPr/>
        </p:nvSpPr>
        <p:spPr>
          <a:xfrm>
            <a:off x="4209759" y="3386710"/>
            <a:ext cx="4093697" cy="791393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She is putting some chocolate on her ice-cream.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3" grpId="1" animBg="1"/>
      <p:bldP spid="14" grpId="0" animBg="1"/>
      <p:bldP spid="14" grpId="1" animBg="1"/>
      <p:bldP spid="23" grpId="0" animBg="1"/>
      <p:bldP spid="23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049256" y="103855"/>
            <a:ext cx="52555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cs typeface="Calibri" pitchFamily="34" charset="0"/>
              </a:rPr>
              <a:t>Title declaration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3000" y="2328952"/>
            <a:ext cx="6687022" cy="186204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28575" cmpd="sng">
                  <a:solidFill>
                    <a:schemeClr val="bg1"/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Be healthy</a:t>
            </a:r>
            <a:endParaRPr lang="en-US" sz="11500" b="1" cap="none" spc="0" dirty="0">
              <a:ln w="28575" cmpd="sng">
                <a:solidFill>
                  <a:schemeClr val="bg1"/>
                </a:solidFill>
                <a:prstDash val="solid"/>
              </a:ln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95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67001"/>
            <a:ext cx="7280226" cy="1066800"/>
          </a:xfr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 will read the dialogue. Listen attentively.</a:t>
            </a:r>
            <a:endParaRPr lang="en-US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44" y="228600"/>
            <a:ext cx="7575452" cy="64209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276</Words>
  <Application>Microsoft Office PowerPoint</Application>
  <PresentationFormat>On-screen Show (4:3)</PresentationFormat>
  <Paragraphs>77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ClassicPhotoAlbum</vt:lpstr>
      <vt:lpstr>Slide 1</vt:lpstr>
      <vt:lpstr>Slide 2</vt:lpstr>
      <vt:lpstr>Slide 3</vt:lpstr>
      <vt:lpstr>Tell me the name of some unhealthy foods.</vt:lpstr>
      <vt:lpstr>Slide 5</vt:lpstr>
      <vt:lpstr>Slide 6</vt:lpstr>
      <vt:lpstr>Slide 7</vt:lpstr>
      <vt:lpstr>Slide 8</vt:lpstr>
      <vt:lpstr>I will read the dialogue. Listen attentively.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2019-10-18T06:02:47Z</dcterms:created>
  <dcterms:modified xsi:type="dcterms:W3CDTF">2019-10-18T08:06:22Z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