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2" r:id="rId1"/>
  </p:sldMasterIdLst>
  <p:notesMasterIdLst>
    <p:notesMasterId r:id="rId24"/>
  </p:notesMasterIdLst>
  <p:sldIdLst>
    <p:sldId id="256" r:id="rId2"/>
    <p:sldId id="291" r:id="rId3"/>
    <p:sldId id="260" r:id="rId4"/>
    <p:sldId id="304" r:id="rId5"/>
    <p:sldId id="262" r:id="rId6"/>
    <p:sldId id="263" r:id="rId7"/>
    <p:sldId id="311" r:id="rId8"/>
    <p:sldId id="312" r:id="rId9"/>
    <p:sldId id="264" r:id="rId10"/>
    <p:sldId id="313" r:id="rId11"/>
    <p:sldId id="265" r:id="rId12"/>
    <p:sldId id="267" r:id="rId13"/>
    <p:sldId id="268" r:id="rId14"/>
    <p:sldId id="269" r:id="rId15"/>
    <p:sldId id="270" r:id="rId16"/>
    <p:sldId id="271" r:id="rId17"/>
    <p:sldId id="282" r:id="rId18"/>
    <p:sldId id="283" r:id="rId19"/>
    <p:sldId id="272" r:id="rId20"/>
    <p:sldId id="273" r:id="rId21"/>
    <p:sldId id="274" r:id="rId22"/>
    <p:sldId id="31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969C1-48D3-4E17-A22F-5886A3AD8EA7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C7CF4-D888-44EC-94DF-9036B1BC2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A51639-B2D6-4652-B8C3-1B4C224A7BAF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0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894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33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2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916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46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248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2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334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61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25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25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48000">
              <a:schemeClr val="bg2">
                <a:tint val="100000"/>
                <a:shade val="73000"/>
                <a:satMod val="155000"/>
              </a:schemeClr>
            </a:gs>
            <a:gs pos="100000">
              <a:srgbClr val="7030A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64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dulalicta@gmail.com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B4B8EEA-1317-45AB-A476-50ABBF28C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6" y="1336431"/>
            <a:ext cx="11535507" cy="51909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CCCB31-04A6-490D-ABA7-26E3D6929E55}"/>
              </a:ext>
            </a:extLst>
          </p:cNvPr>
          <p:cNvSpPr/>
          <p:nvPr/>
        </p:nvSpPr>
        <p:spPr>
          <a:xfrm>
            <a:off x="3208062" y="287823"/>
            <a:ext cx="5759357" cy="830997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bn-BD" sz="4800" b="1" dirty="0">
                <a:ln w="0"/>
                <a:latin typeface="NikoshBAN" pitchFamily="2" charset="0"/>
                <a:cs typeface="NikoshBAN" pitchFamily="2" charset="0"/>
              </a:rPr>
              <a:t>মাল্টিমিডিয়া শ্রেণিতে স্বাগত</a:t>
            </a:r>
            <a:endParaRPr lang="en-US" sz="4800" b="1" dirty="0">
              <a:ln w="0"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28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C0F5AE-C904-48EF-B787-03F6DAC11B7D}"/>
              </a:ext>
            </a:extLst>
          </p:cNvPr>
          <p:cNvSpPr/>
          <p:nvPr/>
        </p:nvSpPr>
        <p:spPr>
          <a:xfrm>
            <a:off x="4874455" y="276044"/>
            <a:ext cx="2384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</a:t>
            </a:r>
            <a:r>
              <a:rPr lang="bn-IN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 </a:t>
            </a:r>
            <a:endParaRPr lang="en-US" sz="6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776609-A1A9-4146-93C3-2D394520A639}"/>
              </a:ext>
            </a:extLst>
          </p:cNvPr>
          <p:cNvSpPr txBox="1"/>
          <p:nvPr/>
        </p:nvSpPr>
        <p:spPr>
          <a:xfrm>
            <a:off x="356930" y="3870447"/>
            <a:ext cx="4142468" cy="2646878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দুলাল কুমার মণ্ডল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শিক্ষক(কম্পিউটার)</a:t>
            </a:r>
          </a:p>
          <a:p>
            <a:pPr algn="ctr"/>
            <a:r>
              <a:rPr lang="bn-BD" sz="2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আট্টাকা কেরামত আলী পাইলট মাধ্যমিক বিদ্যালয়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০১৭৩৫৭৭৫৬৮৮</a:t>
            </a:r>
          </a:p>
          <a:p>
            <a:pPr algn="ctr"/>
            <a:r>
              <a:rPr lang="en-US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E-mail :  </a:t>
            </a:r>
            <a:r>
              <a:rPr lang="en-US" dirty="0">
                <a:ln w="0"/>
                <a:latin typeface="NikoshBAN" panose="02000000000000000000" pitchFamily="2" charset="0"/>
                <a:cs typeface="NikoshBAN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dulalicta@gmail.com</a:t>
            </a:r>
            <a:endParaRPr lang="en-US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4994C8-287D-4A1F-A30C-138B77589B56}"/>
              </a:ext>
            </a:extLst>
          </p:cNvPr>
          <p:cNvSpPr/>
          <p:nvPr/>
        </p:nvSpPr>
        <p:spPr>
          <a:xfrm>
            <a:off x="7700110" y="3870447"/>
            <a:ext cx="4142468" cy="267765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endParaRPr lang="bn-IN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সংখ্যা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৪০ জন</a:t>
            </a:r>
            <a:endParaRPr lang="en-US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bn-BD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অধ্যায়: </a:t>
            </a:r>
            <a:r>
              <a:rPr lang="bn-IN" sz="2400" dirty="0">
                <a:ln w="0"/>
                <a:latin typeface="Nikosh" panose="02000000000000000000" pitchFamily="2" charset="0"/>
                <a:cs typeface="Nikosh" panose="02000000000000000000" pitchFamily="2" charset="0"/>
              </a:rPr>
              <a:t>চতুর্দশ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bn-BD" sz="2400" dirty="0">
              <a:ln w="0"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পাঠ: </a:t>
            </a:r>
            <a:r>
              <a:rPr lang="bn-IN" sz="2400" dirty="0">
                <a:ln w="0"/>
                <a:latin typeface="Times New Roman" panose="02020603050405020304" pitchFamily="18" charset="0"/>
                <a:cs typeface="NikoshBAN" panose="02000000000000000000" pitchFamily="2" charset="0"/>
              </a:rPr>
              <a:t>১ ও ২    </a:t>
            </a:r>
            <a:endParaRPr lang="en-US" sz="2400" dirty="0">
              <a:ln w="0"/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৫০ মিনিট</a:t>
            </a:r>
            <a:endParaRPr lang="en-US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 ০/০/২০১৯ </a:t>
            </a:r>
            <a:endParaRPr lang="en-US" sz="2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0F8B8D-0C29-4AA3-9536-CF6090EE6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030" y="844062"/>
            <a:ext cx="2801503" cy="2900800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4D6F45-6EDA-43A8-B760-84CEF25AA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45" y="844062"/>
            <a:ext cx="2602210" cy="2900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61F368-46AE-430C-B940-3A8938F59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9002" y="1167618"/>
            <a:ext cx="2801503" cy="541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48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998" y="6858000"/>
            <a:ext cx="353170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57" y="1461355"/>
            <a:ext cx="353170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97" y="1461353"/>
            <a:ext cx="3531705" cy="23622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6998" y="-2362200"/>
            <a:ext cx="3531705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9000" y="6857999"/>
            <a:ext cx="3531704" cy="2362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957" y="4163291"/>
            <a:ext cx="3531704" cy="2362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A448FD-18D0-487D-B956-7D643DEDB227}"/>
              </a:ext>
            </a:extLst>
          </p:cNvPr>
          <p:cNvSpPr txBox="1"/>
          <p:nvPr/>
        </p:nvSpPr>
        <p:spPr>
          <a:xfrm>
            <a:off x="3767441" y="361292"/>
            <a:ext cx="440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ভালোভাবে দেখ:   </a:t>
            </a:r>
            <a:r>
              <a:rPr lang="bn-IN" sz="32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B2D3DF-B2F6-45F4-923B-B84A79558A1B}"/>
              </a:ext>
            </a:extLst>
          </p:cNvPr>
          <p:cNvSpPr txBox="1"/>
          <p:nvPr/>
        </p:nvSpPr>
        <p:spPr>
          <a:xfrm>
            <a:off x="3970996" y="401998"/>
            <a:ext cx="3867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বলতো এগুলো কীসের ছবি ?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27E4E4-1385-41AB-ADE7-C7DD3BE2FE05}"/>
              </a:ext>
            </a:extLst>
          </p:cNvPr>
          <p:cNvSpPr txBox="1"/>
          <p:nvPr/>
        </p:nvSpPr>
        <p:spPr>
          <a:xfrm>
            <a:off x="2438594" y="362574"/>
            <a:ext cx="6614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সূর্য, মাটি, সবুজ উদ্ভিদ, গরু, মাছরাঙা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ও বাঘের ছবি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EA81F6-5B73-40C8-A0BA-8AD27869C2C8}"/>
              </a:ext>
            </a:extLst>
          </p:cNvPr>
          <p:cNvSpPr txBox="1"/>
          <p:nvPr/>
        </p:nvSpPr>
        <p:spPr>
          <a:xfrm>
            <a:off x="2308372" y="356669"/>
            <a:ext cx="7192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আরো ভেবে বলতো এগুলোকে কীসের উপাদান বলা হয়?  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769F31-67B6-4092-9E7E-F0E0CF46C52B}"/>
              </a:ext>
            </a:extLst>
          </p:cNvPr>
          <p:cNvSpPr txBox="1"/>
          <p:nvPr/>
        </p:nvSpPr>
        <p:spPr>
          <a:xfrm>
            <a:off x="4667476" y="365639"/>
            <a:ext cx="2556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উপাদান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17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-0.33021 0.55833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10" y="2791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22222E-6 L -0.33242 -0.3921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28" y="-196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0.00625 L 0.325 -0.39791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85" y="-2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4" grpId="0"/>
      <p:bldP spid="14" grpId="1"/>
      <p:bldP spid="15" grpId="0"/>
      <p:bldP spid="15" grpId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0DF1990-6A4B-4F09-95D7-53F2D93708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239" y="283330"/>
            <a:ext cx="6649792" cy="627201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14945CF-F571-4BB8-963F-1624D84CAE80}"/>
              </a:ext>
            </a:extLst>
          </p:cNvPr>
          <p:cNvSpPr txBox="1"/>
          <p:nvPr/>
        </p:nvSpPr>
        <p:spPr>
          <a:xfrm>
            <a:off x="5735782" y="1025236"/>
            <a:ext cx="54309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87E1578-5162-4E62-8A01-9ECE05E84430}"/>
              </a:ext>
            </a:extLst>
          </p:cNvPr>
          <p:cNvSpPr txBox="1"/>
          <p:nvPr/>
        </p:nvSpPr>
        <p:spPr>
          <a:xfrm>
            <a:off x="6320141" y="952367"/>
            <a:ext cx="4451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A704DE9-F57C-44EC-9529-8FD387DF11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393629" flipH="1">
            <a:off x="2800823" y="3394655"/>
            <a:ext cx="3380874" cy="4005069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26080F5-969E-480B-BEFD-492FB85ECF8D}"/>
              </a:ext>
            </a:extLst>
          </p:cNvPr>
          <p:cNvCxnSpPr>
            <a:cxnSpLocks/>
          </p:cNvCxnSpPr>
          <p:nvPr/>
        </p:nvCxnSpPr>
        <p:spPr>
          <a:xfrm flipV="1">
            <a:off x="4754642" y="3172692"/>
            <a:ext cx="2571502" cy="2732941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3746C83-E649-44BB-9F56-76A7C2C0BDBF}"/>
              </a:ext>
            </a:extLst>
          </p:cNvPr>
          <p:cNvCxnSpPr>
            <a:cxnSpLocks/>
          </p:cNvCxnSpPr>
          <p:nvPr/>
        </p:nvCxnSpPr>
        <p:spPr>
          <a:xfrm flipV="1">
            <a:off x="4754642" y="3213979"/>
            <a:ext cx="2006376" cy="2592615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5A11BF2-1960-493C-894E-1EC6A2451FBA}"/>
              </a:ext>
            </a:extLst>
          </p:cNvPr>
          <p:cNvCxnSpPr>
            <a:cxnSpLocks/>
          </p:cNvCxnSpPr>
          <p:nvPr/>
        </p:nvCxnSpPr>
        <p:spPr>
          <a:xfrm flipV="1">
            <a:off x="4867263" y="3213980"/>
            <a:ext cx="2966621" cy="2542200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724EC0E-3471-4197-9E39-264B53F9744A}"/>
              </a:ext>
            </a:extLst>
          </p:cNvPr>
          <p:cNvCxnSpPr>
            <a:cxnSpLocks/>
          </p:cNvCxnSpPr>
          <p:nvPr/>
        </p:nvCxnSpPr>
        <p:spPr>
          <a:xfrm flipV="1">
            <a:off x="4867263" y="3470288"/>
            <a:ext cx="3948460" cy="2336306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5A4250F-0E8B-463B-8CBB-78BC2B0203BA}"/>
              </a:ext>
            </a:extLst>
          </p:cNvPr>
          <p:cNvCxnSpPr>
            <a:cxnSpLocks/>
          </p:cNvCxnSpPr>
          <p:nvPr/>
        </p:nvCxnSpPr>
        <p:spPr>
          <a:xfrm flipV="1">
            <a:off x="4867263" y="3345275"/>
            <a:ext cx="3438458" cy="2461319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B3FC7E1-7FCD-4DD9-B875-56BDDAEB45BC}"/>
              </a:ext>
            </a:extLst>
          </p:cNvPr>
          <p:cNvSpPr txBox="1"/>
          <p:nvPr/>
        </p:nvSpPr>
        <p:spPr>
          <a:xfrm>
            <a:off x="5735782" y="2151315"/>
            <a:ext cx="5430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বন্ধুরা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” 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F7DC4-4321-43D9-B17E-556D7E8FFC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24003" y="270077"/>
            <a:ext cx="5323283" cy="640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57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8244D1-A943-4E88-AA2C-028B99A6D63B}"/>
              </a:ext>
            </a:extLst>
          </p:cNvPr>
          <p:cNvSpPr/>
          <p:nvPr/>
        </p:nvSpPr>
        <p:spPr>
          <a:xfrm>
            <a:off x="3843131" y="331305"/>
            <a:ext cx="3975652" cy="11079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66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47345E-2043-49BA-B979-E07C464ABE97}"/>
              </a:ext>
            </a:extLst>
          </p:cNvPr>
          <p:cNvSpPr/>
          <p:nvPr/>
        </p:nvSpPr>
        <p:spPr>
          <a:xfrm>
            <a:off x="503584" y="2098426"/>
            <a:ext cx="43202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q"/>
            </a:pPr>
            <a:r>
              <a:rPr lang="bn-BD" sz="3200" dirty="0">
                <a:ln w="9525"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bn-IN" sz="3200" dirty="0">
                <a:ln w="9525">
                  <a:solidFill>
                    <a:schemeClr val="tx1"/>
                  </a:solidFill>
                  <a:prstDash val="solid"/>
                </a:ln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3200" dirty="0">
              <a:ln w="9525">
                <a:solidFill>
                  <a:schemeClr val="tx1"/>
                </a:solidFill>
                <a:prstDash val="solid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FA47D-0157-400F-927C-B7225F10552B}"/>
              </a:ext>
            </a:extLst>
          </p:cNvPr>
          <p:cNvSpPr txBox="1"/>
          <p:nvPr/>
        </p:nvSpPr>
        <p:spPr>
          <a:xfrm>
            <a:off x="503584" y="2809780"/>
            <a:ext cx="534857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 কী তা বলতে পারবে</a:t>
            </a:r>
            <a:r>
              <a:rPr lang="bn-IN" sz="3200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anose="02000000000000000000" pitchFamily="2" charset="0"/>
                <a:cs typeface="NikoshBAN" panose="02000000000000000000" pitchFamily="2" charset="0"/>
                <a:sym typeface="Wingdings"/>
              </a:rPr>
              <a:t>;  </a:t>
            </a:r>
            <a:endParaRPr lang="bn-BD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46ECBB-E36C-4A03-B055-486535284336}"/>
              </a:ext>
            </a:extLst>
          </p:cNvPr>
          <p:cNvSpPr/>
          <p:nvPr/>
        </p:nvSpPr>
        <p:spPr>
          <a:xfrm>
            <a:off x="503581" y="3565722"/>
            <a:ext cx="931627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উপাদানসমূহের প্রকারভেদ তালিকা আকারে লিখতে পারবে</a:t>
            </a:r>
            <a:r>
              <a:rPr lang="en-US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;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1D2308-60CF-4DDB-BDA3-B0B7EC47174B}"/>
              </a:ext>
            </a:extLst>
          </p:cNvPr>
          <p:cNvSpPr txBox="1"/>
          <p:nvPr/>
        </p:nvSpPr>
        <p:spPr>
          <a:xfrm>
            <a:off x="503582" y="4321664"/>
            <a:ext cx="800737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উপাদানসমূহ বর্ণনা করতে পারবে </a:t>
            </a:r>
            <a:r>
              <a:rPr lang="bn-IN" sz="3200" kern="1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anose="02000000000000000000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bn-BD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5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0" y="891062"/>
            <a:ext cx="2257349" cy="1732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A176A2-9AF3-44FF-BFA4-14DE7A408332}"/>
              </a:ext>
            </a:extLst>
          </p:cNvPr>
          <p:cNvSpPr/>
          <p:nvPr/>
        </p:nvSpPr>
        <p:spPr>
          <a:xfrm>
            <a:off x="2888974" y="2742795"/>
            <a:ext cx="690438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অজীব ও জীব উপাদানের মধ্যে কেমন সম্পর্ক রয়েছে?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A8A6D0-C5ED-453B-BA84-41755C706870}"/>
              </a:ext>
            </a:extLst>
          </p:cNvPr>
          <p:cNvSpPr/>
          <p:nvPr/>
        </p:nvSpPr>
        <p:spPr>
          <a:xfrm>
            <a:off x="2822714" y="1106879"/>
            <a:ext cx="29154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হ্যাঁ, অজীব উপদান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E5F373-78D3-468D-833A-C7008AC2783D}"/>
              </a:ext>
            </a:extLst>
          </p:cNvPr>
          <p:cNvSpPr/>
          <p:nvPr/>
        </p:nvSpPr>
        <p:spPr>
          <a:xfrm>
            <a:off x="2831466" y="533394"/>
            <a:ext cx="9096676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তোমরা কী জান, যাদের প্রাণ নেই তারা পরিবেশের কোন ধরণের উপদান?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A01B30-E71B-49CC-8857-A73D68ABFA27}"/>
              </a:ext>
            </a:extLst>
          </p:cNvPr>
          <p:cNvSpPr/>
          <p:nvPr/>
        </p:nvSpPr>
        <p:spPr>
          <a:xfrm>
            <a:off x="2844582" y="1666578"/>
            <a:ext cx="81282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তাহলে যাদের প্রাণ আছে তারা পরিবেশের কোন ধরণের উপদান?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436377-7433-4DF7-BEC8-76766930CF48}"/>
              </a:ext>
            </a:extLst>
          </p:cNvPr>
          <p:cNvSpPr/>
          <p:nvPr/>
        </p:nvSpPr>
        <p:spPr>
          <a:xfrm>
            <a:off x="2818881" y="2212739"/>
            <a:ext cx="225734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জীব উপদান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8ECA67-04EF-4019-BE97-A2D793696C6A}"/>
              </a:ext>
            </a:extLst>
          </p:cNvPr>
          <p:cNvSpPr/>
          <p:nvPr/>
        </p:nvSpPr>
        <p:spPr>
          <a:xfrm>
            <a:off x="318053" y="697782"/>
            <a:ext cx="2623929" cy="2254226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9650663"/>
              </a:avLst>
            </a:prstTxWarp>
            <a:spAutoFit/>
          </a:bodyPr>
          <a:lstStyle/>
          <a:p>
            <a:pPr algn="ctr"/>
            <a:r>
              <a:rPr lang="bn-IN" sz="5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 </a:t>
            </a:r>
            <a:endParaRPr lang="en-US" sz="5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503C47-1DA4-41A0-A084-8F7D5590056A}"/>
              </a:ext>
            </a:extLst>
          </p:cNvPr>
          <p:cNvSpPr/>
          <p:nvPr/>
        </p:nvSpPr>
        <p:spPr>
          <a:xfrm>
            <a:off x="2851831" y="3339858"/>
            <a:ext cx="2385392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নিবিড় সম্পর্ক 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EB0E2C-73B7-41CC-8350-D854516159A3}"/>
              </a:ext>
            </a:extLst>
          </p:cNvPr>
          <p:cNvSpPr/>
          <p:nvPr/>
        </p:nvSpPr>
        <p:spPr>
          <a:xfrm>
            <a:off x="2761681" y="4521045"/>
            <a:ext cx="431238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একে অন্যের উপর  নির্ভরশীল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E402A7-51D2-452E-BAFC-A9379D13F9D5}"/>
              </a:ext>
            </a:extLst>
          </p:cNvPr>
          <p:cNvSpPr/>
          <p:nvPr/>
        </p:nvSpPr>
        <p:spPr>
          <a:xfrm>
            <a:off x="2830589" y="3888115"/>
            <a:ext cx="89338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উদ্ভিদ ও প্রাণী জীবন ধারনের জন্য কীসের উপর নির্ভরশীল? 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5FFFCE-F6B3-42C4-80D5-6C2967936B97}"/>
              </a:ext>
            </a:extLst>
          </p:cNvPr>
          <p:cNvSpPr/>
          <p:nvPr/>
        </p:nvSpPr>
        <p:spPr>
          <a:xfrm>
            <a:off x="461470" y="2786280"/>
            <a:ext cx="112690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itchFamily="2" charset="0"/>
              </a:rPr>
              <a:t>যে কোনো পরিবেশের অজীব এবং জীব উপাদানসমূহের মধ্যে পারস্পরিক ক্রিয়া, আদান-প্রদান ইত্যাদির মাধ্যমে পরিবেশে যে তন্ত্র গড়ে উঠে তাকে বাস্তুতন্ত্র বলে।  </a:t>
            </a:r>
            <a:endParaRPr lang="en-US" sz="3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85928F-BC49-4B10-B51B-97995C1960ED}"/>
              </a:ext>
            </a:extLst>
          </p:cNvPr>
          <p:cNvSpPr/>
          <p:nvPr/>
        </p:nvSpPr>
        <p:spPr>
          <a:xfrm>
            <a:off x="3632592" y="2139682"/>
            <a:ext cx="42111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তাহলে বাস্তুতন্ত্র কাকে বলে ? 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4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1" grpId="0"/>
      <p:bldP spid="12" grpId="0"/>
      <p:bldP spid="12" grpId="1"/>
      <p:bldP spid="20" grpId="0"/>
      <p:bldP spid="20" grpId="1"/>
      <p:bldP spid="21" grpId="0"/>
      <p:bldP spid="21" grpId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4">
            <a:extLst>
              <a:ext uri="{FF2B5EF4-FFF2-40B4-BE49-F238E27FC236}">
                <a16:creationId xmlns:a16="http://schemas.microsoft.com/office/drawing/2014/main" id="{D8FCFD21-C095-448B-88A7-59449A473BDE}"/>
              </a:ext>
            </a:extLst>
          </p:cNvPr>
          <p:cNvSpPr/>
          <p:nvPr/>
        </p:nvSpPr>
        <p:spPr>
          <a:xfrm>
            <a:off x="685800" y="352951"/>
            <a:ext cx="7576457" cy="1084909"/>
          </a:xfrm>
          <a:prstGeom prst="cloudCallout">
            <a:avLst/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094F104-F5E1-4D3F-9C8A-70707CC90A1D}"/>
              </a:ext>
            </a:extLst>
          </p:cNvPr>
          <p:cNvSpPr/>
          <p:nvPr/>
        </p:nvSpPr>
        <p:spPr>
          <a:xfrm>
            <a:off x="8878957" y="404238"/>
            <a:ext cx="2675819" cy="955830"/>
          </a:xfrm>
          <a:prstGeom prst="ellipse">
            <a:avLst/>
          </a:prstGeom>
          <a:noFill/>
          <a:ln w="31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 মিনিট </a:t>
            </a:r>
            <a:endParaRPr lang="en-US" sz="40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1C1BA9-86CD-455D-9FAF-6DF03F4F8E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3148633" y="2351656"/>
            <a:ext cx="3065466" cy="2971798"/>
          </a:xfrm>
          <a:prstGeom prst="rect">
            <a:avLst/>
          </a:prstGeo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531350-7E2E-462E-82C5-A1AB50ABC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8520" y="2304822"/>
            <a:ext cx="3116618" cy="3065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E5B6D98C-8A55-4786-A2ED-BF024A069D00}"/>
              </a:ext>
            </a:extLst>
          </p:cNvPr>
          <p:cNvSpPr/>
          <p:nvPr/>
        </p:nvSpPr>
        <p:spPr>
          <a:xfrm>
            <a:off x="3988135" y="6901542"/>
            <a:ext cx="4230580" cy="3156858"/>
          </a:xfrm>
          <a:prstGeom prst="frame">
            <a:avLst>
              <a:gd name="adj1" fmla="val 1288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 কাকে বলে?  </a:t>
            </a:r>
          </a:p>
        </p:txBody>
      </p:sp>
    </p:spTree>
    <p:extLst>
      <p:ext uri="{BB962C8B-B14F-4D97-AF65-F5344CB8AC3E}">
        <p14:creationId xmlns:p14="http://schemas.microsoft.com/office/powerpoint/2010/main" val="332426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0.29245 -0.002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22" y="-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31133 -0.000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7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00417 -0.672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3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3A7098-C819-4B7D-B3D5-B3DFC357E327}"/>
              </a:ext>
            </a:extLst>
          </p:cNvPr>
          <p:cNvSpPr/>
          <p:nvPr/>
        </p:nvSpPr>
        <p:spPr>
          <a:xfrm>
            <a:off x="255097" y="660159"/>
            <a:ext cx="3389251" cy="2083040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bn-IN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বাস্তুতন্ত্রের উপাদানসমূহ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CC53FD-3D0D-4301-8048-DEFC98D66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79" y="878259"/>
            <a:ext cx="2991686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1E2424-CD35-4F37-90C4-6492A92B330F}"/>
              </a:ext>
            </a:extLst>
          </p:cNvPr>
          <p:cNvSpPr/>
          <p:nvPr/>
        </p:nvSpPr>
        <p:spPr>
          <a:xfrm>
            <a:off x="4452730" y="892409"/>
            <a:ext cx="602608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তোমরাতো পূর্বে জেনেছো, বাস্তুতন্ত্র অজীব ও    </a:t>
            </a:r>
          </a:p>
          <a:p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  জীব এই দুইটি উপাদানের সমন্বয়ে গঠিত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3483AD-1B5A-42A0-B96F-52A0BE26C5C5}"/>
              </a:ext>
            </a:extLst>
          </p:cNvPr>
          <p:cNvSpPr/>
          <p:nvPr/>
        </p:nvSpPr>
        <p:spPr>
          <a:xfrm>
            <a:off x="5555968" y="3004432"/>
            <a:ext cx="3190469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লতো এগুলো কী কী?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587D65-50CB-4801-B84C-A91A47959F4E}"/>
              </a:ext>
            </a:extLst>
          </p:cNvPr>
          <p:cNvSpPr/>
          <p:nvPr/>
        </p:nvSpPr>
        <p:spPr>
          <a:xfrm>
            <a:off x="5077234" y="3609599"/>
            <a:ext cx="417110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অজৈব উপাদান ও জৈব উপাদান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064B91-9086-42DD-97DB-2840B26E49E7}"/>
              </a:ext>
            </a:extLst>
          </p:cNvPr>
          <p:cNvSpPr/>
          <p:nvPr/>
        </p:nvSpPr>
        <p:spPr>
          <a:xfrm>
            <a:off x="4129704" y="1960490"/>
            <a:ext cx="703360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তাহলে </a:t>
            </a:r>
            <a:r>
              <a:rPr lang="en-US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লতো জীব উপাদানকে কয় ভাগে ভাগ করা যায়? 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A0241E-FA90-446E-AB65-6F2288D2D283}"/>
              </a:ext>
            </a:extLst>
          </p:cNvPr>
          <p:cNvSpPr/>
          <p:nvPr/>
        </p:nvSpPr>
        <p:spPr>
          <a:xfrm>
            <a:off x="6188414" y="2432544"/>
            <a:ext cx="186525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তিন ভাগে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73EB9F-18C8-4BCE-9AE6-EB66712CCEC8}"/>
              </a:ext>
            </a:extLst>
          </p:cNvPr>
          <p:cNvSpPr/>
          <p:nvPr/>
        </p:nvSpPr>
        <p:spPr>
          <a:xfrm>
            <a:off x="5590412" y="2938016"/>
            <a:ext cx="334949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লতো সেগুলো কী কী?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636B31-A74C-403B-BD7E-85DEE18E4A5D}"/>
              </a:ext>
            </a:extLst>
          </p:cNvPr>
          <p:cNvSpPr/>
          <p:nvPr/>
        </p:nvSpPr>
        <p:spPr>
          <a:xfrm>
            <a:off x="5286570" y="3399262"/>
            <a:ext cx="409231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উৎপাদক, খাদক ও বিয়োজক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B889A0-1302-4C6D-A79D-54940E176424}"/>
              </a:ext>
            </a:extLst>
          </p:cNvPr>
          <p:cNvSpPr/>
          <p:nvPr/>
        </p:nvSpPr>
        <p:spPr>
          <a:xfrm>
            <a:off x="3977306" y="1927211"/>
            <a:ext cx="7629945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বলতো এই অজীব উপাদানকে আবার কয় ভাগে ভাগ করা যায়?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C9CB21-D22E-422A-860C-18BC3B2E74AF}"/>
              </a:ext>
            </a:extLst>
          </p:cNvPr>
          <p:cNvSpPr/>
          <p:nvPr/>
        </p:nvSpPr>
        <p:spPr>
          <a:xfrm>
            <a:off x="6281531" y="2432544"/>
            <a:ext cx="1510747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২ ভাগে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6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" grpId="1"/>
      <p:bldP spid="5" grpId="0"/>
      <p:bldP spid="5" grpId="1"/>
      <p:bldP spid="6" grpId="0"/>
      <p:bldP spid="6" grpId="1"/>
      <p:bldP spid="7" grpId="0"/>
      <p:bldP spid="8" grpId="0"/>
      <p:bldP spid="9" grpId="0"/>
      <p:bldP spid="10" grpId="0"/>
      <p:bldP spid="11" grpId="0"/>
      <p:bldP spid="11" grpId="1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5FB0BC1-5597-413A-86A9-4266A6949267}"/>
              </a:ext>
            </a:extLst>
          </p:cNvPr>
          <p:cNvGrpSpPr/>
          <p:nvPr/>
        </p:nvGrpSpPr>
        <p:grpSpPr>
          <a:xfrm>
            <a:off x="1828801" y="1030349"/>
            <a:ext cx="8686800" cy="5293553"/>
            <a:chOff x="1828801" y="1295389"/>
            <a:chExt cx="8686800" cy="5293553"/>
          </a:xfrm>
        </p:grpSpPr>
        <p:sp>
          <p:nvSpPr>
            <p:cNvPr id="2" name="Flowchart: Alternate Process 1"/>
            <p:cNvSpPr/>
            <p:nvPr/>
          </p:nvSpPr>
          <p:spPr>
            <a:xfrm>
              <a:off x="3429000" y="1295389"/>
              <a:ext cx="5334000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4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বাস্তুতন্ত্রের উপাদানসমূহ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Flowchart: Alternate Process 25"/>
            <p:cNvSpPr/>
            <p:nvPr/>
          </p:nvSpPr>
          <p:spPr>
            <a:xfrm>
              <a:off x="1981200" y="3428989"/>
              <a:ext cx="3886200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অজীব</a:t>
              </a:r>
              <a:r>
                <a:rPr lang="en-US" sz="4000" b="1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উপাদান</a:t>
              </a:r>
              <a:endParaRPr lang="en-US" sz="40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Flowchart: Alternate Process 29"/>
            <p:cNvSpPr/>
            <p:nvPr/>
          </p:nvSpPr>
          <p:spPr>
            <a:xfrm>
              <a:off x="5827060" y="5734654"/>
              <a:ext cx="1564341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উৎপাদক 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Flowchart: Alternate Process 30"/>
            <p:cNvSpPr/>
            <p:nvPr/>
          </p:nvSpPr>
          <p:spPr>
            <a:xfrm>
              <a:off x="7543800" y="5714988"/>
              <a:ext cx="1295400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খাদক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Flowchart: Alternate Process 31"/>
            <p:cNvSpPr/>
            <p:nvPr/>
          </p:nvSpPr>
          <p:spPr>
            <a:xfrm>
              <a:off x="8972552" y="5714989"/>
              <a:ext cx="1543049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বিয়োজক</a:t>
              </a:r>
              <a:r>
                <a:rPr lang="bn-IN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Flowchart: Alternate Process 15"/>
            <p:cNvSpPr/>
            <p:nvPr/>
          </p:nvSpPr>
          <p:spPr>
            <a:xfrm>
              <a:off x="6096000" y="3428989"/>
              <a:ext cx="3962400" cy="789037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>
                  <a:ln w="0"/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জীব উপাদান</a:t>
              </a:r>
              <a:endParaRPr lang="en-US" sz="40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0" name="Flowchart: Alternate Process 59"/>
            <p:cNvSpPr/>
            <p:nvPr/>
          </p:nvSpPr>
          <p:spPr>
            <a:xfrm>
              <a:off x="1828801" y="5770407"/>
              <a:ext cx="1957566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অজৈব উপাদান</a:t>
              </a:r>
              <a:endPara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1" name="Flowchart: Alternate Process 60"/>
            <p:cNvSpPr/>
            <p:nvPr/>
          </p:nvSpPr>
          <p:spPr>
            <a:xfrm>
              <a:off x="3962401" y="5770407"/>
              <a:ext cx="1735893" cy="818535"/>
            </a:xfrm>
            <a:prstGeom prst="flowChartAlternateProcess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জৈব উপাদান</a:t>
              </a:r>
              <a:endPara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2386190" y="4247524"/>
              <a:ext cx="2871608" cy="1517385"/>
              <a:chOff x="862190" y="3333135"/>
              <a:chExt cx="2871608" cy="1517385"/>
            </a:xfrm>
            <a:noFill/>
          </p:grpSpPr>
          <p:sp>
            <p:nvSpPr>
              <p:cNvPr id="12" name="Bent Arrow 11"/>
              <p:cNvSpPr/>
              <p:nvPr/>
            </p:nvSpPr>
            <p:spPr>
              <a:xfrm rot="5400000">
                <a:off x="2554022" y="3670743"/>
                <a:ext cx="888120" cy="1471433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37" name="Bent Arrow 36"/>
              <p:cNvSpPr/>
              <p:nvPr/>
            </p:nvSpPr>
            <p:spPr>
              <a:xfrm rot="5400000" flipV="1">
                <a:off x="1130036" y="3694556"/>
                <a:ext cx="888118" cy="1423810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Down Arrow 12"/>
              <p:cNvSpPr/>
              <p:nvPr/>
            </p:nvSpPr>
            <p:spPr>
              <a:xfrm>
                <a:off x="2133600" y="3333135"/>
                <a:ext cx="304800" cy="629264"/>
              </a:xfrm>
              <a:prstGeom prst="downArrow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657603" y="2159867"/>
              <a:ext cx="4630143" cy="1223176"/>
              <a:chOff x="2133602" y="1245479"/>
              <a:chExt cx="4630143" cy="1223176"/>
            </a:xfrm>
            <a:noFill/>
          </p:grpSpPr>
          <p:sp>
            <p:nvSpPr>
              <p:cNvPr id="40" name="Bent Arrow 39"/>
              <p:cNvSpPr/>
              <p:nvPr/>
            </p:nvSpPr>
            <p:spPr>
              <a:xfrm rot="5400000">
                <a:off x="5211996" y="916906"/>
                <a:ext cx="735719" cy="2367779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Bent Arrow 40"/>
              <p:cNvSpPr/>
              <p:nvPr/>
            </p:nvSpPr>
            <p:spPr>
              <a:xfrm rot="5400000" flipV="1">
                <a:off x="2908742" y="957796"/>
                <a:ext cx="735719" cy="2285999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2" name="Down Arrow 41"/>
              <p:cNvSpPr/>
              <p:nvPr/>
            </p:nvSpPr>
            <p:spPr>
              <a:xfrm>
                <a:off x="4267201" y="1245479"/>
                <a:ext cx="304799" cy="487455"/>
              </a:xfrm>
              <a:prstGeom prst="downArrow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324603" y="4247523"/>
              <a:ext cx="3657597" cy="1517386"/>
              <a:chOff x="4800602" y="3333135"/>
              <a:chExt cx="3657597" cy="1517386"/>
            </a:xfrm>
            <a:noFill/>
          </p:grpSpPr>
          <p:sp>
            <p:nvSpPr>
              <p:cNvPr id="43" name="Bent Arrow 42"/>
              <p:cNvSpPr/>
              <p:nvPr/>
            </p:nvSpPr>
            <p:spPr>
              <a:xfrm rot="5400000">
                <a:off x="7078895" y="3471215"/>
                <a:ext cx="888119" cy="1870489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4" name="Bent Arrow 43"/>
              <p:cNvSpPr/>
              <p:nvPr/>
            </p:nvSpPr>
            <p:spPr>
              <a:xfrm rot="5400000" flipV="1">
                <a:off x="5261915" y="3501091"/>
                <a:ext cx="888117" cy="1810744"/>
              </a:xfrm>
              <a:prstGeom prst="bentArrow">
                <a:avLst>
                  <a:gd name="adj1" fmla="val 23728"/>
                  <a:gd name="adj2" fmla="val 19062"/>
                  <a:gd name="adj3" fmla="val 17874"/>
                  <a:gd name="adj4" fmla="val 29500"/>
                </a:avLst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5" name="Down Arrow 44"/>
              <p:cNvSpPr/>
              <p:nvPr/>
            </p:nvSpPr>
            <p:spPr>
              <a:xfrm>
                <a:off x="6400800" y="3333135"/>
                <a:ext cx="362945" cy="629264"/>
              </a:xfrm>
              <a:prstGeom prst="downArrow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6" name="Down Arrow 45"/>
              <p:cNvSpPr/>
              <p:nvPr/>
            </p:nvSpPr>
            <p:spPr>
              <a:xfrm>
                <a:off x="6428257" y="4184074"/>
                <a:ext cx="362945" cy="629264"/>
              </a:xfrm>
              <a:prstGeom prst="downArrow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2BA11C80-A9BA-41AF-9172-F5667A2DE78F}"/>
              </a:ext>
            </a:extLst>
          </p:cNvPr>
          <p:cNvSpPr/>
          <p:nvPr/>
        </p:nvSpPr>
        <p:spPr>
          <a:xfrm>
            <a:off x="861391" y="356976"/>
            <a:ext cx="105752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তাহলে এসো বাস্তুতন্ত্রের উপাদানসমূহকে আমরা একটি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তালিকা </a:t>
            </a:r>
            <a:r>
              <a:rPr lang="bn-IN" sz="3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আকারে উপস্থাপন করি  </a:t>
            </a:r>
            <a:endParaRPr lang="en-US" sz="3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80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673C23-67C2-4F4F-9C7D-BDC7766E2E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53247" y="6896753"/>
            <a:ext cx="2481945" cy="2404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Cloud Callout 10">
            <a:extLst>
              <a:ext uri="{FF2B5EF4-FFF2-40B4-BE49-F238E27FC236}">
                <a16:creationId xmlns:a16="http://schemas.microsoft.com/office/drawing/2014/main" id="{9B6C8712-93C3-4A61-995E-641039309002}"/>
              </a:ext>
            </a:extLst>
          </p:cNvPr>
          <p:cNvSpPr/>
          <p:nvPr/>
        </p:nvSpPr>
        <p:spPr>
          <a:xfrm>
            <a:off x="685800" y="367975"/>
            <a:ext cx="6687457" cy="1084909"/>
          </a:xfrm>
          <a:prstGeom prst="cloud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1B53B14-1E6B-47D5-A109-4DC407D37B30}"/>
              </a:ext>
            </a:extLst>
          </p:cNvPr>
          <p:cNvSpPr/>
          <p:nvPr/>
        </p:nvSpPr>
        <p:spPr>
          <a:xfrm>
            <a:off x="9289143" y="367975"/>
            <a:ext cx="2217057" cy="955830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 মিনিট </a:t>
            </a:r>
            <a:endParaRPr lang="en-US" sz="360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C19D67-74EF-4EE9-A59B-4E52CF6E5B6D}"/>
              </a:ext>
            </a:extLst>
          </p:cNvPr>
          <p:cNvSpPr/>
          <p:nvPr/>
        </p:nvSpPr>
        <p:spPr>
          <a:xfrm>
            <a:off x="1173707" y="4821551"/>
            <a:ext cx="1012663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kern="1100" dirty="0" err="1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বাস্তুতন্ত্রের</a:t>
            </a: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উপাদানসমূহ</a:t>
            </a: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কত</a:t>
            </a: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প্রকার</a:t>
            </a: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ও </a:t>
            </a:r>
            <a:r>
              <a:rPr lang="en-US" sz="3600" kern="1100" dirty="0" err="1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কী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কী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আকারে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kern="1100" dirty="0" err="1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লিখ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 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B1C6A-9A39-4906-9BAE-D008221F95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60" y="2073913"/>
            <a:ext cx="2373844" cy="24645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4239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-0.47839 -0.6981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19" y="-3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4822286" y="307392"/>
            <a:ext cx="2931744" cy="53861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অজীব</a:t>
            </a:r>
            <a:r>
              <a:rPr lang="en-US" sz="4000" b="1" dirty="0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উপাদান</a:t>
            </a:r>
            <a:endParaRPr lang="en-US" sz="4000" b="1" dirty="0">
              <a:ln w="0"/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71026" y="2749357"/>
            <a:ext cx="1490571" cy="11528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0792" y="2764451"/>
            <a:ext cx="1371600" cy="11528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96424" y="2749359"/>
            <a:ext cx="1524000" cy="11528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4689" y="2749358"/>
            <a:ext cx="1524000" cy="11528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9057" y="2749357"/>
            <a:ext cx="1371600" cy="11528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716" y="4970293"/>
            <a:ext cx="1379551" cy="11348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240F56D-43C4-4544-8037-3AD98FCD9C37}"/>
              </a:ext>
            </a:extLst>
          </p:cNvPr>
          <p:cNvSpPr/>
          <p:nvPr/>
        </p:nvSpPr>
        <p:spPr>
          <a:xfrm>
            <a:off x="2591403" y="903517"/>
            <a:ext cx="8094793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এসো এখন আমরা অজৈব উপাদান ও জৈব উপাদান সম্পর্কে জানি 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9BCEAF-D2A7-4FEA-8732-FBBFE1ECA3B2}"/>
              </a:ext>
            </a:extLst>
          </p:cNvPr>
          <p:cNvSpPr/>
          <p:nvPr/>
        </p:nvSpPr>
        <p:spPr>
          <a:xfrm>
            <a:off x="2591403" y="1537426"/>
            <a:ext cx="763155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নিচে কয়েকটি অজৈব উপাদানের নাম উল্লেখ করা হলো। যেমন: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F272F4-C8F7-42D1-9C11-A8A982F5A3AA}"/>
              </a:ext>
            </a:extLst>
          </p:cNvPr>
          <p:cNvSpPr/>
          <p:nvPr/>
        </p:nvSpPr>
        <p:spPr>
          <a:xfrm>
            <a:off x="2610086" y="2190182"/>
            <a:ext cx="7457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মাটি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11A898-0581-468D-8BE8-18E2021C9075}"/>
              </a:ext>
            </a:extLst>
          </p:cNvPr>
          <p:cNvSpPr/>
          <p:nvPr/>
        </p:nvSpPr>
        <p:spPr>
          <a:xfrm>
            <a:off x="3886710" y="2190182"/>
            <a:ext cx="14905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খনিজ লবণ 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506E3-97AA-4A5F-806B-EF898CD6AE06}"/>
              </a:ext>
            </a:extLst>
          </p:cNvPr>
          <p:cNvSpPr/>
          <p:nvPr/>
        </p:nvSpPr>
        <p:spPr>
          <a:xfrm>
            <a:off x="5779382" y="2190182"/>
            <a:ext cx="736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তাপ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552A1B-A889-4D22-984C-394F90B63941}"/>
              </a:ext>
            </a:extLst>
          </p:cNvPr>
          <p:cNvSpPr/>
          <p:nvPr/>
        </p:nvSpPr>
        <p:spPr>
          <a:xfrm>
            <a:off x="7385980" y="2190182"/>
            <a:ext cx="736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পানি 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3AB26E-70F3-47D0-94BB-42FE1B8ECE22}"/>
              </a:ext>
            </a:extLst>
          </p:cNvPr>
          <p:cNvSpPr/>
          <p:nvPr/>
        </p:nvSpPr>
        <p:spPr>
          <a:xfrm>
            <a:off x="8980885" y="2190182"/>
            <a:ext cx="675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বায়ু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9DBEDA-E11E-4A52-B34D-25DF0F1D5926}"/>
              </a:ext>
            </a:extLst>
          </p:cNvPr>
          <p:cNvSpPr/>
          <p:nvPr/>
        </p:nvSpPr>
        <p:spPr>
          <a:xfrm>
            <a:off x="4439941" y="4082424"/>
            <a:ext cx="406539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বলতো জৈব উপাদান কোনটি? 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29ADB6-F250-43DF-AA6B-D50C346D5A3C}"/>
              </a:ext>
            </a:extLst>
          </p:cNvPr>
          <p:cNvSpPr/>
          <p:nvPr/>
        </p:nvSpPr>
        <p:spPr>
          <a:xfrm>
            <a:off x="3915266" y="4519829"/>
            <a:ext cx="5295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latin typeface="Nikosh" panose="02000000000000000000" pitchFamily="2" charset="0"/>
                <a:cs typeface="Nikosh" panose="02000000000000000000" pitchFamily="2" charset="0"/>
              </a:rPr>
              <a:t>সকল জীবের মৃত ও গলিত দেহাবশেষ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47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0.83256 0.0150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28" y="74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6 L 0.83164 0.015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89" y="74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3.7037E-6 L 0.8323 0.015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15" y="74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96296E-6 L 0.84506 0.0129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53" y="64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0.83073 0.0150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36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-0.5224 0.0164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20" y="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/>
      <p:bldP spid="15" grpId="0"/>
      <p:bldP spid="16" grpId="0"/>
      <p:bldP spid="17" grpId="0"/>
      <p:bldP spid="18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4305300" y="313911"/>
            <a:ext cx="3771900" cy="914400"/>
          </a:xfrm>
          <a:prstGeom prst="round2DiagRect">
            <a:avLst>
              <a:gd name="adj1" fmla="val 0"/>
              <a:gd name="adj2" fmla="val 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54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US" sz="5400" b="1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47109" y="2552700"/>
            <a:ext cx="2628900" cy="706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</a:p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(সবুজ উদ্ভিদ)</a:t>
            </a:r>
            <a:endParaRPr lang="en-US" sz="24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32-Point Star 7"/>
          <p:cNvSpPr/>
          <p:nvPr/>
        </p:nvSpPr>
        <p:spPr>
          <a:xfrm>
            <a:off x="3124200" y="1295400"/>
            <a:ext cx="685800" cy="685800"/>
          </a:xfrm>
          <a:prstGeom prst="star32">
            <a:avLst>
              <a:gd name="adj" fmla="val 25884"/>
            </a:avLst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3314700" y="1905000"/>
            <a:ext cx="304800" cy="6477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596244" y="1905000"/>
            <a:ext cx="356756" cy="6477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47107" y="3557155"/>
            <a:ext cx="2628900" cy="7550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স্তরের খাদক</a:t>
            </a:r>
          </a:p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(গরু)</a:t>
            </a:r>
            <a:endParaRPr lang="en-US" sz="24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19400" y="4665518"/>
            <a:ext cx="2628900" cy="7723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স্তরের খাদক</a:t>
            </a:r>
          </a:p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(পাখি)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805544" y="5739248"/>
            <a:ext cx="2628900" cy="8139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৩য় স্তরের খাদক</a:t>
            </a:r>
          </a:p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(কচ্ছপ) </a:t>
            </a:r>
          </a:p>
        </p:txBody>
      </p:sp>
      <p:sp>
        <p:nvSpPr>
          <p:cNvPr id="16" name="Bent-Up Arrow 15"/>
          <p:cNvSpPr/>
          <p:nvPr/>
        </p:nvSpPr>
        <p:spPr>
          <a:xfrm>
            <a:off x="5448300" y="4343400"/>
            <a:ext cx="4191000" cy="2057400"/>
          </a:xfrm>
          <a:prstGeom prst="bentUpArrow">
            <a:avLst>
              <a:gd name="adj1" fmla="val 7552"/>
              <a:gd name="adj2" fmla="val 9824"/>
              <a:gd name="adj3" fmla="val 13564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53300" y="3581400"/>
            <a:ext cx="2628900" cy="76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বিয়োজক </a:t>
            </a:r>
            <a:endParaRPr lang="en-US" sz="24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Bent-Up Arrow 17"/>
          <p:cNvSpPr/>
          <p:nvPr/>
        </p:nvSpPr>
        <p:spPr>
          <a:xfrm>
            <a:off x="5434444" y="4343400"/>
            <a:ext cx="3214256" cy="762000"/>
          </a:xfrm>
          <a:prstGeom prst="bentUpArrow">
            <a:avLst>
              <a:gd name="adj1" fmla="val 17727"/>
              <a:gd name="adj2" fmla="val 15802"/>
              <a:gd name="adj3" fmla="val 21149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3981450" y="3276600"/>
            <a:ext cx="400049" cy="260466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4002232" y="4322618"/>
            <a:ext cx="400049" cy="325582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Down Arrow 21"/>
          <p:cNvSpPr/>
          <p:nvPr/>
        </p:nvSpPr>
        <p:spPr>
          <a:xfrm>
            <a:off x="4023014" y="5462152"/>
            <a:ext cx="400049" cy="252848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476009" y="3754582"/>
            <a:ext cx="1877291" cy="36021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Bent-Up Arrow 23"/>
          <p:cNvSpPr/>
          <p:nvPr/>
        </p:nvSpPr>
        <p:spPr>
          <a:xfrm rot="16200000">
            <a:off x="6942859" y="1276350"/>
            <a:ext cx="838200" cy="3771900"/>
          </a:xfrm>
          <a:prstGeom prst="bentUpArrow">
            <a:avLst>
              <a:gd name="adj1" fmla="val 22263"/>
              <a:gd name="adj2" fmla="val 21098"/>
              <a:gd name="adj3" fmla="val 28636"/>
            </a:avLst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Flowchart: Connector 27"/>
          <p:cNvSpPr/>
          <p:nvPr/>
        </p:nvSpPr>
        <p:spPr>
          <a:xfrm>
            <a:off x="4305300" y="1295400"/>
            <a:ext cx="914402" cy="6096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CO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33" name="Cloud 32"/>
          <p:cNvSpPr/>
          <p:nvPr/>
        </p:nvSpPr>
        <p:spPr>
          <a:xfrm>
            <a:off x="2171700" y="457200"/>
            <a:ext cx="952500" cy="11811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endParaRPr lang="en-US" sz="32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Down Arrow 33"/>
          <p:cNvSpPr/>
          <p:nvPr/>
        </p:nvSpPr>
        <p:spPr>
          <a:xfrm rot="18662668">
            <a:off x="3072330" y="1147684"/>
            <a:ext cx="363681" cy="376921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7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8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61" y="810960"/>
            <a:ext cx="2305878" cy="1828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F8A9F0E-59E2-4493-A516-328994882F1F}"/>
              </a:ext>
            </a:extLst>
          </p:cNvPr>
          <p:cNvSpPr/>
          <p:nvPr/>
        </p:nvSpPr>
        <p:spPr>
          <a:xfrm>
            <a:off x="4595190" y="709804"/>
            <a:ext cx="3189801" cy="2198132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bn-IN" sz="6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D03222-F21F-4E43-9B3D-161EE1B15D93}"/>
              </a:ext>
            </a:extLst>
          </p:cNvPr>
          <p:cNvSpPr/>
          <p:nvPr/>
        </p:nvSpPr>
        <p:spPr>
          <a:xfrm>
            <a:off x="4501098" y="2582298"/>
            <a:ext cx="31898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উৎপাদক কাকে বলে?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F2185A-10C5-4200-9170-02EC2F1834D8}"/>
              </a:ext>
            </a:extLst>
          </p:cNvPr>
          <p:cNvSpPr/>
          <p:nvPr/>
        </p:nvSpPr>
        <p:spPr>
          <a:xfrm>
            <a:off x="1321903" y="3125583"/>
            <a:ext cx="1019092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যে সমস্ত সবুজ উদ্ভিদ নিজেদের খাদ্য নিজেরা তৈরি করতে পারে তাদের উৎপাদক বলে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8E7143-FF84-4089-AD2D-0B80601E28E9}"/>
              </a:ext>
            </a:extLst>
          </p:cNvPr>
          <p:cNvSpPr/>
          <p:nvPr/>
        </p:nvSpPr>
        <p:spPr>
          <a:xfrm>
            <a:off x="2589640" y="3664192"/>
            <a:ext cx="7798904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উৎপাদক কোন প্রক্রিয়ায় নিজের খাদ্য নিজে তৈরি করে?  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F5DA63-A0D8-4AFE-80BE-FC16DD6816F0}"/>
              </a:ext>
            </a:extLst>
          </p:cNvPr>
          <p:cNvSpPr/>
          <p:nvPr/>
        </p:nvSpPr>
        <p:spPr>
          <a:xfrm>
            <a:off x="4388622" y="4256448"/>
            <a:ext cx="3591340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সালকসংশ্লেষণ প্রক্রিয়ায় </a:t>
            </a:r>
            <a:endParaRPr lang="en-US" sz="29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C533001-DF1E-4D03-A78D-ED12F559985D}"/>
              </a:ext>
            </a:extLst>
          </p:cNvPr>
          <p:cNvSpPr/>
          <p:nvPr/>
        </p:nvSpPr>
        <p:spPr>
          <a:xfrm>
            <a:off x="1080043" y="4892245"/>
            <a:ext cx="10031913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অন্যান্য সকল প্রাণী প্রত্যক্ষ বা পরোক্ষ ভাবে</a:t>
            </a:r>
            <a:r>
              <a:rPr lang="en-US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9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উৎপাদকের উপর নির্ভরশীল</a:t>
            </a:r>
            <a:r>
              <a:rPr lang="bn-IN" sz="2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2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2" t="29130"/>
          <a:stretch/>
        </p:blipFill>
        <p:spPr>
          <a:xfrm>
            <a:off x="4407982" y="1246480"/>
            <a:ext cx="3671972" cy="2160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63A39AA-0939-45EA-8B0E-0D5E726770C2}"/>
              </a:ext>
            </a:extLst>
          </p:cNvPr>
          <p:cNvSpPr/>
          <p:nvPr/>
        </p:nvSpPr>
        <p:spPr>
          <a:xfrm>
            <a:off x="4280752" y="345108"/>
            <a:ext cx="3926432" cy="692586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50338"/>
              </a:avLst>
            </a:prstTxWarp>
            <a:spAutoFit/>
          </a:bodyPr>
          <a:lstStyle/>
          <a:p>
            <a:pPr algn="ctr"/>
            <a:r>
              <a:rPr lang="bn-I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১ম স্তরের খাদক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469C33-85E4-402B-AEC4-D6D374659F98}"/>
              </a:ext>
            </a:extLst>
          </p:cNvPr>
          <p:cNvSpPr/>
          <p:nvPr/>
        </p:nvSpPr>
        <p:spPr>
          <a:xfrm>
            <a:off x="3644847" y="3451416"/>
            <a:ext cx="49023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১ম স্তরের খাদক কাকে বলে?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EE5D4B-8DEA-4F7C-A489-A333A97978AA}"/>
              </a:ext>
            </a:extLst>
          </p:cNvPr>
          <p:cNvSpPr/>
          <p:nvPr/>
        </p:nvSpPr>
        <p:spPr>
          <a:xfrm>
            <a:off x="1844226" y="4097747"/>
            <a:ext cx="9052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যে সকল প্রাণী উদ্ভিদভোজী  তাদের প্রথম স্তরের খাদক বলে। 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BDC1BE-686C-479A-9D55-4728C733014F}"/>
              </a:ext>
            </a:extLst>
          </p:cNvPr>
          <p:cNvSpPr/>
          <p:nvPr/>
        </p:nvSpPr>
        <p:spPr>
          <a:xfrm>
            <a:off x="2925852" y="4782685"/>
            <a:ext cx="72282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১ম স্তরের খাদক অপর কোন নামেও পরিচিত?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06486A-7DF6-4E85-9773-D741A4EC4125}"/>
              </a:ext>
            </a:extLst>
          </p:cNvPr>
          <p:cNvSpPr/>
          <p:nvPr/>
        </p:nvSpPr>
        <p:spPr>
          <a:xfrm>
            <a:off x="5328032" y="5288354"/>
            <a:ext cx="29810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তৃণভোজী প্রাণী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77278A-5441-4CFD-BCE0-A69F9458B729}"/>
              </a:ext>
            </a:extLst>
          </p:cNvPr>
          <p:cNvSpPr/>
          <p:nvPr/>
        </p:nvSpPr>
        <p:spPr>
          <a:xfrm>
            <a:off x="4180250" y="5915858"/>
            <a:ext cx="43669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যেমন: গরু, ছাগল ইত্যাদি।</a:t>
            </a:r>
          </a:p>
        </p:txBody>
      </p:sp>
    </p:spTree>
    <p:extLst>
      <p:ext uri="{BB962C8B-B14F-4D97-AF65-F5344CB8AC3E}">
        <p14:creationId xmlns:p14="http://schemas.microsoft.com/office/powerpoint/2010/main" val="36380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307390"/>
            <a:ext cx="3432313" cy="1808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9E93861-22AE-46E0-B743-910D63888464}"/>
              </a:ext>
            </a:extLst>
          </p:cNvPr>
          <p:cNvSpPr/>
          <p:nvPr/>
        </p:nvSpPr>
        <p:spPr>
          <a:xfrm>
            <a:off x="573683" y="373360"/>
            <a:ext cx="2815034" cy="766327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</a:bodyPr>
          <a:lstStyle/>
          <a:p>
            <a:pPr algn="ctr"/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২য় স্তরের খাদক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A6BD53-11ED-4D14-8845-213038A2E638}"/>
              </a:ext>
            </a:extLst>
          </p:cNvPr>
          <p:cNvSpPr/>
          <p:nvPr/>
        </p:nvSpPr>
        <p:spPr>
          <a:xfrm>
            <a:off x="5197958" y="1209795"/>
            <a:ext cx="47916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২য় স্তরের খাদক কাকে বলে?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487784-FCA3-4B1A-A6E3-590387831797}"/>
              </a:ext>
            </a:extLst>
          </p:cNvPr>
          <p:cNvSpPr/>
          <p:nvPr/>
        </p:nvSpPr>
        <p:spPr>
          <a:xfrm>
            <a:off x="3968382" y="1824623"/>
            <a:ext cx="71176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যে সকল প্রাণী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প্রথম স্তরের খাদকদেরকে খেয়ে </a:t>
            </a:r>
          </a:p>
          <a:p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  বাঁচে  তাদের দ্বিতীয় স্তরের খাদক বলে।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D4B3F2-3585-40D5-867D-35DA56A72CA5}"/>
              </a:ext>
            </a:extLst>
          </p:cNvPr>
          <p:cNvSpPr/>
          <p:nvPr/>
        </p:nvSpPr>
        <p:spPr>
          <a:xfrm>
            <a:off x="4276587" y="2970775"/>
            <a:ext cx="7229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২য় স্তরের খাদক অপর কোন নামেও পরিচিত?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E880EF-01EA-4521-9EA1-CCF78C23E3B2}"/>
              </a:ext>
            </a:extLst>
          </p:cNvPr>
          <p:cNvSpPr/>
          <p:nvPr/>
        </p:nvSpPr>
        <p:spPr>
          <a:xfrm>
            <a:off x="6378343" y="3561474"/>
            <a:ext cx="2898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মাংসাশী প্রাণী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AA6E8D-87B9-400C-A641-7EF573CB1CC3}"/>
              </a:ext>
            </a:extLst>
          </p:cNvPr>
          <p:cNvSpPr/>
          <p:nvPr/>
        </p:nvSpPr>
        <p:spPr>
          <a:xfrm>
            <a:off x="4999175" y="4207805"/>
            <a:ext cx="54361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যেমন: পাখি, ব্যাঙ, মানুষ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ইত্যাদি।</a:t>
            </a:r>
          </a:p>
        </p:txBody>
      </p:sp>
    </p:spTree>
    <p:extLst>
      <p:ext uri="{BB962C8B-B14F-4D97-AF65-F5344CB8AC3E}">
        <p14:creationId xmlns:p14="http://schemas.microsoft.com/office/powerpoint/2010/main" val="386055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57" y="1328944"/>
            <a:ext cx="3302165" cy="22904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303B760-F098-4FE0-8A6F-E088C96BA872}"/>
              </a:ext>
            </a:extLst>
          </p:cNvPr>
          <p:cNvSpPr/>
          <p:nvPr/>
        </p:nvSpPr>
        <p:spPr>
          <a:xfrm>
            <a:off x="610831" y="450375"/>
            <a:ext cx="2855701" cy="715221"/>
          </a:xfrm>
          <a:prstGeom prst="rect">
            <a:avLst/>
          </a:prstGeom>
        </p:spPr>
        <p:txBody>
          <a:bodyPr wrap="none">
            <a:prstTxWarp prst="textWave1">
              <a:avLst/>
            </a:prstTxWarp>
            <a:spAutoFit/>
          </a:bodyPr>
          <a:lstStyle/>
          <a:p>
            <a:pPr algn="ctr"/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৩য় স্তরের খাদক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BFD679-ECFA-47B2-9160-CFF00612398A}"/>
              </a:ext>
            </a:extLst>
          </p:cNvPr>
          <p:cNvSpPr/>
          <p:nvPr/>
        </p:nvSpPr>
        <p:spPr>
          <a:xfrm>
            <a:off x="4364465" y="1474716"/>
            <a:ext cx="4929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৩য় স্তরের খাদক কাকে বলে?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367049-062C-49A5-8B4B-DB2104FB5F50}"/>
              </a:ext>
            </a:extLst>
          </p:cNvPr>
          <p:cNvSpPr/>
          <p:nvPr/>
        </p:nvSpPr>
        <p:spPr>
          <a:xfrm>
            <a:off x="4024063" y="2176363"/>
            <a:ext cx="7345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যে সকল প্রাণী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দ্বিতীয় স্তরের খাদকদেরকে খেয়ে</a:t>
            </a:r>
          </a:p>
          <a:p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বাঁচে তাদের তৃতীয় স্তরের খাদক বলে।  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267E03-65FA-4EAD-B70F-06A102392DCB}"/>
              </a:ext>
            </a:extLst>
          </p:cNvPr>
          <p:cNvSpPr/>
          <p:nvPr/>
        </p:nvSpPr>
        <p:spPr>
          <a:xfrm>
            <a:off x="4364465" y="3405504"/>
            <a:ext cx="63177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যেমন: কচ্ছপ, বক, ব্যাঙ, মানুষ ইত্যাদি।</a:t>
            </a:r>
          </a:p>
        </p:txBody>
      </p:sp>
    </p:spTree>
    <p:extLst>
      <p:ext uri="{BB962C8B-B14F-4D97-AF65-F5344CB8AC3E}">
        <p14:creationId xmlns:p14="http://schemas.microsoft.com/office/powerpoint/2010/main" val="76559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nut 1"/>
          <p:cNvSpPr/>
          <p:nvPr/>
        </p:nvSpPr>
        <p:spPr>
          <a:xfrm>
            <a:off x="3581400" y="291548"/>
            <a:ext cx="4621696" cy="1709529"/>
          </a:xfrm>
          <a:prstGeom prst="donut">
            <a:avLst>
              <a:gd name="adj" fmla="val 17548"/>
            </a:avLst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A26008-3028-41B3-85D4-0D068CB587A5}"/>
              </a:ext>
            </a:extLst>
          </p:cNvPr>
          <p:cNvSpPr/>
          <p:nvPr/>
        </p:nvSpPr>
        <p:spPr>
          <a:xfrm>
            <a:off x="1641533" y="2872871"/>
            <a:ext cx="91518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যে সকল প্রাণী একাধিক স্তরের খাবার খায় তাদেরকে কী বলে?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D9C699-9A6C-4FDB-BE4E-E07D1F443213}"/>
              </a:ext>
            </a:extLst>
          </p:cNvPr>
          <p:cNvSpPr/>
          <p:nvPr/>
        </p:nvSpPr>
        <p:spPr>
          <a:xfrm>
            <a:off x="3782109" y="3391386"/>
            <a:ext cx="4627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সর্বভুক প্রাণী। যেমন: মানুষ।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D94C3F-4891-4DF3-A878-6B959E6DFF5E}"/>
              </a:ext>
            </a:extLst>
          </p:cNvPr>
          <p:cNvSpPr/>
          <p:nvPr/>
        </p:nvSpPr>
        <p:spPr>
          <a:xfrm>
            <a:off x="2537771" y="3957947"/>
            <a:ext cx="73593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মানুষ যখন ডাল, আলু, সবজি ইত্যাদি খায় তখন</a:t>
            </a:r>
          </a:p>
          <a:p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     তাদেরকে কোন স্তরের খাদক বলা হয়?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071714-9598-4AD2-BA90-EEB14C11A637}"/>
              </a:ext>
            </a:extLst>
          </p:cNvPr>
          <p:cNvSpPr/>
          <p:nvPr/>
        </p:nvSpPr>
        <p:spPr>
          <a:xfrm>
            <a:off x="4477000" y="5040463"/>
            <a:ext cx="3249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প্রথম স্তরের খাদক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38E672-45AA-4A75-8C0E-5BAFCF6DFEB5}"/>
              </a:ext>
            </a:extLst>
          </p:cNvPr>
          <p:cNvSpPr/>
          <p:nvPr/>
        </p:nvSpPr>
        <p:spPr>
          <a:xfrm>
            <a:off x="265043" y="5549341"/>
            <a:ext cx="11728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মানুষ যখন মাছ, মাংস ইত্যাদি খায় তখন তাদেরকে কোন স্তরের খাদক বলা হয়?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D23916-49AB-47ED-893B-2F76203844F3}"/>
              </a:ext>
            </a:extLst>
          </p:cNvPr>
          <p:cNvSpPr/>
          <p:nvPr/>
        </p:nvSpPr>
        <p:spPr>
          <a:xfrm>
            <a:off x="3890321" y="6054930"/>
            <a:ext cx="4654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দ্বিতীয় বা তৃতীয় স্তরের খাদক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A2363D-A0F7-4E70-B2F7-2B362B1F9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487" y="1093304"/>
            <a:ext cx="3272145" cy="1709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6CCDF7E-039C-413F-B1A6-3CD09D8828FD}"/>
              </a:ext>
            </a:extLst>
          </p:cNvPr>
          <p:cNvSpPr/>
          <p:nvPr/>
        </p:nvSpPr>
        <p:spPr>
          <a:xfrm>
            <a:off x="4511123" y="156739"/>
            <a:ext cx="30679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সর্বভুক প্রাণী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0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159566"/>
            <a:ext cx="2438400" cy="2087216"/>
          </a:xfrm>
          <a:prstGeom prst="roundRect">
            <a:avLst>
              <a:gd name="adj" fmla="val 2093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08" y="1205947"/>
            <a:ext cx="2305878" cy="19745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Flowchart: Process 8"/>
          <p:cNvSpPr/>
          <p:nvPr/>
        </p:nvSpPr>
        <p:spPr>
          <a:xfrm>
            <a:off x="318052" y="4159934"/>
            <a:ext cx="11555895" cy="2405271"/>
          </a:xfrm>
          <a:prstGeom prst="flowChartProcess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 পচনকারী নামেও পরিচিত। পরিবেশে কিছু অণুজীব আছে, বিশেষ করে ব্যাকটেরিয়া ও ছত্রাক যারা মৃত উদ্ভিদ ও প্রাণীর দেহের উপর ক্রিয়া করে। এসময় মৃত উদ্ভিদ বা প্রাণীদেহে রাসায়নিক বিক্রিয়া ঘটে। ফলে মৃত দেহ বিযোজিত হয়ে নানা রকম জৈব ও অজৈব  দ্রব্যাদিতে রূপান্তরিত হয়।  </a:t>
            </a:r>
            <a:endParaRPr lang="en-US" sz="360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F26889-21BF-4544-8D27-70B49865E330}"/>
              </a:ext>
            </a:extLst>
          </p:cNvPr>
          <p:cNvSpPr/>
          <p:nvPr/>
        </p:nvSpPr>
        <p:spPr>
          <a:xfrm>
            <a:off x="4949689" y="292795"/>
            <a:ext cx="2604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বিয়োজক </a:t>
            </a:r>
            <a:endParaRPr lang="en-US" sz="60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BE21D-0DF4-48ED-AA95-B0E01FAABCB4}"/>
              </a:ext>
            </a:extLst>
          </p:cNvPr>
          <p:cNvSpPr txBox="1"/>
          <p:nvPr/>
        </p:nvSpPr>
        <p:spPr>
          <a:xfrm>
            <a:off x="4883427" y="3429000"/>
            <a:ext cx="272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বিয়োজক কী?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08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286000" y="324676"/>
            <a:ext cx="5029200" cy="1219200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bn-IN" sz="6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bn-BD" sz="60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75" y="2286000"/>
            <a:ext cx="3234974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926" y="2286000"/>
            <a:ext cx="3200400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loud Callout 5"/>
          <p:cNvSpPr/>
          <p:nvPr/>
        </p:nvSpPr>
        <p:spPr>
          <a:xfrm>
            <a:off x="7723911" y="380998"/>
            <a:ext cx="3659706" cy="1162877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সময়: ১০  মিনিট 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336776" y="6947452"/>
            <a:ext cx="3521554" cy="3869635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685800" indent="-685800" algn="ctr">
              <a:buFont typeface="Wingdings" panose="05000000000000000000" pitchFamily="2" charset="2"/>
              <a:buChar char="q"/>
            </a:pP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উপাদানসমূহ বর্ণনা কর।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80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11111E-6 L -0.00013 -0.686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30848" y="1863229"/>
            <a:ext cx="3250822" cy="52322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বাস্তুতন্ত্র কাকে বলে </a:t>
            </a:r>
            <a:r>
              <a:rPr lang="bn-BD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0847" y="4171292"/>
            <a:ext cx="10698543" cy="52322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কচ্ছপ, ব্যাঙ, মানুষ, পাখি, গরু, বাঘ, ছাগল ইত্যাদি প্রাণীগুলোর মধ্যে কোনগুলো সর্বভুক প্রাণী। 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57602" y="2642611"/>
            <a:ext cx="6557598" cy="52322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বাস্তুতন্ত্রের  অজীব উপাদানসমূহ কত প্রকার ও কী কী </a:t>
            </a:r>
            <a:r>
              <a:rPr lang="bn-BD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30847" y="3369103"/>
            <a:ext cx="5039865" cy="523220"/>
          </a:xfrm>
          <a:prstGeom prst="rect">
            <a:avLst/>
          </a:prstGeom>
          <a:noFill/>
          <a:ln w="57150"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কয়েকটি ১ম স্তরের খাদকের নাম লিখ?</a:t>
            </a:r>
            <a:endParaRPr lang="en-US" sz="28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EBDD6C-BC2C-418F-B76C-3CE829AE19CE}"/>
              </a:ext>
            </a:extLst>
          </p:cNvPr>
          <p:cNvSpPr/>
          <p:nvPr/>
        </p:nvSpPr>
        <p:spPr>
          <a:xfrm>
            <a:off x="4552809" y="289097"/>
            <a:ext cx="25655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46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3385109" y="369858"/>
            <a:ext cx="4969565" cy="1094509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600" b="1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913DD8-EF96-44AF-BE5E-39B1681E0236}"/>
              </a:ext>
            </a:extLst>
          </p:cNvPr>
          <p:cNvSpPr/>
          <p:nvPr/>
        </p:nvSpPr>
        <p:spPr>
          <a:xfrm>
            <a:off x="5058770" y="2414001"/>
            <a:ext cx="56913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তোমার এলাকায় পাওয়া যায় এমন কয়েকটি অজীব ও জীব উপাদানের তালিকা তৈরি করে নিয়ে আসবে।  </a:t>
            </a:r>
            <a:endParaRPr lang="en-US" sz="3600" i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87787-481B-49E3-9899-720E06C9E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32" y="1929210"/>
            <a:ext cx="3843130" cy="272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5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DCC8987-64B8-4342-9AD6-81141FEC2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296" y="-2553348"/>
            <a:ext cx="5128591" cy="25260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A3BA0B-A971-4FD1-B3A8-D8C17A644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9" y="902947"/>
            <a:ext cx="5128591" cy="2526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2DF7CA-481B-4B54-AF82-F904428605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296" y="6858000"/>
            <a:ext cx="5128591" cy="25260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ADB846-6291-4EEC-96A4-764B0E1F8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4764" y="6909182"/>
            <a:ext cx="5128591" cy="25260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72CC49-3094-40BA-8011-1874263E348F}"/>
              </a:ext>
            </a:extLst>
          </p:cNvPr>
          <p:cNvSpPr txBox="1"/>
          <p:nvPr/>
        </p:nvSpPr>
        <p:spPr>
          <a:xfrm>
            <a:off x="2025901" y="2350823"/>
            <a:ext cx="8140197" cy="1862048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IN" sz="115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 </a:t>
            </a:r>
            <a:endParaRPr lang="en-US" sz="115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8E168A-8661-49F7-812F-8C6C7DD92E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901549" y="245661"/>
            <a:ext cx="5856043" cy="63700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C79338-0602-433A-B12C-27354F329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228825" y="245661"/>
            <a:ext cx="5856044" cy="6370088"/>
          </a:xfrm>
          <a:prstGeom prst="rect">
            <a:avLst/>
          </a:prstGeom>
        </p:spPr>
      </p:pic>
      <p:sp>
        <p:nvSpPr>
          <p:cNvPr id="18" name="Frame 17">
            <a:extLst>
              <a:ext uri="{FF2B5EF4-FFF2-40B4-BE49-F238E27FC236}">
                <a16:creationId xmlns:a16="http://schemas.microsoft.com/office/drawing/2014/main" id="{100D589E-1A83-42C5-AB9D-768481A722A6}"/>
              </a:ext>
            </a:extLst>
          </p:cNvPr>
          <p:cNvSpPr/>
          <p:nvPr/>
        </p:nvSpPr>
        <p:spPr>
          <a:xfrm>
            <a:off x="3792208" y="3236250"/>
            <a:ext cx="4693092" cy="1435028"/>
          </a:xfrm>
          <a:prstGeom prst="frame">
            <a:avLst/>
          </a:prstGeom>
          <a:solidFill>
            <a:srgbClr val="0070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সমাপ্ত </a:t>
            </a:r>
            <a:endParaRPr lang="en-US" sz="115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2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-0.50169 0.5023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91" y="251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7 0.00625 L 0.50247 -0.5048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25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50273 -0.49746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43" y="-2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1.48148E-6 L 0.50469 -0.0002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86" y="-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48148E-6 L -0.50313 -0.0002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5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 animBg="1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665</TotalTime>
  <Words>762</Words>
  <Application>Microsoft Office PowerPoint</Application>
  <PresentationFormat>Widescreen</PresentationFormat>
  <Paragraphs>136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Corbel</vt:lpstr>
      <vt:lpstr>Nikosh</vt:lpstr>
      <vt:lpstr>NikoshBAN</vt:lpstr>
      <vt:lpstr>Times New Roman</vt:lpstr>
      <vt:lpstr>Wingdings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DULAL</dc:creator>
  <cp:lastModifiedBy>DULAL</cp:lastModifiedBy>
  <cp:revision>100</cp:revision>
  <dcterms:created xsi:type="dcterms:W3CDTF">2019-09-26T13:33:38Z</dcterms:created>
  <dcterms:modified xsi:type="dcterms:W3CDTF">2019-10-18T14:13:43Z</dcterms:modified>
</cp:coreProperties>
</file>