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notesMasterIdLst>
    <p:notesMasterId r:id="rId21"/>
  </p:notesMasterIdLst>
  <p:sldIdLst>
    <p:sldId id="295" r:id="rId2"/>
    <p:sldId id="296" r:id="rId3"/>
    <p:sldId id="257" r:id="rId4"/>
    <p:sldId id="258" r:id="rId5"/>
    <p:sldId id="259" r:id="rId6"/>
    <p:sldId id="260" r:id="rId7"/>
    <p:sldId id="261" r:id="rId8"/>
    <p:sldId id="287" r:id="rId9"/>
    <p:sldId id="263" r:id="rId10"/>
    <p:sldId id="290" r:id="rId11"/>
    <p:sldId id="291" r:id="rId12"/>
    <p:sldId id="289" r:id="rId13"/>
    <p:sldId id="265" r:id="rId14"/>
    <p:sldId id="293" r:id="rId15"/>
    <p:sldId id="270" r:id="rId16"/>
    <p:sldId id="266" r:id="rId17"/>
    <p:sldId id="294" r:id="rId18"/>
    <p:sldId id="267" r:id="rId19"/>
    <p:sldId id="28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CCFF66"/>
    <a:srgbClr val="0D12E3"/>
    <a:srgbClr val="052B0B"/>
    <a:srgbClr val="19CF2A"/>
    <a:srgbClr val="800080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52" autoAdjust="0"/>
  </p:normalViewPr>
  <p:slideViewPr>
    <p:cSldViewPr>
      <p:cViewPr>
        <p:scale>
          <a:sx n="100" d="100"/>
          <a:sy n="100" d="100"/>
        </p:scale>
        <p:origin x="102" y="-6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747492-9C66-460A-9570-F7726D13B2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1A1973-7129-44EF-845E-596A925CC5C4}">
      <dgm:prSet phldrT="[Text]" custT="1"/>
      <dgm:spPr>
        <a:solidFill>
          <a:schemeClr val="accent5">
            <a:lumMod val="20000"/>
            <a:lumOff val="80000"/>
          </a:schemeClr>
        </a:solidFill>
        <a:ln w="12700"/>
        <a:effectLst>
          <a:glow rad="635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39700" prst="cross"/>
        </a:sp3d>
      </dgm:spPr>
      <dgm:t>
        <a:bodyPr/>
        <a:lstStyle/>
        <a:p>
          <a:r>
            <a:rPr lang="bn-IN" sz="3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একগুচ্ছ উপকরণ থেকে কয়েকটি  উপকরণ বাদ দিলে কয়টি থাকে তা বলতে পারবে</a:t>
          </a:r>
          <a:r>
            <a:rPr lang="bn-IN" sz="28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800" dirty="0">
            <a:solidFill>
              <a:srgbClr val="0D12E3"/>
            </a:solidFill>
          </a:endParaRPr>
        </a:p>
      </dgm:t>
    </dgm:pt>
    <dgm:pt modelId="{63B3AF14-8D2C-4074-9A8E-A11C4C469771}" type="parTrans" cxnId="{273820ED-B39C-4D9C-9505-E3036F37D54C}">
      <dgm:prSet/>
      <dgm:spPr/>
      <dgm:t>
        <a:bodyPr/>
        <a:lstStyle/>
        <a:p>
          <a:endParaRPr lang="en-US"/>
        </a:p>
      </dgm:t>
    </dgm:pt>
    <dgm:pt modelId="{EDEF88FB-84D8-4DD4-8149-8EDAF323F0C6}" type="sibTrans" cxnId="{273820ED-B39C-4D9C-9505-E3036F37D54C}">
      <dgm:prSet/>
      <dgm:spPr/>
      <dgm:t>
        <a:bodyPr/>
        <a:lstStyle/>
        <a:p>
          <a:endParaRPr lang="en-US"/>
        </a:p>
      </dgm:t>
    </dgm:pt>
    <dgm:pt modelId="{145A3C2A-846D-4CBE-BBF9-4F631BA34993}">
      <dgm:prSet phldrT="[Text]" custT="1"/>
      <dgm:spPr>
        <a:solidFill>
          <a:schemeClr val="accent5">
            <a:lumMod val="20000"/>
            <a:lumOff val="80000"/>
          </a:schemeClr>
        </a:solidFill>
        <a:ln w="12700"/>
        <a:effectLst>
          <a:glow rad="635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prst="convex"/>
        </a:sp3d>
      </dgm:spPr>
      <dgm:t>
        <a:bodyPr/>
        <a:lstStyle/>
        <a:p>
          <a:r>
            <a:rPr lang="bn-IN" sz="3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একগুচ্ছ উপকরণ থেকে কয়েকটি বাদ দিলে কয়টি থাকে তা </a:t>
          </a:r>
          <a:r>
            <a:rPr lang="en-GB" sz="3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সংখ্যায় </a:t>
          </a:r>
          <a:r>
            <a:rPr lang="bn-IN" sz="3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GB" sz="3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bn-IN" sz="3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লিখতে </a:t>
          </a:r>
          <a:r>
            <a:rPr lang="bn-IN" sz="3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পারবে।</a:t>
          </a:r>
          <a:endParaRPr lang="en-US" sz="3200" dirty="0">
            <a:solidFill>
              <a:srgbClr val="0D12E3"/>
            </a:solidFill>
          </a:endParaRPr>
        </a:p>
      </dgm:t>
    </dgm:pt>
    <dgm:pt modelId="{F6BE78E0-27F9-4890-8366-F6996DE6C1EF}" type="parTrans" cxnId="{02719A57-179C-4F6A-A1D6-9314CD73851E}">
      <dgm:prSet/>
      <dgm:spPr/>
      <dgm:t>
        <a:bodyPr/>
        <a:lstStyle/>
        <a:p>
          <a:endParaRPr lang="en-US"/>
        </a:p>
      </dgm:t>
    </dgm:pt>
    <dgm:pt modelId="{8EAEB366-2046-4E55-8A9F-C43FEB3F1F36}" type="sibTrans" cxnId="{02719A57-179C-4F6A-A1D6-9314CD73851E}">
      <dgm:prSet/>
      <dgm:spPr/>
      <dgm:t>
        <a:bodyPr/>
        <a:lstStyle/>
        <a:p>
          <a:endParaRPr lang="en-US"/>
        </a:p>
      </dgm:t>
    </dgm:pt>
    <dgm:pt modelId="{287C410F-88D2-4A7F-A456-DE69158B98B3}">
      <dgm:prSet phldrT="[Text]" custT="1"/>
      <dgm:spPr>
        <a:solidFill>
          <a:schemeClr val="accent5">
            <a:lumMod val="20000"/>
            <a:lumOff val="80000"/>
          </a:schemeClr>
        </a:solidFill>
        <a:ln w="12700"/>
        <a:effectLst>
          <a:glow rad="635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en-US" sz="32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“-” বিয়োগ চিহ্নটি চিনে </a:t>
          </a:r>
          <a:r>
            <a:rPr lang="bn-BD" sz="32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বলতে পারবে।</a:t>
          </a:r>
          <a:endParaRPr lang="en-US" sz="3200" dirty="0">
            <a:solidFill>
              <a:srgbClr val="0D12E3"/>
            </a:solidFill>
          </a:endParaRPr>
        </a:p>
      </dgm:t>
    </dgm:pt>
    <dgm:pt modelId="{96758175-942B-4157-B0F8-5E5BF9B704EC}" type="parTrans" cxnId="{0B78AD88-B390-4892-88E3-2CD4608FCBE3}">
      <dgm:prSet/>
      <dgm:spPr/>
      <dgm:t>
        <a:bodyPr/>
        <a:lstStyle/>
        <a:p>
          <a:endParaRPr lang="en-US"/>
        </a:p>
      </dgm:t>
    </dgm:pt>
    <dgm:pt modelId="{06558E78-618F-4A46-8A1B-1E3E330DEED7}" type="sibTrans" cxnId="{0B78AD88-B390-4892-88E3-2CD4608FCBE3}">
      <dgm:prSet/>
      <dgm:spPr/>
      <dgm:t>
        <a:bodyPr/>
        <a:lstStyle/>
        <a:p>
          <a:endParaRPr lang="en-US"/>
        </a:p>
      </dgm:t>
    </dgm:pt>
    <dgm:pt modelId="{D7C5BF29-2200-4184-B230-9A0906A0079F}" type="pres">
      <dgm:prSet presAssocID="{5E747492-9C66-460A-9570-F7726D13B2D0}" presName="Name0" presStyleCnt="0">
        <dgm:presLayoutVars>
          <dgm:chMax val="7"/>
          <dgm:chPref val="7"/>
          <dgm:dir/>
        </dgm:presLayoutVars>
      </dgm:prSet>
      <dgm:spPr/>
    </dgm:pt>
    <dgm:pt modelId="{198215A6-902B-4FF3-8E3C-57D92FB50986}" type="pres">
      <dgm:prSet presAssocID="{5E747492-9C66-460A-9570-F7726D13B2D0}" presName="Name1" presStyleCnt="0"/>
      <dgm:spPr/>
    </dgm:pt>
    <dgm:pt modelId="{B0638162-6629-4976-AC89-775371F71A25}" type="pres">
      <dgm:prSet presAssocID="{5E747492-9C66-460A-9570-F7726D13B2D0}" presName="cycle" presStyleCnt="0"/>
      <dgm:spPr/>
    </dgm:pt>
    <dgm:pt modelId="{FAB79A23-7C2E-4B60-8C3F-EBA0E8B057A4}" type="pres">
      <dgm:prSet presAssocID="{5E747492-9C66-460A-9570-F7726D13B2D0}" presName="srcNode" presStyleLbl="node1" presStyleIdx="0" presStyleCnt="3"/>
      <dgm:spPr/>
    </dgm:pt>
    <dgm:pt modelId="{FFA7CC32-2675-4867-9C28-B5693680D1E7}" type="pres">
      <dgm:prSet presAssocID="{5E747492-9C66-460A-9570-F7726D13B2D0}" presName="conn" presStyleLbl="parChTrans1D2" presStyleIdx="0" presStyleCnt="1"/>
      <dgm:spPr/>
    </dgm:pt>
    <dgm:pt modelId="{3A28C3B0-BCFA-4693-9BBB-3AFE2ECF8028}" type="pres">
      <dgm:prSet presAssocID="{5E747492-9C66-460A-9570-F7726D13B2D0}" presName="extraNode" presStyleLbl="node1" presStyleIdx="0" presStyleCnt="3"/>
      <dgm:spPr/>
    </dgm:pt>
    <dgm:pt modelId="{3B5166FF-7A14-4B3D-95C3-5D5BCEBDA0FE}" type="pres">
      <dgm:prSet presAssocID="{5E747492-9C66-460A-9570-F7726D13B2D0}" presName="dstNode" presStyleLbl="node1" presStyleIdx="0" presStyleCnt="3"/>
      <dgm:spPr/>
    </dgm:pt>
    <dgm:pt modelId="{09028F33-5177-4BB4-AD81-EB99725CBC66}" type="pres">
      <dgm:prSet presAssocID="{E11A1973-7129-44EF-845E-596A925CC5C4}" presName="text_1" presStyleLbl="node1" presStyleIdx="0" presStyleCnt="3" custScaleY="128227">
        <dgm:presLayoutVars>
          <dgm:bulletEnabled val="1"/>
        </dgm:presLayoutVars>
      </dgm:prSet>
      <dgm:spPr/>
    </dgm:pt>
    <dgm:pt modelId="{9F5AB8B2-408F-48F1-8EAD-AFD9271E437E}" type="pres">
      <dgm:prSet presAssocID="{E11A1973-7129-44EF-845E-596A925CC5C4}" presName="accent_1" presStyleCnt="0"/>
      <dgm:spPr/>
    </dgm:pt>
    <dgm:pt modelId="{80860DAC-C2C6-4AC2-9324-7327B4BCC785}" type="pres">
      <dgm:prSet presAssocID="{E11A1973-7129-44EF-845E-596A925CC5C4}" presName="accentRepeatNode" presStyleLbl="solidFgAcc1" presStyleIdx="0" presStyleCnt="3"/>
      <dgm:spPr>
        <a:solidFill>
          <a:schemeClr val="accent1">
            <a:lumMod val="40000"/>
            <a:lumOff val="60000"/>
          </a:schemeClr>
        </a:solidFill>
        <a:effectLst>
          <a:glow rad="63500">
            <a:schemeClr val="accent3">
              <a:satMod val="175000"/>
              <a:alpha val="40000"/>
            </a:schemeClr>
          </a:glow>
        </a:effectLst>
      </dgm:spPr>
    </dgm:pt>
    <dgm:pt modelId="{CBB05EFE-70F4-4B07-BE11-DCD4A3F05128}" type="pres">
      <dgm:prSet presAssocID="{145A3C2A-846D-4CBE-BBF9-4F631BA34993}" presName="text_2" presStyleLbl="node1" presStyleIdx="1" presStyleCnt="3" custScaleY="135886">
        <dgm:presLayoutVars>
          <dgm:bulletEnabled val="1"/>
        </dgm:presLayoutVars>
      </dgm:prSet>
      <dgm:spPr/>
    </dgm:pt>
    <dgm:pt modelId="{DB1959DB-1F97-4FAD-8641-57D30AD12CFF}" type="pres">
      <dgm:prSet presAssocID="{145A3C2A-846D-4CBE-BBF9-4F631BA34993}" presName="accent_2" presStyleCnt="0"/>
      <dgm:spPr/>
    </dgm:pt>
    <dgm:pt modelId="{4ECB4BA4-E0B4-4E2C-85C8-2A51E37C803B}" type="pres">
      <dgm:prSet presAssocID="{145A3C2A-846D-4CBE-BBF9-4F631BA34993}" presName="accentRepeatNode" presStyleLbl="solidFgAcc1" presStyleIdx="1" presStyleCnt="3"/>
      <dgm:spPr>
        <a:solidFill>
          <a:schemeClr val="accent1">
            <a:lumMod val="40000"/>
            <a:lumOff val="60000"/>
          </a:schemeClr>
        </a:solidFill>
        <a:effectLst>
          <a:glow rad="63500">
            <a:schemeClr val="accent3">
              <a:satMod val="175000"/>
              <a:alpha val="40000"/>
            </a:schemeClr>
          </a:glow>
        </a:effectLst>
      </dgm:spPr>
    </dgm:pt>
    <dgm:pt modelId="{0D942B17-DF58-4721-903A-42E9DD52175F}" type="pres">
      <dgm:prSet presAssocID="{287C410F-88D2-4A7F-A456-DE69158B98B3}" presName="text_3" presStyleLbl="node1" presStyleIdx="2" presStyleCnt="3" custScaleY="135886">
        <dgm:presLayoutVars>
          <dgm:bulletEnabled val="1"/>
        </dgm:presLayoutVars>
      </dgm:prSet>
      <dgm:spPr/>
    </dgm:pt>
    <dgm:pt modelId="{6A9FBD2A-8F2F-4090-B011-206E0698C90E}" type="pres">
      <dgm:prSet presAssocID="{287C410F-88D2-4A7F-A456-DE69158B98B3}" presName="accent_3" presStyleCnt="0"/>
      <dgm:spPr/>
    </dgm:pt>
    <dgm:pt modelId="{48FC1150-4804-4B38-8C90-685C9A1E6845}" type="pres">
      <dgm:prSet presAssocID="{287C410F-88D2-4A7F-A456-DE69158B98B3}" presName="accentRepeatNode" presStyleLbl="solidFgAcc1" presStyleIdx="2" presStyleCnt="3"/>
      <dgm:spPr>
        <a:solidFill>
          <a:schemeClr val="accent1">
            <a:lumMod val="40000"/>
            <a:lumOff val="60000"/>
          </a:schemeClr>
        </a:solidFill>
        <a:effectLst>
          <a:glow rad="63500">
            <a:schemeClr val="accent3">
              <a:satMod val="175000"/>
              <a:alpha val="40000"/>
            </a:schemeClr>
          </a:glow>
        </a:effectLst>
      </dgm:spPr>
    </dgm:pt>
  </dgm:ptLst>
  <dgm:cxnLst>
    <dgm:cxn modelId="{109A235B-9B52-4067-BFEB-FB239A66CCD3}" type="presOf" srcId="{145A3C2A-846D-4CBE-BBF9-4F631BA34993}" destId="{CBB05EFE-70F4-4B07-BE11-DCD4A3F05128}" srcOrd="0" destOrd="0" presId="urn:microsoft.com/office/officeart/2008/layout/VerticalCurvedList"/>
    <dgm:cxn modelId="{979BB95E-67E8-468D-A0A9-293DF77B62CD}" type="presOf" srcId="{287C410F-88D2-4A7F-A456-DE69158B98B3}" destId="{0D942B17-DF58-4721-903A-42E9DD52175F}" srcOrd="0" destOrd="0" presId="urn:microsoft.com/office/officeart/2008/layout/VerticalCurvedList"/>
    <dgm:cxn modelId="{FDF84262-78FD-4384-8920-A52192F6B4E1}" type="presOf" srcId="{EDEF88FB-84D8-4DD4-8149-8EDAF323F0C6}" destId="{FFA7CC32-2675-4867-9C28-B5693680D1E7}" srcOrd="0" destOrd="0" presId="urn:microsoft.com/office/officeart/2008/layout/VerticalCurvedList"/>
    <dgm:cxn modelId="{02719A57-179C-4F6A-A1D6-9314CD73851E}" srcId="{5E747492-9C66-460A-9570-F7726D13B2D0}" destId="{145A3C2A-846D-4CBE-BBF9-4F631BA34993}" srcOrd="1" destOrd="0" parTransId="{F6BE78E0-27F9-4890-8366-F6996DE6C1EF}" sibTransId="{8EAEB366-2046-4E55-8A9F-C43FEB3F1F36}"/>
    <dgm:cxn modelId="{0B78AD88-B390-4892-88E3-2CD4608FCBE3}" srcId="{5E747492-9C66-460A-9570-F7726D13B2D0}" destId="{287C410F-88D2-4A7F-A456-DE69158B98B3}" srcOrd="2" destOrd="0" parTransId="{96758175-942B-4157-B0F8-5E5BF9B704EC}" sibTransId="{06558E78-618F-4A46-8A1B-1E3E330DEED7}"/>
    <dgm:cxn modelId="{2F82ECD3-EE19-4260-BA88-05777EF35E02}" type="presOf" srcId="{E11A1973-7129-44EF-845E-596A925CC5C4}" destId="{09028F33-5177-4BB4-AD81-EB99725CBC66}" srcOrd="0" destOrd="0" presId="urn:microsoft.com/office/officeart/2008/layout/VerticalCurvedList"/>
    <dgm:cxn modelId="{68AE33D8-C59F-4B32-8656-30CCFD5F215F}" type="presOf" srcId="{5E747492-9C66-460A-9570-F7726D13B2D0}" destId="{D7C5BF29-2200-4184-B230-9A0906A0079F}" srcOrd="0" destOrd="0" presId="urn:microsoft.com/office/officeart/2008/layout/VerticalCurvedList"/>
    <dgm:cxn modelId="{273820ED-B39C-4D9C-9505-E3036F37D54C}" srcId="{5E747492-9C66-460A-9570-F7726D13B2D0}" destId="{E11A1973-7129-44EF-845E-596A925CC5C4}" srcOrd="0" destOrd="0" parTransId="{63B3AF14-8D2C-4074-9A8E-A11C4C469771}" sibTransId="{EDEF88FB-84D8-4DD4-8149-8EDAF323F0C6}"/>
    <dgm:cxn modelId="{FC19D80A-1A6D-4115-B1BF-DC40A097B3B8}" type="presParOf" srcId="{D7C5BF29-2200-4184-B230-9A0906A0079F}" destId="{198215A6-902B-4FF3-8E3C-57D92FB50986}" srcOrd="0" destOrd="0" presId="urn:microsoft.com/office/officeart/2008/layout/VerticalCurvedList"/>
    <dgm:cxn modelId="{DA3CD149-2C8A-4079-97AA-FAAF30763449}" type="presParOf" srcId="{198215A6-902B-4FF3-8E3C-57D92FB50986}" destId="{B0638162-6629-4976-AC89-775371F71A25}" srcOrd="0" destOrd="0" presId="urn:microsoft.com/office/officeart/2008/layout/VerticalCurvedList"/>
    <dgm:cxn modelId="{2757CD9C-A74F-485B-9B2A-78A7E41C2567}" type="presParOf" srcId="{B0638162-6629-4976-AC89-775371F71A25}" destId="{FAB79A23-7C2E-4B60-8C3F-EBA0E8B057A4}" srcOrd="0" destOrd="0" presId="urn:microsoft.com/office/officeart/2008/layout/VerticalCurvedList"/>
    <dgm:cxn modelId="{9AAAACFB-8859-4005-B733-404845050148}" type="presParOf" srcId="{B0638162-6629-4976-AC89-775371F71A25}" destId="{FFA7CC32-2675-4867-9C28-B5693680D1E7}" srcOrd="1" destOrd="0" presId="urn:microsoft.com/office/officeart/2008/layout/VerticalCurvedList"/>
    <dgm:cxn modelId="{C116B36E-0C1E-48E7-B7DA-97435BA4CED9}" type="presParOf" srcId="{B0638162-6629-4976-AC89-775371F71A25}" destId="{3A28C3B0-BCFA-4693-9BBB-3AFE2ECF8028}" srcOrd="2" destOrd="0" presId="urn:microsoft.com/office/officeart/2008/layout/VerticalCurvedList"/>
    <dgm:cxn modelId="{871F9160-786B-4382-A883-D05BBEE2BE6D}" type="presParOf" srcId="{B0638162-6629-4976-AC89-775371F71A25}" destId="{3B5166FF-7A14-4B3D-95C3-5D5BCEBDA0FE}" srcOrd="3" destOrd="0" presId="urn:microsoft.com/office/officeart/2008/layout/VerticalCurvedList"/>
    <dgm:cxn modelId="{0C3DFC57-D058-454A-A0F0-62A7FF5479DA}" type="presParOf" srcId="{198215A6-902B-4FF3-8E3C-57D92FB50986}" destId="{09028F33-5177-4BB4-AD81-EB99725CBC66}" srcOrd="1" destOrd="0" presId="urn:microsoft.com/office/officeart/2008/layout/VerticalCurvedList"/>
    <dgm:cxn modelId="{32816523-7538-4954-867F-4D55484E130E}" type="presParOf" srcId="{198215A6-902B-4FF3-8E3C-57D92FB50986}" destId="{9F5AB8B2-408F-48F1-8EAD-AFD9271E437E}" srcOrd="2" destOrd="0" presId="urn:microsoft.com/office/officeart/2008/layout/VerticalCurvedList"/>
    <dgm:cxn modelId="{48B4577F-0881-42B2-A63B-2684FE5835F1}" type="presParOf" srcId="{9F5AB8B2-408F-48F1-8EAD-AFD9271E437E}" destId="{80860DAC-C2C6-4AC2-9324-7327B4BCC785}" srcOrd="0" destOrd="0" presId="urn:microsoft.com/office/officeart/2008/layout/VerticalCurvedList"/>
    <dgm:cxn modelId="{443D4EFD-FE23-475B-B03D-1E7EA86FB866}" type="presParOf" srcId="{198215A6-902B-4FF3-8E3C-57D92FB50986}" destId="{CBB05EFE-70F4-4B07-BE11-DCD4A3F05128}" srcOrd="3" destOrd="0" presId="urn:microsoft.com/office/officeart/2008/layout/VerticalCurvedList"/>
    <dgm:cxn modelId="{1C2C086B-6861-4F84-A7E8-41C830085711}" type="presParOf" srcId="{198215A6-902B-4FF3-8E3C-57D92FB50986}" destId="{DB1959DB-1F97-4FAD-8641-57D30AD12CFF}" srcOrd="4" destOrd="0" presId="urn:microsoft.com/office/officeart/2008/layout/VerticalCurvedList"/>
    <dgm:cxn modelId="{DDCEFF6F-CF7D-4D0A-BB17-2F9B6666C69D}" type="presParOf" srcId="{DB1959DB-1F97-4FAD-8641-57D30AD12CFF}" destId="{4ECB4BA4-E0B4-4E2C-85C8-2A51E37C803B}" srcOrd="0" destOrd="0" presId="urn:microsoft.com/office/officeart/2008/layout/VerticalCurvedList"/>
    <dgm:cxn modelId="{22E7486B-56C8-4004-915B-E2DE23C835CE}" type="presParOf" srcId="{198215A6-902B-4FF3-8E3C-57D92FB50986}" destId="{0D942B17-DF58-4721-903A-42E9DD52175F}" srcOrd="5" destOrd="0" presId="urn:microsoft.com/office/officeart/2008/layout/VerticalCurvedList"/>
    <dgm:cxn modelId="{05154011-3B81-477C-8F72-A23BD08560F9}" type="presParOf" srcId="{198215A6-902B-4FF3-8E3C-57D92FB50986}" destId="{6A9FBD2A-8F2F-4090-B011-206E0698C90E}" srcOrd="6" destOrd="0" presId="urn:microsoft.com/office/officeart/2008/layout/VerticalCurvedList"/>
    <dgm:cxn modelId="{18433E84-BA9D-434F-9491-215B1FF59F98}" type="presParOf" srcId="{6A9FBD2A-8F2F-4090-B011-206E0698C90E}" destId="{48FC1150-4804-4B38-8C90-685C9A1E684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7CC32-2675-4867-9C28-B5693680D1E7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028F33-5177-4BB4-AD81-EB99725CBC66}">
      <dsp:nvSpPr>
        <dsp:cNvPr id="0" name=""/>
        <dsp:cNvSpPr/>
      </dsp:nvSpPr>
      <dsp:spPr>
        <a:xfrm>
          <a:off x="564979" y="291685"/>
          <a:ext cx="7304633" cy="104222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rgbClr r="0" g="0" b="0"/>
          </a:solidFill>
          <a:prstDash val="solid"/>
        </a:ln>
        <a:effectLst>
          <a:glow rad="635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39700" prst="cross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200" kern="1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একগুচ্ছ উপকরণ থেকে কয়েকটি  উপকরণ বাদ দিলে কয়টি থাকে তা বলতে পারবে</a:t>
          </a:r>
          <a:r>
            <a:rPr lang="bn-IN" sz="2800" kern="1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800" kern="1200" dirty="0">
            <a:solidFill>
              <a:srgbClr val="0D12E3"/>
            </a:solidFill>
          </a:endParaRPr>
        </a:p>
      </dsp:txBody>
      <dsp:txXfrm>
        <a:off x="564979" y="291685"/>
        <a:ext cx="7304633" cy="1042229"/>
      </dsp:txXfrm>
    </dsp:sp>
    <dsp:sp modelId="{80860DAC-C2C6-4AC2-9324-7327B4BCC785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B05EFE-70F4-4B07-BE11-DCD4A3F05128}">
      <dsp:nvSpPr>
        <dsp:cNvPr id="0" name=""/>
        <dsp:cNvSpPr/>
      </dsp:nvSpPr>
      <dsp:spPr>
        <a:xfrm>
          <a:off x="860432" y="1479759"/>
          <a:ext cx="7009180" cy="1104481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rgbClr r="0" g="0" b="0"/>
          </a:solidFill>
          <a:prstDash val="solid"/>
        </a:ln>
        <a:effectLst>
          <a:glow rad="635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200" kern="1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একগুচ্ছ উপকরণ থেকে কয়েকটি বাদ দিলে কয়টি থাকে তা </a:t>
          </a:r>
          <a:r>
            <a:rPr lang="en-GB" sz="3200" kern="1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সংখ্যায় </a:t>
          </a:r>
          <a:r>
            <a:rPr lang="bn-IN" sz="3200" kern="1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GB" sz="3200" kern="1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bn-IN" sz="3200" kern="1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3200" kern="1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লিখতে </a:t>
          </a:r>
          <a:r>
            <a:rPr lang="bn-IN" sz="3200" kern="1200" dirty="0">
              <a:solidFill>
                <a:srgbClr val="0D12E3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পারবে।</a:t>
          </a:r>
          <a:endParaRPr lang="en-US" sz="3200" kern="1200" dirty="0">
            <a:solidFill>
              <a:srgbClr val="0D12E3"/>
            </a:solidFill>
          </a:endParaRPr>
        </a:p>
      </dsp:txBody>
      <dsp:txXfrm>
        <a:off x="860432" y="1479759"/>
        <a:ext cx="7009180" cy="1104481"/>
      </dsp:txXfrm>
    </dsp:sp>
    <dsp:sp modelId="{4ECB4BA4-E0B4-4E2C-85C8-2A51E37C803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942B17-DF58-4721-903A-42E9DD52175F}">
      <dsp:nvSpPr>
        <dsp:cNvPr id="0" name=""/>
        <dsp:cNvSpPr/>
      </dsp:nvSpPr>
      <dsp:spPr>
        <a:xfrm>
          <a:off x="564979" y="2698959"/>
          <a:ext cx="7304633" cy="1104481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rgbClr r="0" g="0" b="0"/>
          </a:solidFill>
          <a:prstDash val="solid"/>
        </a:ln>
        <a:effectLst>
          <a:glow rad="635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“-” বিয়োগ চিহ্নটি চিনে </a:t>
          </a:r>
          <a:r>
            <a:rPr lang="bn-BD" sz="3200" kern="12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বলতে পারবে।</a:t>
          </a:r>
          <a:endParaRPr lang="en-US" sz="3200" kern="1200" dirty="0">
            <a:solidFill>
              <a:srgbClr val="0D12E3"/>
            </a:solidFill>
          </a:endParaRPr>
        </a:p>
      </dsp:txBody>
      <dsp:txXfrm>
        <a:off x="564979" y="2698959"/>
        <a:ext cx="7304633" cy="1104481"/>
      </dsp:txXfrm>
    </dsp:sp>
    <dsp:sp modelId="{48FC1150-4804-4B38-8C90-685C9A1E6845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3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FD0EA-D3C6-46CC-BE3C-47DFBDC93F85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B3D0C-1996-4510-9F0B-6C8348FFA5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3D0C-1996-4510-9F0B-6C8348FFA54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7B3D0C-1996-4510-9F0B-6C8348FFA54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18" Type="http://schemas.openxmlformats.org/officeDocument/2006/relationships/image" Target="../media/image6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E:\Presentation 2016\My content 2016-17\ddxcg\22853175_1532231936845591_8150654132985554165_n.jpg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520" y="218290"/>
            <a:ext cx="838200" cy="779948"/>
          </a:xfrm>
          <a:prstGeom prst="rect">
            <a:avLst/>
          </a:prstGeom>
          <a:noFill/>
        </p:spPr>
      </p:pic>
      <p:grpSp>
        <p:nvGrpSpPr>
          <p:cNvPr id="12" name="Group 11"/>
          <p:cNvGrpSpPr/>
          <p:nvPr userDrawn="1"/>
        </p:nvGrpSpPr>
        <p:grpSpPr>
          <a:xfrm>
            <a:off x="0" y="1036320"/>
            <a:ext cx="9144000" cy="60960"/>
            <a:chOff x="0" y="1036320"/>
            <a:chExt cx="9144000" cy="60960"/>
          </a:xfrm>
        </p:grpSpPr>
        <p:cxnSp>
          <p:nvCxnSpPr>
            <p:cNvPr id="10" name="Straight Connector 9"/>
            <p:cNvCxnSpPr/>
            <p:nvPr userDrawn="1"/>
          </p:nvCxnSpPr>
          <p:spPr>
            <a:xfrm>
              <a:off x="0" y="1036320"/>
              <a:ext cx="9144000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0" y="1097280"/>
              <a:ext cx="9144000" cy="0"/>
            </a:xfrm>
            <a:prstGeom prst="line">
              <a:avLst/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94640"/>
            <a:ext cx="665480" cy="695960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30480" y="6065520"/>
            <a:ext cx="9067800" cy="152400"/>
          </a:xfrm>
          <a:prstGeom prst="rect">
            <a:avLst/>
          </a:prstGeom>
          <a:blipFill>
            <a:blip r:embed="rId16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 userDrawn="1"/>
        </p:nvSpPr>
        <p:spPr>
          <a:xfrm>
            <a:off x="990600" y="6334760"/>
            <a:ext cx="838200" cy="15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 userDrawn="1"/>
        </p:nvSpPr>
        <p:spPr>
          <a:xfrm>
            <a:off x="1981200" y="6334760"/>
            <a:ext cx="838200" cy="152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 userDrawn="1"/>
        </p:nvSpPr>
        <p:spPr>
          <a:xfrm>
            <a:off x="3048000" y="6334760"/>
            <a:ext cx="838200" cy="152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 userDrawn="1"/>
        </p:nvSpPr>
        <p:spPr>
          <a:xfrm>
            <a:off x="4038600" y="6334761"/>
            <a:ext cx="731520" cy="1625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 userDrawn="1"/>
        </p:nvSpPr>
        <p:spPr>
          <a:xfrm>
            <a:off x="5029200" y="6334761"/>
            <a:ext cx="731520" cy="16256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 userDrawn="1"/>
        </p:nvSpPr>
        <p:spPr>
          <a:xfrm>
            <a:off x="5943600" y="6334761"/>
            <a:ext cx="731520" cy="162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 userDrawn="1"/>
        </p:nvSpPr>
        <p:spPr>
          <a:xfrm>
            <a:off x="6858000" y="6324601"/>
            <a:ext cx="731520" cy="16256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ction Button: Back or Previous 31">
            <a:hlinkClick r:id="" action="ppaction://hlinkshowjump?jump=previousslide" highlightClick="1"/>
          </p:cNvPr>
          <p:cNvSpPr/>
          <p:nvPr userDrawn="1"/>
        </p:nvSpPr>
        <p:spPr>
          <a:xfrm>
            <a:off x="381000" y="6271261"/>
            <a:ext cx="426720" cy="317500"/>
          </a:xfrm>
          <a:prstGeom prst="actionButtonBackPrevious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ction Button: Forward or Next 32">
            <a:hlinkClick r:id="" action="ppaction://hlinkshowjump?jump=nextslide" highlightClick="1"/>
          </p:cNvPr>
          <p:cNvSpPr/>
          <p:nvPr userDrawn="1"/>
        </p:nvSpPr>
        <p:spPr>
          <a:xfrm>
            <a:off x="8393055" y="6273800"/>
            <a:ext cx="381000" cy="304800"/>
          </a:xfrm>
          <a:prstGeom prst="actionButtonForwardNex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ame 2"/>
          <p:cNvSpPr/>
          <p:nvPr userDrawn="1"/>
        </p:nvSpPr>
        <p:spPr>
          <a:xfrm>
            <a:off x="-20320" y="0"/>
            <a:ext cx="9164320" cy="6858000"/>
          </a:xfrm>
          <a:prstGeom prst="frame">
            <a:avLst>
              <a:gd name="adj1" fmla="val 3330"/>
            </a:avLst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217742" y="142092"/>
            <a:ext cx="1535100" cy="89333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 flipH="1">
            <a:off x="6427695" y="120267"/>
            <a:ext cx="1535100" cy="893333"/>
          </a:xfrm>
          <a:prstGeom prst="rect">
            <a:avLst/>
          </a:prstGeom>
        </p:spPr>
      </p:pic>
      <p:sp>
        <p:nvSpPr>
          <p:cNvPr id="36" name="Action Button: Home 35">
            <a:hlinkClick r:id="" action="ppaction://hlinkshowjump?jump=firstslide" highlightClick="1"/>
          </p:cNvPr>
          <p:cNvSpPr/>
          <p:nvPr userDrawn="1"/>
        </p:nvSpPr>
        <p:spPr>
          <a:xfrm>
            <a:off x="7705165" y="6235850"/>
            <a:ext cx="554615" cy="331394"/>
          </a:xfrm>
          <a:prstGeom prst="actionButtonHome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9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8.xml"/><Relationship Id="rId2" Type="http://schemas.openxmlformats.org/officeDocument/2006/relationships/image" Target="../media/image8.png"/><Relationship Id="rId16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6.xml"/><Relationship Id="rId10" Type="http://schemas.openxmlformats.org/officeDocument/2006/relationships/slide" Target="slide10.xml"/><Relationship Id="rId19" Type="http://schemas.openxmlformats.org/officeDocument/2006/relationships/image" Target="../media/image9.jpg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82729"/>
            <a:ext cx="3657600" cy="957031"/>
          </a:xfrm>
          <a:prstGeom prst="rect">
            <a:avLst/>
          </a:prstGeom>
        </p:spPr>
      </p:pic>
      <p:sp>
        <p:nvSpPr>
          <p:cNvPr id="4" name="TextBox 3">
            <a:hlinkClick r:id="rId3" action="ppaction://hlinksldjump"/>
          </p:cNvPr>
          <p:cNvSpPr txBox="1"/>
          <p:nvPr/>
        </p:nvSpPr>
        <p:spPr>
          <a:xfrm>
            <a:off x="1219200" y="1981200"/>
            <a:ext cx="7239000" cy="707886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4000" dirty="0">
                <a:solidFill>
                  <a:srgbClr val="0D12E3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হে আল্লাহ! তুমি আমার জ্ঞান বৃদ্ধি করে দাও।</a:t>
            </a: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2721077" y="3630526"/>
            <a:ext cx="5715000" cy="1323439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/>
            <a:r>
              <a:rPr lang="en-US" sz="4000" b="1" dirty="0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  শিক্ষার জন্য এসো </a:t>
            </a:r>
          </a:p>
          <a:p>
            <a:pPr lvl="0" algn="ctr"/>
            <a:r>
              <a:rPr lang="en-US" sz="4000" b="1" dirty="0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              সেবার জন্য যাও</a:t>
            </a:r>
          </a:p>
        </p:txBody>
      </p:sp>
    </p:spTree>
    <p:extLst>
      <p:ext uri="{BB962C8B-B14F-4D97-AF65-F5344CB8AC3E}">
        <p14:creationId xmlns:p14="http://schemas.microsoft.com/office/powerpoint/2010/main" val="352995770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971800" y="208936"/>
            <a:ext cx="3276600" cy="783771"/>
            <a:chOff x="3508917" y="1454493"/>
            <a:chExt cx="3505200" cy="1066800"/>
          </a:xfrm>
        </p:grpSpPr>
        <p:pic>
          <p:nvPicPr>
            <p:cNvPr id="4" name="Picture 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08917" y="1454493"/>
              <a:ext cx="3505200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>
            <a:xfrm>
              <a:off x="3647334" y="1638481"/>
              <a:ext cx="3124198" cy="7121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800" b="1" dirty="0">
                  <a:solidFill>
                    <a:srgbClr val="0D12E3"/>
                  </a:solidFill>
                  <a:latin typeface="NikoshBAN" pitchFamily="2" charset="0"/>
                  <a:cs typeface="NikoshBAN" pitchFamily="2" charset="0"/>
                </a:rPr>
                <a:t> এক নজরে কন্টেন্ট সূচি</a:t>
              </a:r>
              <a:endParaRPr lang="en-US" sz="2800" b="1" dirty="0">
                <a:solidFill>
                  <a:srgbClr val="0D12E3"/>
                </a:solidFill>
                <a:effectLst/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8" name="TextBox 47">
            <a:hlinkClick r:id="rId3" action="ppaction://hlinksldjump"/>
          </p:cNvPr>
          <p:cNvSpPr txBox="1"/>
          <p:nvPr/>
        </p:nvSpPr>
        <p:spPr>
          <a:xfrm>
            <a:off x="353855" y="1256128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সম্ভাষণ</a:t>
            </a:r>
          </a:p>
        </p:txBody>
      </p:sp>
      <p:sp>
        <p:nvSpPr>
          <p:cNvPr id="49" name="TextBox 48">
            <a:hlinkClick r:id="rId4" action="ppaction://hlinksldjump"/>
          </p:cNvPr>
          <p:cNvSpPr txBox="1"/>
          <p:nvPr/>
        </p:nvSpPr>
        <p:spPr>
          <a:xfrm>
            <a:off x="353855" y="1836171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</p:txBody>
      </p:sp>
      <p:sp>
        <p:nvSpPr>
          <p:cNvPr id="50" name="TextBox 49">
            <a:hlinkClick r:id="rId5" action="ppaction://hlinksldjump"/>
          </p:cNvPr>
          <p:cNvSpPr txBox="1"/>
          <p:nvPr/>
        </p:nvSpPr>
        <p:spPr>
          <a:xfrm>
            <a:off x="353855" y="2418736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</p:txBody>
      </p:sp>
      <p:sp>
        <p:nvSpPr>
          <p:cNvPr id="51" name="TextBox 50">
            <a:hlinkClick r:id="rId6" action="ppaction://hlinksldjump"/>
          </p:cNvPr>
          <p:cNvSpPr txBox="1"/>
          <p:nvPr/>
        </p:nvSpPr>
        <p:spPr>
          <a:xfrm>
            <a:off x="353855" y="3001644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</a:p>
        </p:txBody>
      </p:sp>
      <p:sp>
        <p:nvSpPr>
          <p:cNvPr id="52" name="TextBox 51">
            <a:hlinkClick r:id="rId7" action="ppaction://hlinksldjump"/>
          </p:cNvPr>
          <p:cNvSpPr txBox="1"/>
          <p:nvPr/>
        </p:nvSpPr>
        <p:spPr>
          <a:xfrm>
            <a:off x="353855" y="3591580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আবেগ সৃষ্টি</a:t>
            </a:r>
            <a:endParaRPr lang="en-US" sz="2800" b="1" dirty="0">
              <a:solidFill>
                <a:srgbClr val="0D12E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TextBox 52">
            <a:hlinkClick r:id="rId8" action="ppaction://hlinksldjump"/>
          </p:cNvPr>
          <p:cNvSpPr txBox="1"/>
          <p:nvPr/>
        </p:nvSpPr>
        <p:spPr>
          <a:xfrm>
            <a:off x="353855" y="4201180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পূর্বজ্ঞান যাচাই</a:t>
            </a:r>
          </a:p>
        </p:txBody>
      </p:sp>
      <p:sp>
        <p:nvSpPr>
          <p:cNvPr id="54" name="TextBox 53">
            <a:hlinkClick r:id="rId9" action="ppaction://hlinksldjump"/>
          </p:cNvPr>
          <p:cNvSpPr txBox="1"/>
          <p:nvPr/>
        </p:nvSpPr>
        <p:spPr>
          <a:xfrm>
            <a:off x="353855" y="4810780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পাঠ ঘোষণা</a:t>
            </a:r>
            <a:endParaRPr lang="en-US" sz="2800" b="1" dirty="0">
              <a:solidFill>
                <a:srgbClr val="0D12E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>
            <a:hlinkClick r:id="rId10" action="ppaction://hlinksldjump"/>
          </p:cNvPr>
          <p:cNvSpPr txBox="1"/>
          <p:nvPr/>
        </p:nvSpPr>
        <p:spPr>
          <a:xfrm>
            <a:off x="366145" y="5399085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bn-BD" sz="28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2800" b="1" dirty="0">
              <a:solidFill>
                <a:srgbClr val="0D12E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" name="TextBox 55">
            <a:hlinkClick r:id="rId11" action="ppaction://hlinksldjump"/>
          </p:cNvPr>
          <p:cNvSpPr txBox="1"/>
          <p:nvPr/>
        </p:nvSpPr>
        <p:spPr>
          <a:xfrm>
            <a:off x="5705260" y="1283455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bn-BD" sz="28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2800" b="1" dirty="0">
              <a:solidFill>
                <a:srgbClr val="0D12E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7" name="TextBox 56">
            <a:hlinkClick r:id="rId12" action="ppaction://hlinksldjump"/>
          </p:cNvPr>
          <p:cNvSpPr txBox="1"/>
          <p:nvPr/>
        </p:nvSpPr>
        <p:spPr>
          <a:xfrm>
            <a:off x="5712278" y="1900996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bn-BD" sz="28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2800" b="1" dirty="0">
              <a:solidFill>
                <a:srgbClr val="0D12E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8" name="TextBox 57">
            <a:hlinkClick r:id="rId13" action="ppaction://hlinksldjump"/>
          </p:cNvPr>
          <p:cNvSpPr txBox="1"/>
          <p:nvPr/>
        </p:nvSpPr>
        <p:spPr>
          <a:xfrm>
            <a:off x="5709820" y="2511584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bn-BD" sz="28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2800" b="1" dirty="0">
              <a:solidFill>
                <a:srgbClr val="0D12E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>
            <a:hlinkClick r:id="rId14" action="ppaction://hlinksldjump"/>
          </p:cNvPr>
          <p:cNvSpPr txBox="1"/>
          <p:nvPr/>
        </p:nvSpPr>
        <p:spPr>
          <a:xfrm>
            <a:off x="5722110" y="3117983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বইয়ের সাথে সম্পর্ক</a:t>
            </a:r>
          </a:p>
        </p:txBody>
      </p:sp>
      <p:sp>
        <p:nvSpPr>
          <p:cNvPr id="60" name="TextBox 59">
            <a:hlinkClick r:id="rId15" action="ppaction://hlinksldjump"/>
          </p:cNvPr>
          <p:cNvSpPr txBox="1"/>
          <p:nvPr/>
        </p:nvSpPr>
        <p:spPr>
          <a:xfrm>
            <a:off x="5734664" y="3706836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</a:p>
        </p:txBody>
      </p:sp>
      <p:sp>
        <p:nvSpPr>
          <p:cNvPr id="61" name="TextBox 60">
            <a:hlinkClick r:id="rId16" action="ppaction://hlinksldjump"/>
          </p:cNvPr>
          <p:cNvSpPr txBox="1"/>
          <p:nvPr/>
        </p:nvSpPr>
        <p:spPr>
          <a:xfrm>
            <a:off x="5722110" y="4316528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</a:p>
        </p:txBody>
      </p:sp>
      <p:sp>
        <p:nvSpPr>
          <p:cNvPr id="62" name="TextBox 61">
            <a:hlinkClick r:id="rId17" action="ppaction://hlinksldjump"/>
          </p:cNvPr>
          <p:cNvSpPr txBox="1"/>
          <p:nvPr/>
        </p:nvSpPr>
        <p:spPr>
          <a:xfrm>
            <a:off x="5720009" y="4912652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2800" b="1" dirty="0">
              <a:solidFill>
                <a:srgbClr val="0D12E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TextBox 62">
            <a:hlinkClick r:id="rId18" action="ppaction://hlinksldjump"/>
          </p:cNvPr>
          <p:cNvSpPr txBox="1"/>
          <p:nvPr/>
        </p:nvSpPr>
        <p:spPr>
          <a:xfrm>
            <a:off x="5724567" y="5501505"/>
            <a:ext cx="31242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বিদায় সম্ভাষণ</a:t>
            </a:r>
            <a:endParaRPr lang="en-US" sz="2800" b="1" dirty="0">
              <a:solidFill>
                <a:srgbClr val="0D12E3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779347"/>
            <a:ext cx="2057400" cy="424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96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ydrange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335000" y="14859000"/>
            <a:ext cx="10566400" cy="792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511314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3840" y="1324203"/>
            <a:ext cx="8605520" cy="11835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সকলকে জানাই ফুটন্ত গোলাপের শুভেচ্ছা</a:t>
            </a:r>
          </a:p>
        </p:txBody>
      </p:sp>
      <p:pic>
        <p:nvPicPr>
          <p:cNvPr id="5" name="Picture 3" descr="E:\Presentation 2016\My content 2016-17\Gif Flower\animated-orange-red-rose-blooming-giffee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2639874"/>
            <a:ext cx="5486400" cy="349978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921000" y="264071"/>
            <a:ext cx="342900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-: শুভেচ্ছা বিনিময় :-</a:t>
            </a:r>
            <a:endParaRPr lang="en-US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905000"/>
            <a:ext cx="4965699" cy="3539430"/>
          </a:xfrm>
          <a:prstGeom prst="rect">
            <a:avLst/>
          </a:prstGeom>
          <a:noFill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bn-BD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মোঃ ইব্রাহীম আলী</a:t>
            </a:r>
          </a:p>
          <a:p>
            <a:r>
              <a:rPr lang="bn-BD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 </a:t>
            </a:r>
          </a:p>
          <a:p>
            <a:r>
              <a:rPr lang="en-GB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৪৯নং </a:t>
            </a:r>
            <a:r>
              <a:rPr lang="bn-BD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চকবহরম সর</a:t>
            </a:r>
            <a:r>
              <a:rPr lang="en-US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r>
              <a:rPr lang="bn-BD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প্রাথ</a:t>
            </a:r>
            <a:r>
              <a:rPr lang="en-US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r>
              <a:rPr lang="bn-BD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বি</a:t>
            </a:r>
            <a:r>
              <a:rPr lang="en-US" sz="3200" dirty="0" err="1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দ্যালয়</a:t>
            </a:r>
            <a:endParaRPr lang="en-US" sz="32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চাঁপাইনবাবগঞ্জ</a:t>
            </a:r>
            <a:r>
              <a:rPr lang="en-US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endParaRPr lang="en-US" sz="32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চাঁপাইনবাবগঞ্জ</a:t>
            </a:r>
            <a:r>
              <a:rPr lang="en-US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মোবাইল ০১৭৫৭-৮৪৪৪৮৯</a:t>
            </a:r>
          </a:p>
          <a:p>
            <a:r>
              <a:rPr lang="en-US" sz="32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e</a:t>
            </a:r>
            <a:r>
              <a:rPr lang="en-US" sz="28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en-US" sz="24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mail: </a:t>
            </a:r>
            <a:r>
              <a:rPr lang="en-US" sz="2400" u="sng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m</a:t>
            </a:r>
            <a:r>
              <a:rPr lang="en-US" sz="2400" u="sng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ibrahimat82@gmail.com</a:t>
            </a:r>
            <a:endParaRPr lang="en-US" sz="2000" u="sng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urved Down Ribbon 2"/>
          <p:cNvSpPr/>
          <p:nvPr/>
        </p:nvSpPr>
        <p:spPr>
          <a:xfrm>
            <a:off x="3073400" y="259080"/>
            <a:ext cx="3048000" cy="685800"/>
          </a:xfrm>
          <a:prstGeom prst="ellipseRibbon">
            <a:avLst>
              <a:gd name="adj1" fmla="val 25000"/>
              <a:gd name="adj2" fmla="val 65333"/>
              <a:gd name="adj3" fmla="val 12500"/>
            </a:avLst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614420" y="39118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21622" r="53333" b="15169"/>
          <a:stretch/>
        </p:blipFill>
        <p:spPr>
          <a:xfrm rot="5400000">
            <a:off x="6591300" y="1638303"/>
            <a:ext cx="2133600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676400"/>
            <a:ext cx="7086600" cy="3970318"/>
          </a:xfrm>
          <a:prstGeom prst="rect">
            <a:avLst/>
          </a:prstGeom>
          <a:solidFill>
            <a:schemeClr val="bg2"/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ণি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 গণিত</a:t>
            </a:r>
          </a:p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৮.২  </a:t>
            </a:r>
          </a:p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পাঠের শিরোনাম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বিয়োগের 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ধারণা (১ থেকে 10) </a:t>
            </a:r>
          </a:p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বিয়োগ </a:t>
            </a:r>
          </a:p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সময়: ৫০ মিনিট</a:t>
            </a:r>
          </a:p>
          <a:p>
            <a:pPr algn="ctr"/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16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04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-২০১</a:t>
            </a:r>
            <a:r>
              <a:rPr lang="en-GB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৯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খ্রিঃ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Up Ribbon 4"/>
          <p:cNvSpPr/>
          <p:nvPr/>
        </p:nvSpPr>
        <p:spPr>
          <a:xfrm>
            <a:off x="3048000" y="152400"/>
            <a:ext cx="2971800" cy="767080"/>
          </a:xfrm>
          <a:prstGeom prst="ribbon2">
            <a:avLst>
              <a:gd name="adj1" fmla="val 15730"/>
              <a:gd name="adj2" fmla="val 75000"/>
            </a:avLst>
          </a:prstGeom>
          <a:noFill/>
          <a:ln w="152400" cmpd="dbl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b="1" dirty="0"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1600" dirty="0">
              <a:gradFill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5400000" scaled="0"/>
              </a:gra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57860" y="1879600"/>
            <a:ext cx="7924800" cy="4064000"/>
            <a:chOff x="657860" y="1879600"/>
            <a:chExt cx="7924800" cy="4064000"/>
          </a:xfrm>
        </p:grpSpPr>
        <p:graphicFrame>
          <p:nvGraphicFramePr>
            <p:cNvPr id="2" name="Diagram 1"/>
            <p:cNvGraphicFramePr/>
            <p:nvPr>
              <p:extLst>
                <p:ext uri="{D42A27DB-BD31-4B8C-83A1-F6EECF244321}">
                  <p14:modId xmlns:p14="http://schemas.microsoft.com/office/powerpoint/2010/main" val="600010922"/>
                </p:ext>
              </p:extLst>
            </p:nvPr>
          </p:nvGraphicFramePr>
          <p:xfrm>
            <a:off x="657860" y="1879600"/>
            <a:ext cx="79248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3" name="Group 2"/>
            <p:cNvGrpSpPr/>
            <p:nvPr/>
          </p:nvGrpSpPr>
          <p:grpSpPr>
            <a:xfrm>
              <a:off x="750528" y="2362200"/>
              <a:ext cx="1267379" cy="3001296"/>
              <a:chOff x="750528" y="2362200"/>
              <a:chExt cx="1267379" cy="300129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750528" y="2362200"/>
                <a:ext cx="991747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bn-IN" sz="28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১০.১.১</a:t>
                </a:r>
                <a:endPara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026160" y="3593688"/>
                <a:ext cx="991747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bn-IN" sz="28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১০.১.</a:t>
                </a:r>
                <a:r>
                  <a:rPr lang="en-GB" sz="28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endPara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50528" y="4840276"/>
                <a:ext cx="991747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bn-IN" sz="28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১০.১.</a:t>
                </a:r>
                <a:r>
                  <a:rPr lang="en-GB" sz="28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৪</a:t>
                </a:r>
                <a:endParaRPr 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8" name="Rectangle 7"/>
          <p:cNvSpPr/>
          <p:nvPr/>
        </p:nvSpPr>
        <p:spPr>
          <a:xfrm>
            <a:off x="1522033" y="1427256"/>
            <a:ext cx="6992702" cy="6602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 যা জানবে .....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48660" y="304800"/>
            <a:ext cx="2743200" cy="6602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bn-BD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r="4688"/>
          <a:stretch/>
        </p:blipFill>
        <p:spPr>
          <a:xfrm>
            <a:off x="0" y="4317863"/>
            <a:ext cx="8915400" cy="1899895"/>
          </a:xfrm>
          <a:prstGeom prst="rect">
            <a:avLst/>
          </a:prstGeom>
        </p:spPr>
      </p:pic>
      <p:pic>
        <p:nvPicPr>
          <p:cNvPr id="7" name="Picture 6" descr="Butterfly-animated-gif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47258" flipH="1">
            <a:off x="1237646" y="4534272"/>
            <a:ext cx="1556348" cy="14619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1000" y="2270514"/>
            <a:ext cx="830580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 cmpd="tri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ছড়া</a:t>
            </a:r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দেখার</a:t>
            </a:r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5" name="Object 1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4906"/>
              </p:ext>
            </p:extLst>
          </p:nvPr>
        </p:nvGraphicFramePr>
        <p:xfrm>
          <a:off x="3329781" y="4370352"/>
          <a:ext cx="225583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0" name="Packager Shell Object" showAsIcon="1" r:id="rId5" imgW="2255760" imgH="437760" progId="Package">
                  <p:embed/>
                </p:oleObj>
              </mc:Choice>
              <mc:Fallback>
                <p:oleObj name="Packager Shell Object" showAsIcon="1" r:id="rId5" imgW="2255760" imgH="43776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9781" y="4370352"/>
                        <a:ext cx="2255838" cy="438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981960" y="304800"/>
            <a:ext cx="32766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আবেগ সৃষ্টি: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ound Diagonal Corner Rectangle 158"/>
          <p:cNvSpPr/>
          <p:nvPr/>
        </p:nvSpPr>
        <p:spPr>
          <a:xfrm>
            <a:off x="2914472" y="262709"/>
            <a:ext cx="3352800" cy="685800"/>
          </a:xfrm>
          <a:prstGeom prst="round2DiagRect">
            <a:avLst>
              <a:gd name="adj1" fmla="val 17545"/>
              <a:gd name="adj2" fmla="val 19019"/>
            </a:avLst>
          </a:prstGeom>
          <a:solidFill>
            <a:schemeClr val="accent1">
              <a:lumMod val="40000"/>
              <a:lumOff val="60000"/>
            </a:schemeClr>
          </a:solidFill>
          <a:ln w="9525" cmpd="tri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যাচাই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548">
            <a:off x="1659667" y="1528515"/>
            <a:ext cx="1960558" cy="144847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401">
            <a:off x="2980097" y="1900679"/>
            <a:ext cx="1960558" cy="144847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8120">
            <a:off x="4406440" y="2504162"/>
            <a:ext cx="1960558" cy="144847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8115">
            <a:off x="5894921" y="1754707"/>
            <a:ext cx="1960558" cy="144847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4543">
            <a:off x="4258293" y="1183279"/>
            <a:ext cx="1960558" cy="1448472"/>
          </a:xfrm>
          <a:prstGeom prst="rect">
            <a:avLst/>
          </a:prstGeom>
        </p:spPr>
      </p:pic>
      <p:sp>
        <p:nvSpPr>
          <p:cNvPr id="31" name="Round Diagonal Corner Rectangle 30"/>
          <p:cNvSpPr/>
          <p:nvPr/>
        </p:nvSpPr>
        <p:spPr>
          <a:xfrm>
            <a:off x="2266772" y="4574541"/>
            <a:ext cx="4648200" cy="685800"/>
          </a:xfrm>
          <a:prstGeom prst="round2DiagRect">
            <a:avLst>
              <a:gd name="adj1" fmla="val 31882"/>
              <a:gd name="adj2" fmla="val 19019"/>
            </a:avLst>
          </a:prstGeom>
          <a:solidFill>
            <a:schemeClr val="accent1">
              <a:lumMod val="40000"/>
              <a:lumOff val="60000"/>
            </a:schemeClr>
          </a:solidFill>
          <a:ln w="9525" cmpd="tri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কি দেখতে পাচ্ছো?</a:t>
            </a:r>
          </a:p>
        </p:txBody>
      </p:sp>
      <p:sp>
        <p:nvSpPr>
          <p:cNvPr id="32" name="Round Diagonal Corner Rectangle 31"/>
          <p:cNvSpPr/>
          <p:nvPr/>
        </p:nvSpPr>
        <p:spPr>
          <a:xfrm>
            <a:off x="2266772" y="4542934"/>
            <a:ext cx="4648200" cy="685800"/>
          </a:xfrm>
          <a:prstGeom prst="round2DiagRect">
            <a:avLst>
              <a:gd name="adj1" fmla="val 31882"/>
              <a:gd name="adj2" fmla="val 19019"/>
            </a:avLst>
          </a:prstGeom>
          <a:solidFill>
            <a:schemeClr val="accent1">
              <a:lumMod val="40000"/>
              <a:lumOff val="60000"/>
            </a:schemeClr>
          </a:solidFill>
          <a:ln w="9525" cmpd="tri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কয়টি কবুতর উড়ছে?</a:t>
            </a:r>
          </a:p>
        </p:txBody>
      </p:sp>
      <p:sp>
        <p:nvSpPr>
          <p:cNvPr id="33" name="Round Diagonal Corner Rectangle 32"/>
          <p:cNvSpPr/>
          <p:nvPr/>
        </p:nvSpPr>
        <p:spPr>
          <a:xfrm>
            <a:off x="323672" y="4497781"/>
            <a:ext cx="8534400" cy="685800"/>
          </a:xfrm>
          <a:prstGeom prst="round2DiagRect">
            <a:avLst>
              <a:gd name="adj1" fmla="val 31882"/>
              <a:gd name="adj2" fmla="val 19019"/>
            </a:avLst>
          </a:prstGeom>
          <a:solidFill>
            <a:schemeClr val="accent1">
              <a:lumMod val="40000"/>
              <a:lumOff val="60000"/>
            </a:schemeClr>
          </a:solidFill>
          <a:ln w="9525" cmpd="tri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যদি ৫টির মধ্যে ২টি কবুতর অন্যদিকে চলে যায় তাহলে কয়টি থাকবে?</a:t>
            </a:r>
          </a:p>
        </p:txBody>
      </p:sp>
      <p:sp>
        <p:nvSpPr>
          <p:cNvPr id="34" name="Round Diagonal Corner Rectangle 33"/>
          <p:cNvSpPr/>
          <p:nvPr/>
        </p:nvSpPr>
        <p:spPr>
          <a:xfrm>
            <a:off x="895172" y="5440896"/>
            <a:ext cx="4038600" cy="685800"/>
          </a:xfrm>
          <a:prstGeom prst="round2DiagRect">
            <a:avLst>
              <a:gd name="adj1" fmla="val 31882"/>
              <a:gd name="adj2" fmla="val 19019"/>
            </a:avLst>
          </a:prstGeom>
          <a:solidFill>
            <a:schemeClr val="accent1">
              <a:lumMod val="40000"/>
              <a:lumOff val="60000"/>
            </a:schemeClr>
          </a:solidFill>
          <a:ln w="9525" cmpd="tri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চলে যাওয়াকে কি বলে?</a:t>
            </a:r>
          </a:p>
        </p:txBody>
      </p:sp>
      <p:sp>
        <p:nvSpPr>
          <p:cNvPr id="35" name="Round Diagonal Corner Rectangle 34"/>
          <p:cNvSpPr/>
          <p:nvPr/>
        </p:nvSpPr>
        <p:spPr>
          <a:xfrm>
            <a:off x="5740649" y="5447315"/>
            <a:ext cx="2587168" cy="685800"/>
          </a:xfrm>
          <a:prstGeom prst="round2DiagRect">
            <a:avLst>
              <a:gd name="adj1" fmla="val 31882"/>
              <a:gd name="adj2" fmla="val 19019"/>
            </a:avLst>
          </a:prstGeom>
          <a:solidFill>
            <a:schemeClr val="accent3">
              <a:lumMod val="20000"/>
              <a:lumOff val="80000"/>
            </a:schemeClr>
          </a:solidFill>
          <a:ln w="9525" cmpd="tri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বিয়োগ </a:t>
            </a:r>
            <a:r>
              <a:rPr lang="en-US" sz="36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বলে?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7.40741E-7 L -0.69878 0.37338 " pathEditMode="relative" rAng="0" ptsTypes="AA">
                                      <p:cBhvr>
                                        <p:cTn id="6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948" y="1865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59259E-6 L -0.86285 0.25278 " pathEditMode="relative" rAng="0" ptsTypes="AA">
                                      <p:cBhvr>
                                        <p:cTn id="6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42" y="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90596" y="2971800"/>
            <a:ext cx="7696203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 তোমরা নিজ নিজ খাতায় শিরোনামটি </a:t>
            </a:r>
          </a:p>
          <a:p>
            <a:pPr algn="ctr"/>
            <a:r>
              <a:rPr lang="en-US" sz="36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লিখে নাও</a:t>
            </a:r>
            <a:endParaRPr lang="en-GB" sz="440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33" y="3544528"/>
            <a:ext cx="8648703" cy="2514600"/>
          </a:xfrm>
          <a:prstGeom prst="rect">
            <a:avLst/>
          </a:prstGeom>
        </p:spPr>
      </p:pic>
      <p:pic>
        <p:nvPicPr>
          <p:cNvPr id="25602" name="Picture 2" descr="E:\Presentation 2016\My content 2016-17\Birds+Butterfly\animated-butterfly-image-002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8621905">
            <a:off x="6920331" y="5126519"/>
            <a:ext cx="1099685" cy="872164"/>
          </a:xfrm>
          <a:prstGeom prst="rect">
            <a:avLst/>
          </a:prstGeom>
          <a:noFill/>
        </p:spPr>
      </p:pic>
      <p:pic>
        <p:nvPicPr>
          <p:cNvPr id="22532" name="Picture 4" descr="E:\Presentation 2016\My content 2016-17\Birds+Butterfly\bee-animated-gif-1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09600" y="4140174"/>
            <a:ext cx="1815327" cy="1371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938023" y="307256"/>
            <a:ext cx="3435737" cy="6155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 ঘোষণা ও শিরোনাম</a:t>
            </a:r>
            <a:endParaRPr lang="en-US" sz="3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7296" y="1816518"/>
            <a:ext cx="7162801" cy="830997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rgbClr val="0D12E3"/>
                </a:solidFill>
                <a:latin typeface="NikoshBAN" pitchFamily="2" charset="0"/>
                <a:cs typeface="NikoshBAN" pitchFamily="2" charset="0"/>
              </a:rPr>
              <a:t>আজকের পাঠের শিরোনাম: বিয়োগ</a:t>
            </a:r>
            <a:endParaRPr lang="en-GB" sz="4800" b="1" dirty="0">
              <a:ln w="0"/>
              <a:solidFill>
                <a:srgbClr val="0D12E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4970" y="1429527"/>
            <a:ext cx="8362950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1: প্রথমে আবরার ও আসিফাকে ক্লাসের সামনে দাঁড় করিয়ে আবরারের হাতে ৬টি ১ টাকার কয়েন দিবো, আবরারকে বলবো আসিফাকে ২টি কয়েন দিতে এবং এবার আবরারকে জিজ্ঞেস করবো তার হাতে কয়টি কয়েন আছে?</a:t>
            </a:r>
          </a:p>
        </p:txBody>
      </p:sp>
      <p:pic>
        <p:nvPicPr>
          <p:cNvPr id="12" name="Picture 3" descr="D:\My Documents 2017\Primary Logo\Primary Logo 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rcRect l="1562" t="1967" r="3317" b="1896"/>
          <a:stretch>
            <a:fillRect/>
          </a:stretch>
        </p:blipFill>
        <p:spPr bwMode="auto">
          <a:xfrm>
            <a:off x="7954780" y="95250"/>
            <a:ext cx="990600" cy="103557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81000" y="4036874"/>
            <a:ext cx="837692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2: আমার হাতে ০৭টি কাঠি আছে। ০৭টি কাঠির মধ্য থেকে ৪টি কাঠি টেবিলের উপর রেখে দিলাম। এখন আমার হাতে কয়টি কাঠি আছে?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71800" y="191722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উপস্থাপন: বাস্তব পর্যায়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304800"/>
            <a:ext cx="312419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উপস্থাপন: অর্ধবাস্তব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885" t="6183" r="39423" b="18030"/>
          <a:stretch/>
        </p:blipFill>
        <p:spPr>
          <a:xfrm>
            <a:off x="914400" y="1910080"/>
            <a:ext cx="4572000" cy="3505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4" name="Group 3"/>
          <p:cNvGrpSpPr/>
          <p:nvPr/>
        </p:nvGrpSpPr>
        <p:grpSpPr>
          <a:xfrm>
            <a:off x="1028700" y="1143000"/>
            <a:ext cx="7322820" cy="630041"/>
            <a:chOff x="1028700" y="1285118"/>
            <a:chExt cx="7322820" cy="630041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/>
            <a:srcRect l="16641" t="84918" r="53729" b="6342"/>
            <a:stretch/>
          </p:blipFill>
          <p:spPr>
            <a:xfrm>
              <a:off x="5379720" y="1285118"/>
              <a:ext cx="2971800" cy="5334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2"/>
            <a:srcRect l="3787" t="448" r="42243" b="91836"/>
            <a:stretch/>
          </p:blipFill>
          <p:spPr>
            <a:xfrm>
              <a:off x="1028700" y="1371600"/>
              <a:ext cx="4533900" cy="543559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60577" t="6183" r="8654" b="18030"/>
          <a:stretch/>
        </p:blipFill>
        <p:spPr>
          <a:xfrm>
            <a:off x="5608320" y="1895495"/>
            <a:ext cx="2743200" cy="35220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2057400" y="5552440"/>
            <a:ext cx="4292599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উত্তর: ৩টি বেলুন </a:t>
            </a:r>
            <a:endParaRPr lang="en-US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48234FC-ACD1-461E-9873-D6D6E64D6784}"/>
              </a:ext>
            </a:extLst>
          </p:cNvPr>
          <p:cNvGrpSpPr/>
          <p:nvPr/>
        </p:nvGrpSpPr>
        <p:grpSpPr>
          <a:xfrm>
            <a:off x="833486" y="1219200"/>
            <a:ext cx="7477028" cy="4267200"/>
            <a:chOff x="833486" y="1447800"/>
            <a:chExt cx="7477028" cy="380754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t="5140"/>
            <a:stretch/>
          </p:blipFill>
          <p:spPr>
            <a:xfrm>
              <a:off x="833486" y="1447800"/>
              <a:ext cx="7477028" cy="3807544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C10D025-2B8F-4FE4-B40A-06D1913BB085}"/>
                </a:ext>
              </a:extLst>
            </p:cNvPr>
            <p:cNvGrpSpPr/>
            <p:nvPr/>
          </p:nvGrpSpPr>
          <p:grpSpPr>
            <a:xfrm>
              <a:off x="1371600" y="3120739"/>
              <a:ext cx="4953000" cy="1634596"/>
              <a:chOff x="1371600" y="3120739"/>
              <a:chExt cx="4953000" cy="1634596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7304F7B-4675-4BD9-8846-3A318ED5AC1B}"/>
                  </a:ext>
                </a:extLst>
              </p:cNvPr>
              <p:cNvSpPr txBox="1"/>
              <p:nvPr/>
            </p:nvSpPr>
            <p:spPr>
              <a:xfrm>
                <a:off x="2743200" y="4343400"/>
                <a:ext cx="3581400" cy="411935"/>
              </a:xfrm>
              <a:prstGeom prst="rect">
                <a:avLst/>
              </a:prstGeom>
              <a:solidFill>
                <a:srgbClr val="CCFF33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(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ঁ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চ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en-US" sz="24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োগ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sz="24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দুই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   </a:t>
                </a:r>
                <a:r>
                  <a:rPr lang="en-US" sz="24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সমান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   </a:t>
                </a:r>
                <a:r>
                  <a:rPr lang="en-US" sz="24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তিন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8E8285-0BF8-4D27-B4C4-4C6701FB7C42}"/>
                  </a:ext>
                </a:extLst>
              </p:cNvPr>
              <p:cNvSpPr txBox="1"/>
              <p:nvPr/>
            </p:nvSpPr>
            <p:spPr>
              <a:xfrm>
                <a:off x="1371600" y="3120739"/>
                <a:ext cx="4419600" cy="46686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৫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থ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ল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৩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থ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ে।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0" y="4419600"/>
            <a:ext cx="1524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1257300" y="4613475"/>
            <a:ext cx="2552700" cy="50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5425F67-4309-4617-8134-C192CC052189}"/>
              </a:ext>
            </a:extLst>
          </p:cNvPr>
          <p:cNvGrpSpPr/>
          <p:nvPr/>
        </p:nvGrpSpPr>
        <p:grpSpPr>
          <a:xfrm>
            <a:off x="533400" y="1334503"/>
            <a:ext cx="8109870" cy="4495801"/>
            <a:chOff x="533400" y="1334503"/>
            <a:chExt cx="8109870" cy="4495801"/>
          </a:xfrm>
        </p:grpSpPr>
        <p:grpSp>
          <p:nvGrpSpPr>
            <p:cNvPr id="3" name="Group 2"/>
            <p:cNvGrpSpPr/>
            <p:nvPr/>
          </p:nvGrpSpPr>
          <p:grpSpPr>
            <a:xfrm>
              <a:off x="533400" y="1334503"/>
              <a:ext cx="8109870" cy="4495801"/>
              <a:chOff x="316375" y="1371599"/>
              <a:chExt cx="8458200" cy="4495801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2"/>
              <a:srcRect b="12245"/>
              <a:stretch/>
            </p:blipFill>
            <p:spPr>
              <a:xfrm>
                <a:off x="316375" y="1371599"/>
                <a:ext cx="8458200" cy="4495801"/>
              </a:xfrm>
              <a:prstGeom prst="rect">
                <a:avLst/>
              </a:prstGeom>
              <a:ln w="8890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  <p:sp>
            <p:nvSpPr>
              <p:cNvPr id="52" name="Rectangle 51"/>
              <p:cNvSpPr/>
              <p:nvPr/>
            </p:nvSpPr>
            <p:spPr>
              <a:xfrm>
                <a:off x="6028311" y="5600059"/>
                <a:ext cx="1943100" cy="2575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172A1A7-551A-4617-97A0-3989A4C3146D}"/>
                </a:ext>
              </a:extLst>
            </p:cNvPr>
            <p:cNvGrpSpPr/>
            <p:nvPr/>
          </p:nvGrpSpPr>
          <p:grpSpPr>
            <a:xfrm>
              <a:off x="1447800" y="1481315"/>
              <a:ext cx="5867400" cy="2227097"/>
              <a:chOff x="1447800" y="1481315"/>
              <a:chExt cx="5867400" cy="222709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F1F5677-009D-4CC1-B276-829760D4994D}"/>
                  </a:ext>
                </a:extLst>
              </p:cNvPr>
              <p:cNvSpPr txBox="1"/>
              <p:nvPr/>
            </p:nvSpPr>
            <p:spPr>
              <a:xfrm>
                <a:off x="1447800" y="3185192"/>
                <a:ext cx="4495800" cy="5232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ল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িই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ল 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থাকবে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27CEEF-B5D2-4160-8E96-9D05716ABA7B}"/>
                  </a:ext>
                </a:extLst>
              </p:cNvPr>
              <p:cNvSpPr txBox="1"/>
              <p:nvPr/>
            </p:nvSpPr>
            <p:spPr>
              <a:xfrm>
                <a:off x="1447800" y="1481315"/>
                <a:ext cx="5867400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চ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৭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ল </a:t>
                </a:r>
                <a:r>
                  <a:rPr lang="en-US" sz="24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আছে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24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এখন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ল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ল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4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থা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ত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 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as-IN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খ</a:t>
                </a:r>
                <a:r>
                  <a:rPr lang="en-US" sz="2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ব।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1207" r="1970"/>
          <a:stretch/>
        </p:blipFill>
        <p:spPr>
          <a:xfrm>
            <a:off x="742336" y="1371600"/>
            <a:ext cx="7772400" cy="3429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3495368" y="4953000"/>
            <a:ext cx="5105400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     -      ৩     =    ২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28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পাঁচ বিয়োগ তিন সমান দুই </a:t>
            </a:r>
            <a:endParaRPr lang="en-US" sz="28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1504" y="1983982"/>
            <a:ext cx="8436253" cy="26468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rgbClr val="0D12E3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US" sz="40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শিক্ষার্থীদের পাঠ্য </a:t>
            </a:r>
            <a:r>
              <a:rPr lang="bn-BD" sz="40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বইয়ের </a:t>
            </a:r>
            <a:r>
              <a:rPr lang="en-GB" sz="40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৩৯</a:t>
            </a:r>
            <a:r>
              <a:rPr lang="en-US" sz="40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পৃষ্ঠা খুঁজে বের করতে এবং দলে নিচের সমস্যাগুলো সমাধান করতে বলব। প্রয়োজনে সমস্যাগুলো সমাধান করতে সহায়তা করব।</a:t>
            </a:r>
            <a:endParaRPr lang="bn-BD" sz="40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81" y="3606595"/>
            <a:ext cx="8735519" cy="2514600"/>
          </a:xfrm>
          <a:prstGeom prst="rect">
            <a:avLst/>
          </a:prstGeom>
        </p:spPr>
      </p:pic>
      <p:pic>
        <p:nvPicPr>
          <p:cNvPr id="8" name="Picture 4" descr="E:\Presentation 2016\My content 2016-17\Birds+Butterfly\bee-animated-gif-1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6858000" y="4718979"/>
            <a:ext cx="1959253" cy="1317669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743200" y="334296"/>
            <a:ext cx="36576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পাঠ্য বইয়ের সাথে সংযোগ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03186">
            <a:off x="-126569" y="4051605"/>
            <a:ext cx="1905000" cy="190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076700" y="2516910"/>
            <a:ext cx="19431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3 - 2 =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95750" y="3829050"/>
            <a:ext cx="192405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5 - 1  =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52900" y="5162550"/>
            <a:ext cx="18669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8 - 2 =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26944" y="1484795"/>
            <a:ext cx="5181600" cy="6155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ln w="0"/>
                <a:latin typeface="NikoshBAN" pitchFamily="2" charset="0"/>
                <a:cs typeface="NikoshBAN" pitchFamily="2" charset="0"/>
              </a:rPr>
              <a:t>দলের নাম ও কাজ :-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5504" y="2516909"/>
            <a:ext cx="1113496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5504" y="3814596"/>
            <a:ext cx="1113496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5504" y="5148096"/>
            <a:ext cx="1113496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6</a:t>
            </a:r>
          </a:p>
        </p:txBody>
      </p:sp>
      <p:sp>
        <p:nvSpPr>
          <p:cNvPr id="23" name="Up Ribbon 22"/>
          <p:cNvSpPr/>
          <p:nvPr/>
        </p:nvSpPr>
        <p:spPr>
          <a:xfrm>
            <a:off x="2895600" y="184296"/>
            <a:ext cx="3505200" cy="806304"/>
          </a:xfrm>
          <a:prstGeom prst="ribbon2">
            <a:avLst>
              <a:gd name="adj1" fmla="val 15730"/>
              <a:gd name="adj2" fmla="val 56404"/>
            </a:avLst>
          </a:prstGeom>
          <a:noFill/>
          <a:ln w="101600" cmpd="dbl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1600" dirty="0"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838200" y="2590800"/>
            <a:ext cx="2478885" cy="647700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4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dirty="0" err="1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ফজলি</a:t>
            </a:r>
            <a:endParaRPr lang="en-US" sz="44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838200" y="3876520"/>
            <a:ext cx="2478998" cy="733580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4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dirty="0" err="1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লখনা</a:t>
            </a:r>
            <a:endParaRPr lang="en-US" sz="44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834390" y="5181600"/>
            <a:ext cx="2449019" cy="704850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400" dirty="0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dirty="0" err="1">
                <a:ln w="0"/>
                <a:solidFill>
                  <a:srgbClr val="0D12E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খিসসা</a:t>
            </a:r>
            <a:endParaRPr lang="en-US" sz="4400" dirty="0">
              <a:ln w="0"/>
              <a:solidFill>
                <a:srgbClr val="0D12E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8" grpId="0" animBg="1"/>
      <p:bldP spid="19" grpId="0" build="p" animBg="1"/>
      <p:bldP spid="20" grpId="0" build="p" animBg="1"/>
      <p:bldP spid="21" grpId="0" build="p" animBg="1"/>
      <p:bldP spid="23" grpId="0" animBg="1"/>
      <p:bldP spid="6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90600" y="1295401"/>
            <a:ext cx="7429500" cy="990599"/>
            <a:chOff x="800100" y="1295401"/>
            <a:chExt cx="7620000" cy="99059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t="4507" r="34863" b="83098"/>
            <a:stretch/>
          </p:blipFill>
          <p:spPr>
            <a:xfrm>
              <a:off x="800100" y="1295401"/>
              <a:ext cx="7620000" cy="990599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6" name="Rectangle 5"/>
            <p:cNvSpPr/>
            <p:nvPr/>
          </p:nvSpPr>
          <p:spPr>
            <a:xfrm>
              <a:off x="2724875" y="1505993"/>
              <a:ext cx="457200" cy="5694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7200" y="2514600"/>
            <a:ext cx="8305800" cy="3105150"/>
            <a:chOff x="457200" y="2514600"/>
            <a:chExt cx="8305800" cy="31051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t="54085" r="4707"/>
            <a:stretch/>
          </p:blipFill>
          <p:spPr>
            <a:xfrm>
              <a:off x="457200" y="2514600"/>
              <a:ext cx="8305800" cy="310515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8" name="Rectangle 7"/>
            <p:cNvSpPr/>
            <p:nvPr/>
          </p:nvSpPr>
          <p:spPr>
            <a:xfrm>
              <a:off x="457200" y="4572000"/>
              <a:ext cx="304800" cy="1047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Up Ribbon 9"/>
          <p:cNvSpPr/>
          <p:nvPr/>
        </p:nvSpPr>
        <p:spPr>
          <a:xfrm>
            <a:off x="2895600" y="184296"/>
            <a:ext cx="3505200" cy="806304"/>
          </a:xfrm>
          <a:prstGeom prst="ribbon2">
            <a:avLst>
              <a:gd name="adj1" fmla="val 15730"/>
              <a:gd name="adj2" fmla="val 56404"/>
            </a:avLst>
          </a:prstGeom>
          <a:noFill/>
          <a:ln w="101600" cmpd="dbl">
            <a:gradFill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gradFill>
                  <a:gsLst>
                    <a:gs pos="0">
                      <a:srgbClr val="000082"/>
                    </a:gs>
                    <a:gs pos="13000">
                      <a:srgbClr val="0047FF"/>
                    </a:gs>
                    <a:gs pos="28000">
                      <a:srgbClr val="000082"/>
                    </a:gs>
                    <a:gs pos="42999">
                      <a:srgbClr val="0047FF"/>
                    </a:gs>
                    <a:gs pos="58000">
                      <a:srgbClr val="000082"/>
                    </a:gs>
                    <a:gs pos="72000">
                      <a:srgbClr val="0047FF"/>
                    </a:gs>
                    <a:gs pos="87000">
                      <a:srgbClr val="000082"/>
                    </a:gs>
                    <a:gs pos="100000">
                      <a:srgbClr val="0047FF"/>
                    </a:gs>
                  </a:gsLst>
                  <a:lin ang="5400000" scaled="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1600" dirty="0"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00200" y="1676400"/>
            <a:ext cx="6781800" cy="738664"/>
          </a:xfrm>
          <a:prstGeom prst="rect">
            <a:avLst/>
          </a:prstGeom>
          <a:solidFill>
            <a:schemeClr val="bg1"/>
          </a:solidFill>
          <a:ln w="12700" cmpd="dbl"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4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বিয়োগ করে ফাঁকা ঘরে বসাই:-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67100" y="284440"/>
            <a:ext cx="247650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-: মূল্যায়ন :-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r="4688"/>
          <a:stretch/>
        </p:blipFill>
        <p:spPr>
          <a:xfrm>
            <a:off x="0" y="4419600"/>
            <a:ext cx="8915400" cy="1676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67100" y="3276600"/>
            <a:ext cx="19431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 - ৩ =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15940" y="3307080"/>
            <a:ext cx="685800" cy="830997"/>
          </a:xfrm>
          <a:prstGeom prst="rect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0BFCF9-A089-4C52-A37F-607943698E07}"/>
              </a:ext>
            </a:extLst>
          </p:cNvPr>
          <p:cNvSpPr txBox="1"/>
          <p:nvPr/>
        </p:nvSpPr>
        <p:spPr>
          <a:xfrm>
            <a:off x="5615940" y="3307080"/>
            <a:ext cx="762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8BB65-9E33-4088-ACDD-AAF9D33759A8}"/>
              </a:ext>
            </a:extLst>
          </p:cNvPr>
          <p:cNvSpPr txBox="1"/>
          <p:nvPr/>
        </p:nvSpPr>
        <p:spPr>
          <a:xfrm>
            <a:off x="3657600" y="4614594"/>
            <a:ext cx="3162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ম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10" grpId="0" animBg="1"/>
      <p:bldP spid="11" grpId="0" animBg="1"/>
      <p:bldP spid="2" grpId="0" animBg="1"/>
      <p:bldP spid="2" grpId="1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wer-bloom-animated-gif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10" y="89941"/>
            <a:ext cx="8906659" cy="5456420"/>
          </a:xfrm>
          <a:prstGeom prst="rect">
            <a:avLst/>
          </a:prstGeom>
          <a:ln w="127000" cap="sq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14990" y="5696262"/>
            <a:ext cx="9144000" cy="1146748"/>
            <a:chOff x="0" y="5562600"/>
            <a:chExt cx="9144000" cy="1295400"/>
          </a:xfrm>
        </p:grpSpPr>
        <p:grpSp>
          <p:nvGrpSpPr>
            <p:cNvPr id="8" name="Group 14"/>
            <p:cNvGrpSpPr/>
            <p:nvPr/>
          </p:nvGrpSpPr>
          <p:grpSpPr>
            <a:xfrm>
              <a:off x="0" y="5562600"/>
              <a:ext cx="9144000" cy="1295400"/>
              <a:chOff x="0" y="5562600"/>
              <a:chExt cx="9144000" cy="129540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84880" y="5713750"/>
                <a:ext cx="8839200" cy="990600"/>
              </a:xfrm>
              <a:prstGeom prst="rect">
                <a:avLst/>
              </a:prstGeom>
              <a:gradFill>
                <a:gsLst>
                  <a:gs pos="77000">
                    <a:srgbClr val="A603AB">
                      <a:alpha val="81000"/>
                    </a:srgbClr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36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11" name="Frame 10"/>
              <p:cNvSpPr/>
              <p:nvPr/>
            </p:nvSpPr>
            <p:spPr>
              <a:xfrm>
                <a:off x="0" y="5562600"/>
                <a:ext cx="9144000" cy="1295400"/>
              </a:xfrm>
              <a:prstGeom prst="frame">
                <a:avLst/>
              </a:prstGeom>
              <a:gradFill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36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57200" y="5798403"/>
              <a:ext cx="8534400" cy="938718"/>
            </a:xfrm>
            <a:prstGeom prst="rect">
              <a:avLst/>
            </a:prstGeom>
            <a:noFill/>
            <a:ln>
              <a:gradFill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5400000" scaled="0"/>
              </a:gra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en-US" sz="4800" b="1" spc="50" dirty="0" err="1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সবাই</a:t>
              </a:r>
              <a:r>
                <a:rPr lang="en-US" sz="48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b="1" spc="50" dirty="0" err="1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ভাল</a:t>
              </a:r>
              <a:r>
                <a:rPr lang="en-US" sz="48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b="1" spc="50" dirty="0" err="1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থেকো</a:t>
              </a:r>
              <a:r>
                <a:rPr lang="en-US" sz="48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8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আবার দেখা হবে ধন্যবাদ</a:t>
              </a:r>
              <a:r>
                <a:rPr lang="en-US" sz="48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  <p:pic>
        <p:nvPicPr>
          <p:cNvPr id="26627" name="Picture 3" descr="E:\Presentation 2016\My content 2016-17\Birds+Butterfly\animated-butterfly-image-002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2362200"/>
            <a:ext cx="2819400" cy="2152648"/>
          </a:xfrm>
          <a:prstGeom prst="rect">
            <a:avLst/>
          </a:prstGeom>
          <a:noFill/>
        </p:spPr>
      </p:pic>
      <p:pic>
        <p:nvPicPr>
          <p:cNvPr id="26628" name="Picture 4" descr="E:\Presentation 2016\My content 2016-17\Birds+Butterfly\butterfly-animated-gif-24 (1)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579147">
            <a:off x="393706" y="3594105"/>
            <a:ext cx="1905000" cy="1905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3353</TotalTime>
  <Words>517</Words>
  <Application>Microsoft Office PowerPoint</Application>
  <PresentationFormat>On-screen Show (4:3)</PresentationFormat>
  <Paragraphs>92</Paragraphs>
  <Slides>19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NikoshBAN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LAB</dc:creator>
  <cp:lastModifiedBy>DPE</cp:lastModifiedBy>
  <cp:revision>768</cp:revision>
  <dcterms:created xsi:type="dcterms:W3CDTF">2006-08-16T00:00:00Z</dcterms:created>
  <dcterms:modified xsi:type="dcterms:W3CDTF">2019-10-19T04:13:46Z</dcterms:modified>
</cp:coreProperties>
</file>