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9"/>
  </p:notesMasterIdLst>
  <p:sldIdLst>
    <p:sldId id="289" r:id="rId2"/>
    <p:sldId id="302" r:id="rId3"/>
    <p:sldId id="313" r:id="rId4"/>
    <p:sldId id="303" r:id="rId5"/>
    <p:sldId id="304" r:id="rId6"/>
    <p:sldId id="305" r:id="rId7"/>
    <p:sldId id="308" r:id="rId8"/>
    <p:sldId id="309" r:id="rId9"/>
    <p:sldId id="291" r:id="rId10"/>
    <p:sldId id="297" r:id="rId11"/>
    <p:sldId id="277" r:id="rId12"/>
    <p:sldId id="278" r:id="rId13"/>
    <p:sldId id="311" r:id="rId14"/>
    <p:sldId id="283" r:id="rId15"/>
    <p:sldId id="284" r:id="rId16"/>
    <p:sldId id="285" r:id="rId17"/>
    <p:sldId id="312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Rg st="1" end="33"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0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0" d="100"/>
        <a:sy n="60" d="100"/>
      </p:scale>
      <p:origin x="0" y="184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80D1A9F-00F3-4B4E-BD6A-B9E67FF231AC}" type="doc">
      <dgm:prSet loTypeId="urn:microsoft.com/office/officeart/2005/8/layout/chart3" loCatId="cycle" qsTypeId="urn:microsoft.com/office/officeart/2005/8/quickstyle/simple1" qsCatId="simple" csTypeId="urn:microsoft.com/office/officeart/2005/8/colors/accent1_2" csCatId="accent1" phldr="1"/>
      <dgm:spPr/>
    </dgm:pt>
    <dgm:pt modelId="{B97E2324-A3F7-4CD0-A255-6560BB023F40}">
      <dgm:prSet phldrT="[Text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bn-BD" sz="3200" dirty="0" smtClean="0">
              <a:latin typeface="NikoshBAN" panose="02000000000000000000" pitchFamily="2" charset="0"/>
              <a:cs typeface="NikoshBAN" panose="02000000000000000000" pitchFamily="2" charset="0"/>
            </a:rPr>
            <a:t>উচ্চ গলনাংক</a:t>
          </a:r>
          <a:endParaRPr lang="en-US" sz="32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D4141974-6002-4922-BDAF-4A7A1926CC4E}" type="parTrans" cxnId="{EE694E73-B730-416E-8A22-3CE42A7B791C}">
      <dgm:prSet/>
      <dgm:spPr/>
      <dgm:t>
        <a:bodyPr/>
        <a:lstStyle/>
        <a:p>
          <a:endParaRPr lang="en-US" sz="1400"/>
        </a:p>
      </dgm:t>
    </dgm:pt>
    <dgm:pt modelId="{BE85C0F8-69CA-4004-9BF1-44AF5ACE993C}" type="sibTrans" cxnId="{EE694E73-B730-416E-8A22-3CE42A7B791C}">
      <dgm:prSet/>
      <dgm:spPr/>
      <dgm:t>
        <a:bodyPr/>
        <a:lstStyle/>
        <a:p>
          <a:endParaRPr lang="en-US" sz="1400"/>
        </a:p>
      </dgm:t>
    </dgm:pt>
    <dgm:pt modelId="{75650428-F302-421E-A496-A7DB82BF7E5C}">
      <dgm:prSet phldrT="[Text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bn-BD" sz="2800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উচ্চ স্ফুটনাংক</a:t>
          </a:r>
          <a:endParaRPr lang="en-US" sz="2800" dirty="0">
            <a:solidFill>
              <a:srgbClr val="00206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E040FB52-0C2B-4F3D-8029-16D7A2AF8B12}" type="parTrans" cxnId="{7A2DF42D-7C93-4612-BF7A-298F1C87D5D6}">
      <dgm:prSet/>
      <dgm:spPr/>
      <dgm:t>
        <a:bodyPr/>
        <a:lstStyle/>
        <a:p>
          <a:endParaRPr lang="en-US" sz="1400"/>
        </a:p>
      </dgm:t>
    </dgm:pt>
    <dgm:pt modelId="{A2E5ECF0-6366-4FC6-AD3B-4CB40B57F1F9}" type="sibTrans" cxnId="{7A2DF42D-7C93-4612-BF7A-298F1C87D5D6}">
      <dgm:prSet/>
      <dgm:spPr/>
      <dgm:t>
        <a:bodyPr/>
        <a:lstStyle/>
        <a:p>
          <a:endParaRPr lang="en-US" sz="1400"/>
        </a:p>
      </dgm:t>
    </dgm:pt>
    <dgm:pt modelId="{EFA300D6-4F4E-47E2-BB43-784E864AFD84}">
      <dgm:prSet phldrT="[Text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bn-BD" sz="3200" dirty="0" smtClean="0">
              <a:latin typeface="NikoshBAN" panose="02000000000000000000" pitchFamily="2" charset="0"/>
              <a:cs typeface="NikoshBAN" panose="02000000000000000000" pitchFamily="2" charset="0"/>
            </a:rPr>
            <a:t>পানিতে দ্রবিভূত হয়।</a:t>
          </a:r>
          <a:endParaRPr lang="en-US" sz="32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4D655BAB-6D44-4490-90F3-323A2F805473}" type="parTrans" cxnId="{567D809A-BF24-4244-8554-BD05DEAA78C6}">
      <dgm:prSet/>
      <dgm:spPr/>
      <dgm:t>
        <a:bodyPr/>
        <a:lstStyle/>
        <a:p>
          <a:endParaRPr lang="en-US" sz="1400"/>
        </a:p>
      </dgm:t>
    </dgm:pt>
    <dgm:pt modelId="{CC86EF61-528C-41D9-867C-2C33B8B11D9F}" type="sibTrans" cxnId="{567D809A-BF24-4244-8554-BD05DEAA78C6}">
      <dgm:prSet/>
      <dgm:spPr/>
      <dgm:t>
        <a:bodyPr/>
        <a:lstStyle/>
        <a:p>
          <a:endParaRPr lang="en-US" sz="1400"/>
        </a:p>
      </dgm:t>
    </dgm:pt>
    <dgm:pt modelId="{5264E930-64A4-4ADE-88CC-EC8D1A92C11B}">
      <dgm:prSet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bn-BD" sz="2400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কঠিন অবস্থায় বিদ্যুৎ পরিবহন করে না</a:t>
          </a:r>
          <a:endParaRPr lang="en-US" sz="2400" dirty="0">
            <a:solidFill>
              <a:srgbClr val="00206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917E650C-48B4-4CB8-BBA1-A8498DC77D7E}" type="parTrans" cxnId="{1BD12F5C-3C1F-4DC3-B66D-8A31534677F1}">
      <dgm:prSet/>
      <dgm:spPr/>
      <dgm:t>
        <a:bodyPr/>
        <a:lstStyle/>
        <a:p>
          <a:endParaRPr lang="en-US" sz="1400"/>
        </a:p>
      </dgm:t>
    </dgm:pt>
    <dgm:pt modelId="{BD33F87A-23FD-4D1F-A912-E04CEDC2F578}" type="sibTrans" cxnId="{1BD12F5C-3C1F-4DC3-B66D-8A31534677F1}">
      <dgm:prSet/>
      <dgm:spPr/>
      <dgm:t>
        <a:bodyPr/>
        <a:lstStyle/>
        <a:p>
          <a:endParaRPr lang="en-US" sz="1400"/>
        </a:p>
      </dgm:t>
    </dgm:pt>
    <dgm:pt modelId="{10EC1D4C-5176-4B98-AF37-D11FC099531B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bn-BD" sz="2800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rPr>
            <a:t>গলিত অবস্থায় বিদ্যুৎ পরিবহন করে</a:t>
          </a:r>
          <a:r>
            <a:rPr lang="bn-BD" sz="1600" dirty="0" smtClean="0">
              <a:solidFill>
                <a:srgbClr val="FF0000"/>
              </a:solidFill>
            </a:rPr>
            <a:t>।</a:t>
          </a:r>
          <a:endParaRPr lang="en-US" sz="1600" dirty="0">
            <a:solidFill>
              <a:srgbClr val="FF0000"/>
            </a:solidFill>
          </a:endParaRPr>
        </a:p>
      </dgm:t>
    </dgm:pt>
    <dgm:pt modelId="{5E164771-0D31-4F4D-8298-E406FFBFF26E}" type="parTrans" cxnId="{1ADE2ED5-C6FB-4EBF-8485-4D3B073D43C2}">
      <dgm:prSet/>
      <dgm:spPr/>
      <dgm:t>
        <a:bodyPr/>
        <a:lstStyle/>
        <a:p>
          <a:endParaRPr lang="en-US" sz="1400"/>
        </a:p>
      </dgm:t>
    </dgm:pt>
    <dgm:pt modelId="{AFF856CC-F6E0-4AF1-8D73-46A8D4E230C8}" type="sibTrans" cxnId="{1ADE2ED5-C6FB-4EBF-8485-4D3B073D43C2}">
      <dgm:prSet/>
      <dgm:spPr/>
      <dgm:t>
        <a:bodyPr/>
        <a:lstStyle/>
        <a:p>
          <a:endParaRPr lang="en-US" sz="1400"/>
        </a:p>
      </dgm:t>
    </dgm:pt>
    <dgm:pt modelId="{A635DA99-3AD2-4626-ABA5-34869C7CDAEE}" type="pres">
      <dgm:prSet presAssocID="{780D1A9F-00F3-4B4E-BD6A-B9E67FF231AC}" presName="compositeShape" presStyleCnt="0">
        <dgm:presLayoutVars>
          <dgm:chMax val="7"/>
          <dgm:dir/>
          <dgm:resizeHandles val="exact"/>
        </dgm:presLayoutVars>
      </dgm:prSet>
      <dgm:spPr/>
    </dgm:pt>
    <dgm:pt modelId="{73C362D1-AD16-414F-A90C-47562A06DADE}" type="pres">
      <dgm:prSet presAssocID="{780D1A9F-00F3-4B4E-BD6A-B9E67FF231AC}" presName="wedge1" presStyleLbl="node1" presStyleIdx="0" presStyleCnt="5" custScaleX="108441" custLinFactNeighborX="-3008" custLinFactNeighborY="12346"/>
      <dgm:spPr/>
      <dgm:t>
        <a:bodyPr/>
        <a:lstStyle/>
        <a:p>
          <a:endParaRPr lang="en-US"/>
        </a:p>
      </dgm:t>
    </dgm:pt>
    <dgm:pt modelId="{655AEBB3-9AAE-4153-A556-ACC6DF115AA5}" type="pres">
      <dgm:prSet presAssocID="{780D1A9F-00F3-4B4E-BD6A-B9E67FF231AC}" presName="wedge1Tx" presStyleLbl="node1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1802DA-7A18-4191-AF3F-5F6B463C4E5D}" type="pres">
      <dgm:prSet presAssocID="{780D1A9F-00F3-4B4E-BD6A-B9E67FF231AC}" presName="wedge2" presStyleLbl="node1" presStyleIdx="1" presStyleCnt="5" custScaleX="104691" custScaleY="104926" custLinFactNeighborX="1886" custLinFactNeighborY="6198"/>
      <dgm:spPr/>
      <dgm:t>
        <a:bodyPr/>
        <a:lstStyle/>
        <a:p>
          <a:endParaRPr lang="en-US"/>
        </a:p>
      </dgm:t>
    </dgm:pt>
    <dgm:pt modelId="{1CE1B6C6-5FB0-4F04-B583-83CC634DA545}" type="pres">
      <dgm:prSet presAssocID="{780D1A9F-00F3-4B4E-BD6A-B9E67FF231AC}" presName="wedge2Tx" presStyleLbl="node1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DF35234-652E-4485-B4D5-AC339A1914EA}" type="pres">
      <dgm:prSet presAssocID="{780D1A9F-00F3-4B4E-BD6A-B9E67FF231AC}" presName="wedge3" presStyleLbl="node1" presStyleIdx="2" presStyleCnt="5" custLinFactNeighborX="1125" custLinFactNeighborY="6891"/>
      <dgm:spPr/>
      <dgm:t>
        <a:bodyPr/>
        <a:lstStyle/>
        <a:p>
          <a:endParaRPr lang="en-US"/>
        </a:p>
      </dgm:t>
    </dgm:pt>
    <dgm:pt modelId="{18C173CA-21B1-456F-B14A-A0ACB76FE057}" type="pres">
      <dgm:prSet presAssocID="{780D1A9F-00F3-4B4E-BD6A-B9E67FF231AC}" presName="wedge3Tx" presStyleLbl="node1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56AE55F-F977-410B-8E99-F215C978629C}" type="pres">
      <dgm:prSet presAssocID="{780D1A9F-00F3-4B4E-BD6A-B9E67FF231AC}" presName="wedge4" presStyleLbl="node1" presStyleIdx="3" presStyleCnt="5" custLinFactNeighborX="-705" custLinFactNeighborY="6999"/>
      <dgm:spPr/>
      <dgm:t>
        <a:bodyPr/>
        <a:lstStyle/>
        <a:p>
          <a:endParaRPr lang="en-US"/>
        </a:p>
      </dgm:t>
    </dgm:pt>
    <dgm:pt modelId="{ABF05DC2-2369-4461-BF25-C43E010FA663}" type="pres">
      <dgm:prSet presAssocID="{780D1A9F-00F3-4B4E-BD6A-B9E67FF231AC}" presName="wedge4Tx" presStyleLbl="node1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E5BBB92-E7F1-4D08-9905-D95C83CE2D1D}" type="pres">
      <dgm:prSet presAssocID="{780D1A9F-00F3-4B4E-BD6A-B9E67FF231AC}" presName="wedge5" presStyleLbl="node1" presStyleIdx="4" presStyleCnt="5" custLinFactNeighborX="492" custLinFactNeighborY="6047"/>
      <dgm:spPr/>
      <dgm:t>
        <a:bodyPr/>
        <a:lstStyle/>
        <a:p>
          <a:endParaRPr lang="en-US"/>
        </a:p>
      </dgm:t>
    </dgm:pt>
    <dgm:pt modelId="{EB57B92E-4311-4548-981A-DD81E8A5CD79}" type="pres">
      <dgm:prSet presAssocID="{780D1A9F-00F3-4B4E-BD6A-B9E67FF231AC}" presName="wedge5Tx" presStyleLbl="node1" presStyleIdx="4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D5C9F2C-4904-403D-AD10-1490913302D3}" type="presOf" srcId="{EFA300D6-4F4E-47E2-BB43-784E864AFD84}" destId="{5DF35234-652E-4485-B4D5-AC339A1914EA}" srcOrd="0" destOrd="0" presId="urn:microsoft.com/office/officeart/2005/8/layout/chart3"/>
    <dgm:cxn modelId="{13182686-885F-42CD-8974-8D4CE75E82EA}" type="presOf" srcId="{75650428-F302-421E-A496-A7DB82BF7E5C}" destId="{561802DA-7A18-4191-AF3F-5F6B463C4E5D}" srcOrd="0" destOrd="0" presId="urn:microsoft.com/office/officeart/2005/8/layout/chart3"/>
    <dgm:cxn modelId="{C4E5726F-5DD3-4E75-9426-BBA6DFFBD05D}" type="presOf" srcId="{10EC1D4C-5176-4B98-AF37-D11FC099531B}" destId="{3E5BBB92-E7F1-4D08-9905-D95C83CE2D1D}" srcOrd="0" destOrd="0" presId="urn:microsoft.com/office/officeart/2005/8/layout/chart3"/>
    <dgm:cxn modelId="{7A2DF42D-7C93-4612-BF7A-298F1C87D5D6}" srcId="{780D1A9F-00F3-4B4E-BD6A-B9E67FF231AC}" destId="{75650428-F302-421E-A496-A7DB82BF7E5C}" srcOrd="1" destOrd="0" parTransId="{E040FB52-0C2B-4F3D-8029-16D7A2AF8B12}" sibTransId="{A2E5ECF0-6366-4FC6-AD3B-4CB40B57F1F9}"/>
    <dgm:cxn modelId="{20DDC5CC-6B42-4A2A-8E09-0162196FBBC0}" type="presOf" srcId="{5264E930-64A4-4ADE-88CC-EC8D1A92C11B}" destId="{A56AE55F-F977-410B-8E99-F215C978629C}" srcOrd="0" destOrd="0" presId="urn:microsoft.com/office/officeart/2005/8/layout/chart3"/>
    <dgm:cxn modelId="{4C8BAC12-932B-4EED-9BB4-AB2572D55F50}" type="presOf" srcId="{B97E2324-A3F7-4CD0-A255-6560BB023F40}" destId="{73C362D1-AD16-414F-A90C-47562A06DADE}" srcOrd="0" destOrd="0" presId="urn:microsoft.com/office/officeart/2005/8/layout/chart3"/>
    <dgm:cxn modelId="{568FB463-A4D9-420C-9DF4-950A9757D9FF}" type="presOf" srcId="{B97E2324-A3F7-4CD0-A255-6560BB023F40}" destId="{655AEBB3-9AAE-4153-A556-ACC6DF115AA5}" srcOrd="1" destOrd="0" presId="urn:microsoft.com/office/officeart/2005/8/layout/chart3"/>
    <dgm:cxn modelId="{567D809A-BF24-4244-8554-BD05DEAA78C6}" srcId="{780D1A9F-00F3-4B4E-BD6A-B9E67FF231AC}" destId="{EFA300D6-4F4E-47E2-BB43-784E864AFD84}" srcOrd="2" destOrd="0" parTransId="{4D655BAB-6D44-4490-90F3-323A2F805473}" sibTransId="{CC86EF61-528C-41D9-867C-2C33B8B11D9F}"/>
    <dgm:cxn modelId="{82BB1F6E-E8C2-41B7-9EA5-1BA56E5C4E79}" type="presOf" srcId="{780D1A9F-00F3-4B4E-BD6A-B9E67FF231AC}" destId="{A635DA99-3AD2-4626-ABA5-34869C7CDAEE}" srcOrd="0" destOrd="0" presId="urn:microsoft.com/office/officeart/2005/8/layout/chart3"/>
    <dgm:cxn modelId="{1BD12F5C-3C1F-4DC3-B66D-8A31534677F1}" srcId="{780D1A9F-00F3-4B4E-BD6A-B9E67FF231AC}" destId="{5264E930-64A4-4ADE-88CC-EC8D1A92C11B}" srcOrd="3" destOrd="0" parTransId="{917E650C-48B4-4CB8-BBA1-A8498DC77D7E}" sibTransId="{BD33F87A-23FD-4D1F-A912-E04CEDC2F578}"/>
    <dgm:cxn modelId="{4AA7FD96-3162-4CBB-A82D-8D7AB3E4A7D7}" type="presOf" srcId="{EFA300D6-4F4E-47E2-BB43-784E864AFD84}" destId="{18C173CA-21B1-456F-B14A-A0ACB76FE057}" srcOrd="1" destOrd="0" presId="urn:microsoft.com/office/officeart/2005/8/layout/chart3"/>
    <dgm:cxn modelId="{EE694E73-B730-416E-8A22-3CE42A7B791C}" srcId="{780D1A9F-00F3-4B4E-BD6A-B9E67FF231AC}" destId="{B97E2324-A3F7-4CD0-A255-6560BB023F40}" srcOrd="0" destOrd="0" parTransId="{D4141974-6002-4922-BDAF-4A7A1926CC4E}" sibTransId="{BE85C0F8-69CA-4004-9BF1-44AF5ACE993C}"/>
    <dgm:cxn modelId="{0421E9B0-7933-49B3-AB2F-F082D4EF7648}" type="presOf" srcId="{5264E930-64A4-4ADE-88CC-EC8D1A92C11B}" destId="{ABF05DC2-2369-4461-BF25-C43E010FA663}" srcOrd="1" destOrd="0" presId="urn:microsoft.com/office/officeart/2005/8/layout/chart3"/>
    <dgm:cxn modelId="{1ADE2ED5-C6FB-4EBF-8485-4D3B073D43C2}" srcId="{780D1A9F-00F3-4B4E-BD6A-B9E67FF231AC}" destId="{10EC1D4C-5176-4B98-AF37-D11FC099531B}" srcOrd="4" destOrd="0" parTransId="{5E164771-0D31-4F4D-8298-E406FFBFF26E}" sibTransId="{AFF856CC-F6E0-4AF1-8D73-46A8D4E230C8}"/>
    <dgm:cxn modelId="{4F940B8C-7144-4925-B98D-E0796B4D164E}" type="presOf" srcId="{10EC1D4C-5176-4B98-AF37-D11FC099531B}" destId="{EB57B92E-4311-4548-981A-DD81E8A5CD79}" srcOrd="1" destOrd="0" presId="urn:microsoft.com/office/officeart/2005/8/layout/chart3"/>
    <dgm:cxn modelId="{9579A327-1066-4AD2-A04F-7C9D21833603}" type="presOf" srcId="{75650428-F302-421E-A496-A7DB82BF7E5C}" destId="{1CE1B6C6-5FB0-4F04-B583-83CC634DA545}" srcOrd="1" destOrd="0" presId="urn:microsoft.com/office/officeart/2005/8/layout/chart3"/>
    <dgm:cxn modelId="{8D32491B-9281-4AAD-853E-31743012EB22}" type="presParOf" srcId="{A635DA99-3AD2-4626-ABA5-34869C7CDAEE}" destId="{73C362D1-AD16-414F-A90C-47562A06DADE}" srcOrd="0" destOrd="0" presId="urn:microsoft.com/office/officeart/2005/8/layout/chart3"/>
    <dgm:cxn modelId="{395FE9BA-0914-4710-AFBE-5CE8453CB1E9}" type="presParOf" srcId="{A635DA99-3AD2-4626-ABA5-34869C7CDAEE}" destId="{655AEBB3-9AAE-4153-A556-ACC6DF115AA5}" srcOrd="1" destOrd="0" presId="urn:microsoft.com/office/officeart/2005/8/layout/chart3"/>
    <dgm:cxn modelId="{CB574663-4FB2-411F-982E-1F1E18ABCC94}" type="presParOf" srcId="{A635DA99-3AD2-4626-ABA5-34869C7CDAEE}" destId="{561802DA-7A18-4191-AF3F-5F6B463C4E5D}" srcOrd="2" destOrd="0" presId="urn:microsoft.com/office/officeart/2005/8/layout/chart3"/>
    <dgm:cxn modelId="{3678EADD-0420-4882-B874-45828FF17B7E}" type="presParOf" srcId="{A635DA99-3AD2-4626-ABA5-34869C7CDAEE}" destId="{1CE1B6C6-5FB0-4F04-B583-83CC634DA545}" srcOrd="3" destOrd="0" presId="urn:microsoft.com/office/officeart/2005/8/layout/chart3"/>
    <dgm:cxn modelId="{2831BC79-22E4-4872-8BD8-21BEC24AFC37}" type="presParOf" srcId="{A635DA99-3AD2-4626-ABA5-34869C7CDAEE}" destId="{5DF35234-652E-4485-B4D5-AC339A1914EA}" srcOrd="4" destOrd="0" presId="urn:microsoft.com/office/officeart/2005/8/layout/chart3"/>
    <dgm:cxn modelId="{7E435760-6023-480C-BEDC-5E3621A061CB}" type="presParOf" srcId="{A635DA99-3AD2-4626-ABA5-34869C7CDAEE}" destId="{18C173CA-21B1-456F-B14A-A0ACB76FE057}" srcOrd="5" destOrd="0" presId="urn:microsoft.com/office/officeart/2005/8/layout/chart3"/>
    <dgm:cxn modelId="{FCD2C9DC-801E-4652-AE1F-44BAAF89B727}" type="presParOf" srcId="{A635DA99-3AD2-4626-ABA5-34869C7CDAEE}" destId="{A56AE55F-F977-410B-8E99-F215C978629C}" srcOrd="6" destOrd="0" presId="urn:microsoft.com/office/officeart/2005/8/layout/chart3"/>
    <dgm:cxn modelId="{EC95A673-112C-45A2-AD2C-756E40E95B09}" type="presParOf" srcId="{A635DA99-3AD2-4626-ABA5-34869C7CDAEE}" destId="{ABF05DC2-2369-4461-BF25-C43E010FA663}" srcOrd="7" destOrd="0" presId="urn:microsoft.com/office/officeart/2005/8/layout/chart3"/>
    <dgm:cxn modelId="{D2F38170-85F4-49F0-BBBB-F10B44CCDD71}" type="presParOf" srcId="{A635DA99-3AD2-4626-ABA5-34869C7CDAEE}" destId="{3E5BBB92-E7F1-4D08-9905-D95C83CE2D1D}" srcOrd="8" destOrd="0" presId="urn:microsoft.com/office/officeart/2005/8/layout/chart3"/>
    <dgm:cxn modelId="{F62D766A-92DD-449E-BDC4-725D1C898EA8}" type="presParOf" srcId="{A635DA99-3AD2-4626-ABA5-34869C7CDAEE}" destId="{EB57B92E-4311-4548-981A-DD81E8A5CD79}" srcOrd="9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C362D1-AD16-414F-A90C-47562A06DADE}">
      <dsp:nvSpPr>
        <dsp:cNvPr id="0" name=""/>
        <dsp:cNvSpPr/>
      </dsp:nvSpPr>
      <dsp:spPr>
        <a:xfrm>
          <a:off x="1498989" y="933369"/>
          <a:ext cx="5552873" cy="5120640"/>
        </a:xfrm>
        <a:prstGeom prst="pie">
          <a:avLst>
            <a:gd name="adj1" fmla="val 16200000"/>
            <a:gd name="adj2" fmla="val 20520000"/>
          </a:avLst>
        </a:prstGeom>
        <a:gradFill rotWithShape="1">
          <a:gsLst>
            <a:gs pos="0">
              <a:schemeClr val="accent6">
                <a:tint val="20000"/>
                <a:satMod val="180000"/>
                <a:lumMod val="98000"/>
              </a:schemeClr>
            </a:gs>
            <a:gs pos="40000">
              <a:schemeClr val="accent6">
                <a:tint val="30000"/>
                <a:satMod val="260000"/>
                <a:lumMod val="84000"/>
              </a:schemeClr>
            </a:gs>
            <a:gs pos="100000">
              <a:schemeClr val="accent6">
                <a:tint val="100000"/>
                <a:satMod val="110000"/>
                <a:lumMod val="100000"/>
              </a:schemeClr>
            </a:gs>
          </a:gsLst>
          <a:lin ang="5040000" scaled="1"/>
        </a:gradFill>
        <a:ln w="9525" cap="flat" cmpd="sng" algn="ctr">
          <a:solidFill>
            <a:schemeClr val="accent6"/>
          </a:solidFill>
          <a:prstDash val="solid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2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উচ্চ গলনাংক</a:t>
          </a:r>
          <a:endParaRPr lang="en-US" sz="32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4345498" y="1698417"/>
        <a:ext cx="1884010" cy="1188720"/>
      </dsp:txXfrm>
    </dsp:sp>
    <dsp:sp modelId="{561802DA-7A18-4191-AF3F-5F6B463C4E5D}">
      <dsp:nvSpPr>
        <dsp:cNvPr id="0" name=""/>
        <dsp:cNvSpPr/>
      </dsp:nvSpPr>
      <dsp:spPr>
        <a:xfrm>
          <a:off x="1666383" y="739319"/>
          <a:ext cx="5360849" cy="5372882"/>
        </a:xfrm>
        <a:prstGeom prst="pie">
          <a:avLst>
            <a:gd name="adj1" fmla="val 20520000"/>
            <a:gd name="adj2" fmla="val 3240000"/>
          </a:avLst>
        </a:prstGeom>
        <a:gradFill rotWithShape="1">
          <a:gsLst>
            <a:gs pos="0">
              <a:schemeClr val="accent5">
                <a:tint val="20000"/>
                <a:satMod val="180000"/>
                <a:lumMod val="98000"/>
              </a:schemeClr>
            </a:gs>
            <a:gs pos="40000">
              <a:schemeClr val="accent5">
                <a:tint val="30000"/>
                <a:satMod val="260000"/>
                <a:lumMod val="84000"/>
              </a:schemeClr>
            </a:gs>
            <a:gs pos="100000">
              <a:schemeClr val="accent5">
                <a:tint val="100000"/>
                <a:satMod val="110000"/>
                <a:lumMod val="100000"/>
              </a:schemeClr>
            </a:gs>
          </a:gsLst>
          <a:lin ang="5040000" scaled="1"/>
        </a:gradFill>
        <a:ln w="9525" cap="flat" cmpd="sng" algn="ctr">
          <a:solidFill>
            <a:schemeClr val="accent5"/>
          </a:solidFill>
          <a:prstDash val="solid"/>
        </a:ln>
        <a:effectLst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800" kern="1200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উচ্চ স্ফুটনাংক</a:t>
          </a:r>
          <a:endParaRPr lang="en-US" sz="2800" kern="1200" dirty="0">
            <a:solidFill>
              <a:srgbClr val="00206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5170081" y="3169909"/>
        <a:ext cx="1595490" cy="1349616"/>
      </dsp:txXfrm>
    </dsp:sp>
    <dsp:sp modelId="{5DF35234-652E-4485-B4D5-AC339A1914EA}">
      <dsp:nvSpPr>
        <dsp:cNvPr id="0" name=""/>
        <dsp:cNvSpPr/>
      </dsp:nvSpPr>
      <dsp:spPr>
        <a:xfrm>
          <a:off x="1747520" y="900926"/>
          <a:ext cx="5120640" cy="5120640"/>
        </a:xfrm>
        <a:prstGeom prst="pie">
          <a:avLst>
            <a:gd name="adj1" fmla="val 3240000"/>
            <a:gd name="adj2" fmla="val 7560000"/>
          </a:avLst>
        </a:prstGeom>
        <a:gradFill rotWithShape="1">
          <a:gsLst>
            <a:gs pos="0">
              <a:schemeClr val="accent1">
                <a:tint val="20000"/>
                <a:satMod val="180000"/>
                <a:lumMod val="98000"/>
              </a:schemeClr>
            </a:gs>
            <a:gs pos="40000">
              <a:schemeClr val="accent1">
                <a:tint val="30000"/>
                <a:satMod val="260000"/>
                <a:lumMod val="84000"/>
              </a:schemeClr>
            </a:gs>
            <a:gs pos="100000">
              <a:schemeClr val="accent1">
                <a:tint val="100000"/>
                <a:satMod val="110000"/>
                <a:lumMod val="100000"/>
              </a:schemeClr>
            </a:gs>
          </a:gsLst>
          <a:lin ang="5040000" scaled="1"/>
        </a:gradFill>
        <a:ln w="9525" cap="flat" cmpd="sng" algn="ctr">
          <a:solidFill>
            <a:schemeClr val="accent1"/>
          </a:solidFill>
          <a:prstDash val="solid"/>
        </a:ln>
        <a:effectLst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2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পানিতে দ্রবিভূত হয়।</a:t>
          </a:r>
          <a:endParaRPr lang="en-US" sz="32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3393440" y="4741406"/>
        <a:ext cx="1828800" cy="1097280"/>
      </dsp:txXfrm>
    </dsp:sp>
    <dsp:sp modelId="{A56AE55F-F977-410B-8E99-F215C978629C}">
      <dsp:nvSpPr>
        <dsp:cNvPr id="0" name=""/>
        <dsp:cNvSpPr/>
      </dsp:nvSpPr>
      <dsp:spPr>
        <a:xfrm>
          <a:off x="1653812" y="906456"/>
          <a:ext cx="5120640" cy="5120640"/>
        </a:xfrm>
        <a:prstGeom prst="pie">
          <a:avLst>
            <a:gd name="adj1" fmla="val 7560000"/>
            <a:gd name="adj2" fmla="val 11880000"/>
          </a:avLst>
        </a:prstGeom>
        <a:gradFill rotWithShape="1">
          <a:gsLst>
            <a:gs pos="0">
              <a:schemeClr val="accent3">
                <a:tint val="20000"/>
                <a:satMod val="180000"/>
                <a:lumMod val="98000"/>
              </a:schemeClr>
            </a:gs>
            <a:gs pos="40000">
              <a:schemeClr val="accent3">
                <a:tint val="30000"/>
                <a:satMod val="260000"/>
                <a:lumMod val="84000"/>
              </a:schemeClr>
            </a:gs>
            <a:gs pos="100000">
              <a:schemeClr val="accent3">
                <a:tint val="100000"/>
                <a:satMod val="110000"/>
                <a:lumMod val="100000"/>
              </a:schemeClr>
            </a:gs>
          </a:gsLst>
          <a:lin ang="5040000" scaled="1"/>
        </a:gradFill>
        <a:ln w="9525" cap="flat" cmpd="sng" algn="ctr">
          <a:solidFill>
            <a:schemeClr val="accent3"/>
          </a:solidFill>
          <a:prstDash val="solid"/>
        </a:ln>
        <a:effectLst/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400" kern="1200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কঠিন অবস্থায় বিদ্যুৎ পরিবহন করে না</a:t>
          </a:r>
          <a:endParaRPr lang="en-US" sz="2400" kern="1200" dirty="0">
            <a:solidFill>
              <a:srgbClr val="00206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1897652" y="3222936"/>
        <a:ext cx="1524000" cy="1286256"/>
      </dsp:txXfrm>
    </dsp:sp>
    <dsp:sp modelId="{3E5BBB92-E7F1-4D08-9905-D95C83CE2D1D}">
      <dsp:nvSpPr>
        <dsp:cNvPr id="0" name=""/>
        <dsp:cNvSpPr/>
      </dsp:nvSpPr>
      <dsp:spPr>
        <a:xfrm>
          <a:off x="1715106" y="857708"/>
          <a:ext cx="5120640" cy="5120640"/>
        </a:xfrm>
        <a:prstGeom prst="pie">
          <a:avLst>
            <a:gd name="adj1" fmla="val 11880000"/>
            <a:gd name="adj2" fmla="val 16200000"/>
          </a:avLst>
        </a:prstGeom>
        <a:gradFill rotWithShape="1">
          <a:gsLst>
            <a:gs pos="0">
              <a:schemeClr val="accent1">
                <a:tint val="20000"/>
                <a:satMod val="180000"/>
                <a:lumMod val="98000"/>
              </a:schemeClr>
            </a:gs>
            <a:gs pos="40000">
              <a:schemeClr val="accent1">
                <a:tint val="30000"/>
                <a:satMod val="260000"/>
                <a:lumMod val="84000"/>
              </a:schemeClr>
            </a:gs>
            <a:gs pos="100000">
              <a:schemeClr val="accent1">
                <a:tint val="100000"/>
                <a:satMod val="110000"/>
                <a:lumMod val="100000"/>
              </a:schemeClr>
            </a:gs>
          </a:gsLst>
          <a:lin ang="5040000" scaled="1"/>
        </a:gradFill>
        <a:ln w="9525" cap="flat" cmpd="sng" algn="ctr">
          <a:solidFill>
            <a:schemeClr val="accent1"/>
          </a:solidFill>
          <a:prstDash val="solid"/>
        </a:ln>
        <a:effectLst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800" kern="1200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rPr>
            <a:t>গলিত অবস্থায় বিদ্যুৎ পরিবহন করে</a:t>
          </a:r>
          <a:r>
            <a:rPr lang="bn-BD" sz="1600" kern="1200" dirty="0" smtClean="0">
              <a:solidFill>
                <a:srgbClr val="FF0000"/>
              </a:solidFill>
            </a:rPr>
            <a:t>।</a:t>
          </a:r>
          <a:endParaRPr lang="en-US" sz="1600" kern="1200" dirty="0">
            <a:solidFill>
              <a:srgbClr val="FF0000"/>
            </a:solidFill>
          </a:endParaRPr>
        </a:p>
      </dsp:txBody>
      <dsp:txXfrm>
        <a:off x="2461866" y="1637996"/>
        <a:ext cx="1737360" cy="11887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EC5CAB-4B68-47CA-A886-0017E1BB31CF}" type="datetimeFigureOut">
              <a:rPr lang="en-US" smtClean="0"/>
              <a:t>10/19/2019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76AB59-80A1-45B7-8E9C-E042D77E4F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5510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6AB59-80A1-45B7-8E9C-E042D77E4F0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1074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6AB59-80A1-45B7-8E9C-E042D77E4F0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0385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0D80CE50-68BB-4CCC-9FA7-533827B07A70}" type="datetimeFigureOut">
              <a:rPr lang="en-US" smtClean="0"/>
              <a:pPr/>
              <a:t>10/19/2019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0913F99E-2F13-4770-AC69-2B73EF6182A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0CE50-68BB-4CCC-9FA7-533827B07A70}" type="datetimeFigureOut">
              <a:rPr lang="en-US" smtClean="0"/>
              <a:pPr/>
              <a:t>10/19/2019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3F99E-2F13-4770-AC69-2B73EF6182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0CE50-68BB-4CCC-9FA7-533827B07A70}" type="datetimeFigureOut">
              <a:rPr lang="en-US" smtClean="0"/>
              <a:pPr/>
              <a:t>10/19/2019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3F99E-2F13-4770-AC69-2B73EF6182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0CE50-68BB-4CCC-9FA7-533827B07A70}" type="datetimeFigureOut">
              <a:rPr lang="en-US" smtClean="0"/>
              <a:pPr/>
              <a:t>10/19/2019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3F99E-2F13-4770-AC69-2B73EF6182A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0CE50-68BB-4CCC-9FA7-533827B07A70}" type="datetimeFigureOut">
              <a:rPr lang="en-US" smtClean="0"/>
              <a:pPr/>
              <a:t>10/19/2019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3F99E-2F13-4770-AC69-2B73EF6182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0CE50-68BB-4CCC-9FA7-533827B07A70}" type="datetimeFigureOut">
              <a:rPr lang="en-US" smtClean="0"/>
              <a:pPr/>
              <a:t>10/19/2019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3F99E-2F13-4770-AC69-2B73EF6182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0CE50-68BB-4CCC-9FA7-533827B07A70}" type="datetimeFigureOut">
              <a:rPr lang="en-US" smtClean="0"/>
              <a:pPr/>
              <a:t>10/19/2019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3F99E-2F13-4770-AC69-2B73EF6182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0CE50-68BB-4CCC-9FA7-533827B07A70}" type="datetimeFigureOut">
              <a:rPr lang="en-US" smtClean="0"/>
              <a:pPr/>
              <a:t>10/19/2019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3F99E-2F13-4770-AC69-2B73EF6182A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0CE50-68BB-4CCC-9FA7-533827B07A70}" type="datetimeFigureOut">
              <a:rPr lang="en-US" smtClean="0"/>
              <a:pPr/>
              <a:t>10/19/2019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3F99E-2F13-4770-AC69-2B73EF6182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0CE50-68BB-4CCC-9FA7-533827B07A70}" type="datetimeFigureOut">
              <a:rPr lang="en-US" smtClean="0"/>
              <a:pPr/>
              <a:t>10/19/2019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3F99E-2F13-4770-AC69-2B73EF6182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0CE50-68BB-4CCC-9FA7-533827B07A70}" type="datetimeFigureOut">
              <a:rPr lang="en-US" smtClean="0"/>
              <a:pPr/>
              <a:t>10/19/2019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3F99E-2F13-4770-AC69-2B73EF6182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0D80CE50-68BB-4CCC-9FA7-533827B07A70}" type="datetimeFigureOut">
              <a:rPr lang="en-US" smtClean="0"/>
              <a:pPr/>
              <a:t>10/19/2019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0913F99E-2F13-4770-AC69-2B73EF6182A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9.w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209800" y="457200"/>
            <a:ext cx="4267200" cy="1600200"/>
          </a:xfrm>
          <a:prstGeom prst="roundRect">
            <a:avLst/>
          </a:prstGeom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</a:t>
            </a:r>
            <a:r>
              <a:rPr lang="en-US" sz="115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115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348" t="-497" r="-11180" b="49773"/>
          <a:stretch/>
        </p:blipFill>
        <p:spPr>
          <a:xfrm>
            <a:off x="609600" y="2057400"/>
            <a:ext cx="8001000" cy="449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042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429000" y="1884218"/>
            <a:ext cx="5169090" cy="36317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54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sz="5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ফজলুল</a:t>
            </a:r>
            <a:r>
              <a:rPr lang="en-US" sz="5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হক</a:t>
            </a:r>
            <a:r>
              <a:rPr lang="bn-BD" sz="5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5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bn-BD" sz="4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</a:t>
            </a:r>
            <a:r>
              <a:rPr lang="bn-IN" sz="4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r>
              <a:rPr lang="en-US" sz="36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3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bn-BD" sz="3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শহীদ</a:t>
            </a:r>
            <a:r>
              <a:rPr lang="en-US" sz="3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আলাউদ্দিন</a:t>
            </a:r>
            <a:r>
              <a:rPr lang="en-US" sz="3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উচ্চ</a:t>
            </a:r>
            <a:r>
              <a:rPr lang="bn-IN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r>
              <a:rPr lang="bn-BD" sz="3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endParaRPr lang="bn-IN" sz="3600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3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মির্জাপুর, পাকুন্দিয়া,কিশোরগঞ্জ। </a:t>
            </a:r>
            <a:endParaRPr lang="bn-IN" sz="3600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ই-</a:t>
            </a:r>
            <a:r>
              <a:rPr lang="en-US" sz="36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মেইলঃ</a:t>
            </a:r>
            <a:endParaRPr lang="en-US" sz="3600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haquefazlul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261296@gmail.com</a:t>
            </a:r>
            <a:endParaRPr lang="en-US" sz="20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19200" y="676962"/>
            <a:ext cx="6477000" cy="1200329"/>
          </a:xfrm>
          <a:prstGeom prst="rect">
            <a:avLst/>
          </a:prstGeom>
          <a:noFill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685800" indent="-685800">
              <a:buFont typeface="Wingdings" panose="05000000000000000000" pitchFamily="2" charset="2"/>
              <a:buChar char="Ø"/>
            </a:pPr>
            <a:r>
              <a:rPr lang="bn-BD" sz="6000" dirty="0" smtClean="0">
                <a:solidFill>
                  <a:srgbClr val="C00000"/>
                </a:solidFill>
              </a:rPr>
              <a:t> </a:t>
            </a:r>
            <a:r>
              <a:rPr lang="bn-BD" sz="7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শিক্ষকপরিচিতি</a:t>
            </a:r>
            <a:endParaRPr lang="en-US" sz="7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884219"/>
            <a:ext cx="2971800" cy="3638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230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19200" y="2002765"/>
            <a:ext cx="685800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শ্রেনীঃ</a:t>
            </a:r>
            <a:r>
              <a:rPr lang="en-US" sz="5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৯ম</a:t>
            </a:r>
          </a:p>
          <a:p>
            <a:r>
              <a:rPr lang="en-US" sz="54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বিষয়ঃ</a:t>
            </a:r>
            <a:r>
              <a:rPr lang="en-US" sz="54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রসায়ন</a:t>
            </a:r>
            <a:endParaRPr lang="en-US" sz="54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54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অধ্যায়ঃ</a:t>
            </a:r>
            <a:r>
              <a:rPr lang="en-US" sz="54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৫ম(</a:t>
            </a:r>
            <a:r>
              <a:rPr lang="en-US" sz="54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আয়নিক</a:t>
            </a:r>
            <a:r>
              <a:rPr lang="en-US" sz="5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বন্ধন</a:t>
            </a:r>
            <a:r>
              <a:rPr lang="en-US" sz="5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endParaRPr lang="bn-BD" sz="5400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5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সময়ঃ ৪০ মিনিট</a:t>
            </a:r>
            <a:endParaRPr lang="en-US" sz="5400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5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তারিখঃ১৯-১০-১৯ </a:t>
            </a:r>
            <a:r>
              <a:rPr lang="en-US" sz="54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ইং</a:t>
            </a:r>
            <a:r>
              <a:rPr lang="en-US" sz="5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bn-BD" sz="5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54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19200" y="533400"/>
            <a:ext cx="6858000" cy="156966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marL="1143000" indent="-1143000">
              <a:buFont typeface="Wingdings" panose="05000000000000000000" pitchFamily="2" charset="2"/>
              <a:buChar char="§"/>
            </a:pPr>
            <a:r>
              <a:rPr lang="bn-BD" sz="9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9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5199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33400" y="1295400"/>
            <a:ext cx="8077200" cy="4801314"/>
          </a:xfrm>
          <a:prstGeom prst="rect">
            <a:avLst/>
          </a:prstGeom>
          <a:noFill/>
          <a:ln w="57150">
            <a:solidFill>
              <a:srgbClr val="00B05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bn-BD" sz="6600" dirty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 পাঠ শেষে শিক্ষার্থীরা</a:t>
            </a:r>
            <a:r>
              <a:rPr lang="en-US" sz="6600" dirty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6600" dirty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---</a:t>
            </a:r>
            <a:r>
              <a:rPr lang="en-US" sz="6600" dirty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আয়নিক বন্ধন কী তা বলতে পারবে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bn-BD" sz="48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আয়নিক বন্ধন এর গঠন ব্যাখ্যা করতে পারবে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bn-BD" sz="48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আয়নিক যৌগের বৈশিষ্ট্য বর্ণনা করতে পারবে।</a:t>
            </a:r>
            <a:endParaRPr lang="en-US" sz="48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3056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743200"/>
            <a:ext cx="8229600" cy="378565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১। 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বন্ধন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bn-BD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  <a:endParaRPr lang="en-US" sz="60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২। 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বন্ধন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কত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প্রকার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bn-BD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  <a:endParaRPr lang="en-US" sz="60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৩। 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ধাতু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অধাতুর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মধ্যে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ধরনের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বন্ধন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গঠিত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bn-BD" sz="60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" y="609600"/>
            <a:ext cx="8229600" cy="1754326"/>
          </a:xfrm>
          <a:prstGeom prst="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square" rtlCol="0">
            <a:spAutoFit/>
          </a:bodyPr>
          <a:lstStyle/>
          <a:p>
            <a:pPr marL="685800" indent="-685800">
              <a:buFont typeface="Wingdings" panose="05000000000000000000" pitchFamily="2" charset="2"/>
              <a:buChar char="§"/>
            </a:pP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পাঠের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শুরুতে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চল</a:t>
            </a:r>
            <a:r>
              <a:rPr lang="bn-IN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প্রশ্নগূলো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bn-BD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সমাধানে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সচেস্ট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হই</a:t>
            </a:r>
            <a:r>
              <a:rPr lang="bn-BD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92375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685800" y="944940"/>
            <a:ext cx="7848601" cy="5303460"/>
            <a:chOff x="730250" y="944940"/>
            <a:chExt cx="6704013" cy="5303460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0250" y="2514600"/>
              <a:ext cx="6704013" cy="3733800"/>
            </a:xfrm>
            <a:prstGeom prst="rect">
              <a:avLst/>
            </a:prstGeom>
          </p:spPr>
        </p:pic>
        <p:sp>
          <p:nvSpPr>
            <p:cNvPr id="4" name="TextBox 3"/>
            <p:cNvSpPr txBox="1"/>
            <p:nvPr/>
          </p:nvSpPr>
          <p:spPr>
            <a:xfrm>
              <a:off x="1447800" y="944940"/>
              <a:ext cx="5334000" cy="1569660"/>
            </a:xfrm>
            <a:prstGeom prst="rect">
              <a:avLst/>
            </a:prstGeom>
            <a:blipFill>
              <a:blip r:embed="rId3"/>
              <a:tile tx="0" ty="0" sx="100000" sy="100000" flip="none" algn="tl"/>
            </a:blipFill>
          </p:spPr>
          <p:txBody>
            <a:bodyPr wrap="square" rtlCol="0">
              <a:spAutoFit/>
            </a:bodyPr>
            <a:lstStyle/>
            <a:p>
              <a:r>
                <a:rPr lang="en-US" sz="9600" dirty="0" err="1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আয়নিক</a:t>
              </a:r>
              <a:r>
                <a:rPr lang="en-US" sz="96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9600" dirty="0" err="1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বন্ধন</a:t>
              </a:r>
              <a:endParaRPr lang="en-US" sz="96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90865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546"/>
          <a:stretch/>
        </p:blipFill>
        <p:spPr>
          <a:xfrm>
            <a:off x="184484" y="685801"/>
            <a:ext cx="8807116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305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802"/>
            <a:ext cx="9047747" cy="670490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57200" y="838200"/>
            <a:ext cx="11911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ইলেকট্রন</a:t>
            </a:r>
            <a:endParaRPr lang="en-US" dirty="0"/>
          </a:p>
        </p:txBody>
      </p:sp>
      <p:sp>
        <p:nvSpPr>
          <p:cNvPr id="3" name="6-Point Star 2"/>
          <p:cNvSpPr/>
          <p:nvPr/>
        </p:nvSpPr>
        <p:spPr>
          <a:xfrm>
            <a:off x="1828801" y="673768"/>
            <a:ext cx="842211" cy="1315816"/>
          </a:xfrm>
          <a:prstGeom prst="star6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428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mph" presetSubtype="0" repeatCount="indefinite" fill="hold" grpId="1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/>
          <p:cNvSpPr/>
          <p:nvPr/>
        </p:nvSpPr>
        <p:spPr>
          <a:xfrm>
            <a:off x="991936" y="4866759"/>
            <a:ext cx="3290454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smtClean="0">
                <a:latin typeface="SutonnyAMJ" pitchFamily="2" charset="0"/>
                <a:cs typeface="SutonnyAMJ" pitchFamily="2" charset="0"/>
              </a:rPr>
              <a:t>2, 8, 2</a:t>
            </a:r>
            <a:endParaRPr lang="en-US" dirty="0">
              <a:latin typeface="SutonnyAMJ" pitchFamily="2" charset="0"/>
              <a:cs typeface="SutonnyAMJ" pitchFamily="2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5366778" y="4792072"/>
            <a:ext cx="3290454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>
                <a:latin typeface="SutonnyAMJ" pitchFamily="2" charset="0"/>
                <a:cs typeface="SutonnyAMJ" pitchFamily="2" charset="0"/>
              </a:rPr>
              <a:t>2, 6</a:t>
            </a:r>
            <a:endParaRPr lang="en-US" sz="4800" dirty="0">
              <a:latin typeface="SutonnyAMJ" pitchFamily="2" charset="0"/>
              <a:cs typeface="SutonnyAMJ" pitchFamily="2" charset="0"/>
            </a:endParaRPr>
          </a:p>
        </p:txBody>
      </p:sp>
      <p:sp>
        <p:nvSpPr>
          <p:cNvPr id="45" name="Oval 44"/>
          <p:cNvSpPr/>
          <p:nvPr/>
        </p:nvSpPr>
        <p:spPr>
          <a:xfrm>
            <a:off x="2387600" y="645102"/>
            <a:ext cx="4064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3886200" y="1866900"/>
            <a:ext cx="3048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2235200" y="1219200"/>
            <a:ext cx="4064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1265381" y="2663534"/>
            <a:ext cx="309422" cy="2320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1318490" y="2989118"/>
            <a:ext cx="281710" cy="21128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/>
          <p:cNvSpPr/>
          <p:nvPr/>
        </p:nvSpPr>
        <p:spPr>
          <a:xfrm>
            <a:off x="1846120" y="2115415"/>
            <a:ext cx="367144" cy="27535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3449780" y="3158835"/>
            <a:ext cx="360220" cy="2701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2641600" y="1162050"/>
            <a:ext cx="4064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4038600" y="2133600"/>
            <a:ext cx="3048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2935432" y="650727"/>
            <a:ext cx="360220" cy="2701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5676105" y="1524000"/>
            <a:ext cx="2886005" cy="2761587"/>
            <a:chOff x="5676105" y="1524000"/>
            <a:chExt cx="2886005" cy="2761587"/>
          </a:xfrm>
        </p:grpSpPr>
        <p:sp>
          <p:nvSpPr>
            <p:cNvPr id="5" name="Oval 4"/>
            <p:cNvSpPr/>
            <p:nvPr/>
          </p:nvSpPr>
          <p:spPr>
            <a:xfrm>
              <a:off x="5791200" y="1524000"/>
              <a:ext cx="2590800" cy="27432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/>
            <p:cNvSpPr/>
            <p:nvPr/>
          </p:nvSpPr>
          <p:spPr>
            <a:xfrm>
              <a:off x="6248400" y="1981200"/>
              <a:ext cx="1676400" cy="18288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>
              <a:off x="6705600" y="2457450"/>
              <a:ext cx="762000" cy="876300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err="1">
                  <a:latin typeface="SutonnyMJ" pitchFamily="2" charset="0"/>
                  <a:cs typeface="SutonnyMJ" pitchFamily="2" charset="0"/>
                </a:rPr>
                <a:t>নিউক্লিয়াস</a:t>
              </a:r>
              <a:endParaRPr lang="en-US" sz="1400" dirty="0">
                <a:latin typeface="SutonnyMJ" pitchFamily="2" charset="0"/>
                <a:cs typeface="SutonnyMJ" pitchFamily="2" charset="0"/>
              </a:endParaRPr>
            </a:p>
          </p:txBody>
        </p:sp>
        <p:sp>
          <p:nvSpPr>
            <p:cNvPr id="37" name="Oval 36"/>
            <p:cNvSpPr/>
            <p:nvPr/>
          </p:nvSpPr>
          <p:spPr>
            <a:xfrm>
              <a:off x="5690490" y="2314374"/>
              <a:ext cx="360220" cy="27016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/>
            <p:cNvSpPr/>
            <p:nvPr/>
          </p:nvSpPr>
          <p:spPr>
            <a:xfrm>
              <a:off x="5676105" y="3194538"/>
              <a:ext cx="360220" cy="27016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/>
            <p:cNvSpPr/>
            <p:nvPr/>
          </p:nvSpPr>
          <p:spPr>
            <a:xfrm>
              <a:off x="6726380" y="1872363"/>
              <a:ext cx="360220" cy="27016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Oval 55"/>
            <p:cNvSpPr/>
            <p:nvPr/>
          </p:nvSpPr>
          <p:spPr>
            <a:xfrm>
              <a:off x="7564580" y="1602197"/>
              <a:ext cx="360220" cy="27016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Oval 56"/>
            <p:cNvSpPr/>
            <p:nvPr/>
          </p:nvSpPr>
          <p:spPr>
            <a:xfrm>
              <a:off x="6471675" y="4015421"/>
              <a:ext cx="360220" cy="27016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Oval 57"/>
            <p:cNvSpPr/>
            <p:nvPr/>
          </p:nvSpPr>
          <p:spPr>
            <a:xfrm>
              <a:off x="6831895" y="3636817"/>
              <a:ext cx="360220" cy="27016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Oval 58"/>
            <p:cNvSpPr/>
            <p:nvPr/>
          </p:nvSpPr>
          <p:spPr>
            <a:xfrm>
              <a:off x="7564580" y="3941617"/>
              <a:ext cx="360220" cy="27016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Oval 59"/>
            <p:cNvSpPr/>
            <p:nvPr/>
          </p:nvSpPr>
          <p:spPr>
            <a:xfrm>
              <a:off x="8201890" y="2506072"/>
              <a:ext cx="360220" cy="27016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780653" y="645102"/>
            <a:ext cx="3962400" cy="4123404"/>
            <a:chOff x="838200" y="600996"/>
            <a:chExt cx="3962400" cy="4123404"/>
          </a:xfrm>
        </p:grpSpPr>
        <p:sp>
          <p:nvSpPr>
            <p:cNvPr id="43" name="Oval 42"/>
            <p:cNvSpPr/>
            <p:nvPr/>
          </p:nvSpPr>
          <p:spPr>
            <a:xfrm>
              <a:off x="2379516" y="2264092"/>
              <a:ext cx="994064" cy="876300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 err="1" smtClean="0">
                  <a:latin typeface="SutonnyMJ" pitchFamily="2" charset="0"/>
                  <a:cs typeface="SutonnyMJ" pitchFamily="2" charset="0"/>
                </a:rPr>
                <a:t>নিউক্লিয়াস</a:t>
              </a:r>
              <a:endParaRPr lang="en-US" sz="1600" dirty="0">
                <a:latin typeface="SutonnyMJ" pitchFamily="2" charset="0"/>
                <a:cs typeface="SutonnyMJ" pitchFamily="2" charset="0"/>
              </a:endParaRPr>
            </a:p>
          </p:txBody>
        </p:sp>
        <p:grpSp>
          <p:nvGrpSpPr>
            <p:cNvPr id="2" name="Group 1"/>
            <p:cNvGrpSpPr/>
            <p:nvPr/>
          </p:nvGrpSpPr>
          <p:grpSpPr>
            <a:xfrm>
              <a:off x="838200" y="600996"/>
              <a:ext cx="3962400" cy="4123404"/>
              <a:chOff x="838200" y="600996"/>
              <a:chExt cx="3962400" cy="4123404"/>
            </a:xfrm>
          </p:grpSpPr>
          <p:sp>
            <p:nvSpPr>
              <p:cNvPr id="40" name="Oval 39"/>
              <p:cNvSpPr/>
              <p:nvPr/>
            </p:nvSpPr>
            <p:spPr>
              <a:xfrm>
                <a:off x="838200" y="762000"/>
                <a:ext cx="3962400" cy="3962400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Oval 40"/>
              <p:cNvSpPr/>
              <p:nvPr/>
            </p:nvSpPr>
            <p:spPr>
              <a:xfrm>
                <a:off x="1371600" y="1314450"/>
                <a:ext cx="2895600" cy="2800350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Oval 41"/>
              <p:cNvSpPr/>
              <p:nvPr/>
            </p:nvSpPr>
            <p:spPr>
              <a:xfrm>
                <a:off x="1828800" y="1752600"/>
                <a:ext cx="1981200" cy="2019300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" name="Oval 49"/>
              <p:cNvSpPr/>
              <p:nvPr/>
            </p:nvSpPr>
            <p:spPr>
              <a:xfrm>
                <a:off x="2895600" y="3984048"/>
                <a:ext cx="304800" cy="2286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Oval 35"/>
              <p:cNvSpPr/>
              <p:nvPr/>
            </p:nvSpPr>
            <p:spPr>
              <a:xfrm>
                <a:off x="2590800" y="3962400"/>
                <a:ext cx="304800" cy="2286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Oval 43"/>
              <p:cNvSpPr/>
              <p:nvPr/>
            </p:nvSpPr>
            <p:spPr>
              <a:xfrm>
                <a:off x="2440710" y="600996"/>
                <a:ext cx="406400" cy="3048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" name="Oval 47"/>
              <p:cNvSpPr/>
              <p:nvPr/>
            </p:nvSpPr>
            <p:spPr>
              <a:xfrm>
                <a:off x="3939310" y="1822794"/>
                <a:ext cx="304800" cy="2286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" name="Oval 48"/>
              <p:cNvSpPr/>
              <p:nvPr/>
            </p:nvSpPr>
            <p:spPr>
              <a:xfrm>
                <a:off x="2288310" y="1175094"/>
                <a:ext cx="406400" cy="3048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" name="Oval 50"/>
              <p:cNvSpPr/>
              <p:nvPr/>
            </p:nvSpPr>
            <p:spPr>
              <a:xfrm>
                <a:off x="1318491" y="2619428"/>
                <a:ext cx="309422" cy="23206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1" name="Oval 60"/>
              <p:cNvSpPr/>
              <p:nvPr/>
            </p:nvSpPr>
            <p:spPr>
              <a:xfrm>
                <a:off x="1371600" y="2945012"/>
                <a:ext cx="281710" cy="211282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2" name="Oval 61"/>
              <p:cNvSpPr/>
              <p:nvPr/>
            </p:nvSpPr>
            <p:spPr>
              <a:xfrm>
                <a:off x="1899230" y="2071309"/>
                <a:ext cx="367144" cy="275358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3" name="Oval 62"/>
              <p:cNvSpPr/>
              <p:nvPr/>
            </p:nvSpPr>
            <p:spPr>
              <a:xfrm>
                <a:off x="3502890" y="3114729"/>
                <a:ext cx="360220" cy="27016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" name="Oval 63"/>
              <p:cNvSpPr/>
              <p:nvPr/>
            </p:nvSpPr>
            <p:spPr>
              <a:xfrm>
                <a:off x="2694710" y="1117944"/>
                <a:ext cx="406400" cy="3048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5" name="Oval 64"/>
              <p:cNvSpPr/>
              <p:nvPr/>
            </p:nvSpPr>
            <p:spPr>
              <a:xfrm>
                <a:off x="4091710" y="2089494"/>
                <a:ext cx="304800" cy="2286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6" name="Oval 65"/>
              <p:cNvSpPr/>
              <p:nvPr/>
            </p:nvSpPr>
            <p:spPr>
              <a:xfrm>
                <a:off x="2988542" y="606621"/>
                <a:ext cx="360220" cy="27016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4" name="Rectangle 3"/>
          <p:cNvSpPr/>
          <p:nvPr/>
        </p:nvSpPr>
        <p:spPr>
          <a:xfrm>
            <a:off x="609600" y="5867400"/>
            <a:ext cx="8153400" cy="6858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Mg  ও 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O 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ইলেক্ট্রন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বিন্যাস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1160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/>
          <p:cNvSpPr/>
          <p:nvPr/>
        </p:nvSpPr>
        <p:spPr>
          <a:xfrm>
            <a:off x="1236519" y="4173569"/>
            <a:ext cx="2777835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smtClean="0">
                <a:latin typeface="SutonnyAMJ" pitchFamily="2" charset="0"/>
                <a:cs typeface="NikoshBAN" pitchFamily="2" charset="0"/>
              </a:rPr>
              <a:t>2, 8</a:t>
            </a:r>
            <a:endParaRPr lang="en-US" dirty="0">
              <a:latin typeface="SutonnyAMJ" pitchFamily="2" charset="0"/>
              <a:cs typeface="NikoshBAN" pitchFamily="2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5140035" y="4139045"/>
            <a:ext cx="2514601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smtClean="0">
                <a:latin typeface="SutonnyAMJ" pitchFamily="2" charset="0"/>
                <a:cs typeface="NikoshBAN" pitchFamily="2" charset="0"/>
              </a:rPr>
              <a:t>2, 8</a:t>
            </a:r>
            <a:endParaRPr lang="en-US" dirty="0">
              <a:latin typeface="SutonnyAMJ" pitchFamily="2" charset="0"/>
              <a:cs typeface="NikoshBAN" pitchFamily="2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990600" y="645968"/>
            <a:ext cx="6830289" cy="3403022"/>
            <a:chOff x="865911" y="1143000"/>
            <a:chExt cx="6830289" cy="3403022"/>
          </a:xfrm>
        </p:grpSpPr>
        <p:sp>
          <p:nvSpPr>
            <p:cNvPr id="4" name="Oval 3"/>
            <p:cNvSpPr/>
            <p:nvPr/>
          </p:nvSpPr>
          <p:spPr>
            <a:xfrm>
              <a:off x="955965" y="1345622"/>
              <a:ext cx="3124200" cy="3073977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Oval 4"/>
            <p:cNvSpPr/>
            <p:nvPr/>
          </p:nvSpPr>
          <p:spPr>
            <a:xfrm>
              <a:off x="4953000" y="1295400"/>
              <a:ext cx="2590800" cy="27432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/>
            <p:cNvSpPr/>
            <p:nvPr/>
          </p:nvSpPr>
          <p:spPr>
            <a:xfrm>
              <a:off x="5410200" y="1752600"/>
              <a:ext cx="1676400" cy="18288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/>
            <p:cNvSpPr/>
            <p:nvPr/>
          </p:nvSpPr>
          <p:spPr>
            <a:xfrm>
              <a:off x="1489364" y="1905000"/>
              <a:ext cx="1905000" cy="18288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2244436" y="2529493"/>
              <a:ext cx="471056" cy="541714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>
              <a:off x="6005946" y="2388178"/>
              <a:ext cx="484908" cy="557644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/>
            <p:cNvSpPr/>
            <p:nvPr/>
          </p:nvSpPr>
          <p:spPr>
            <a:xfrm>
              <a:off x="3893128" y="2755323"/>
              <a:ext cx="374072" cy="28055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/>
            <p:cNvSpPr/>
            <p:nvPr/>
          </p:nvSpPr>
          <p:spPr>
            <a:xfrm>
              <a:off x="3782292" y="3124200"/>
              <a:ext cx="374072" cy="28055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/>
            <p:cNvSpPr/>
            <p:nvPr/>
          </p:nvSpPr>
          <p:spPr>
            <a:xfrm>
              <a:off x="2715492" y="1243446"/>
              <a:ext cx="374072" cy="28055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/>
            <p:cNvSpPr/>
            <p:nvPr/>
          </p:nvSpPr>
          <p:spPr>
            <a:xfrm>
              <a:off x="3144983" y="1433945"/>
              <a:ext cx="374072" cy="28055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/>
            <p:cNvSpPr/>
            <p:nvPr/>
          </p:nvSpPr>
          <p:spPr>
            <a:xfrm>
              <a:off x="955964" y="1981200"/>
              <a:ext cx="374072" cy="28055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/>
            <p:cNvSpPr/>
            <p:nvPr/>
          </p:nvSpPr>
          <p:spPr>
            <a:xfrm>
              <a:off x="865911" y="2298123"/>
              <a:ext cx="374072" cy="28055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/>
            <p:cNvSpPr/>
            <p:nvPr/>
          </p:nvSpPr>
          <p:spPr>
            <a:xfrm>
              <a:off x="2258292" y="4265468"/>
              <a:ext cx="374072" cy="28055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/>
            <p:cNvSpPr/>
            <p:nvPr/>
          </p:nvSpPr>
          <p:spPr>
            <a:xfrm>
              <a:off x="2673928" y="4258541"/>
              <a:ext cx="374072" cy="28055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/>
            <p:cNvSpPr/>
            <p:nvPr/>
          </p:nvSpPr>
          <p:spPr>
            <a:xfrm>
              <a:off x="2209801" y="1840923"/>
              <a:ext cx="374072" cy="28055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/>
            <p:cNvSpPr/>
            <p:nvPr/>
          </p:nvSpPr>
          <p:spPr>
            <a:xfrm>
              <a:off x="2254828" y="3548496"/>
              <a:ext cx="374072" cy="28055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/>
            <p:cNvSpPr/>
            <p:nvPr/>
          </p:nvSpPr>
          <p:spPr>
            <a:xfrm>
              <a:off x="5985164" y="1750868"/>
              <a:ext cx="374072" cy="28055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/>
            <p:cNvSpPr/>
            <p:nvPr/>
          </p:nvSpPr>
          <p:spPr>
            <a:xfrm>
              <a:off x="6116782" y="3377046"/>
              <a:ext cx="374072" cy="28055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/>
            <p:cNvSpPr/>
            <p:nvPr/>
          </p:nvSpPr>
          <p:spPr>
            <a:xfrm>
              <a:off x="7322128" y="2538846"/>
              <a:ext cx="374072" cy="28055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/>
            <p:cNvSpPr/>
            <p:nvPr/>
          </p:nvSpPr>
          <p:spPr>
            <a:xfrm>
              <a:off x="7322128" y="2819400"/>
              <a:ext cx="374072" cy="28055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/>
            <p:cNvSpPr/>
            <p:nvPr/>
          </p:nvSpPr>
          <p:spPr>
            <a:xfrm>
              <a:off x="6400800" y="3834246"/>
              <a:ext cx="374072" cy="28055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6026728" y="3886200"/>
              <a:ext cx="374072" cy="28055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4800600" y="2819400"/>
              <a:ext cx="374072" cy="28055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4800600" y="2462646"/>
              <a:ext cx="374072" cy="28055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5798128" y="1143000"/>
              <a:ext cx="374072" cy="28055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6172200" y="1143000"/>
              <a:ext cx="374072" cy="28055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Rectangle 2"/>
          <p:cNvSpPr/>
          <p:nvPr/>
        </p:nvSpPr>
        <p:spPr>
          <a:xfrm>
            <a:off x="774069" y="4914900"/>
            <a:ext cx="7684131" cy="14859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ইলেক্ট্রন ত্যাগ ও গ্রহনের পর নিষ্ক্রিয় গ্যাসের মত স্থিতিশীল ইলেক্ট্রন বিন্যাস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6163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88191104"/>
              </p:ext>
            </p:extLst>
          </p:nvPr>
        </p:nvGraphicFramePr>
        <p:xfrm>
          <a:off x="3684588" y="3184525"/>
          <a:ext cx="1774825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78" name="Packager Shell Object" showAsIcon="1" r:id="rId3" imgW="1774440" imgH="488520" progId="Package">
                  <p:embed/>
                </p:oleObj>
              </mc:Choice>
              <mc:Fallback>
                <p:oleObj name="Packager Shell Object" showAsIcon="1" r:id="rId3" imgW="1774440" imgH="488520" progId="Package">
                  <p:embed/>
                  <p:pic>
                    <p:nvPicPr>
                      <p:cNvPr id="0" name="Picture 10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84588" y="3184525"/>
                        <a:ext cx="1774825" cy="488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96094" y="381000"/>
            <a:ext cx="8153400" cy="707886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pPr marL="685800" indent="-685800">
              <a:buFont typeface="Wingdings" panose="05000000000000000000" pitchFamily="2" charset="2"/>
              <a:buChar char="Ø"/>
            </a:pP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চল</a:t>
            </a:r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সবাই একটি ভিডিও দেখি। 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5668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09600" y="693003"/>
            <a:ext cx="8153400" cy="175432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</a:t>
            </a:r>
            <a:r>
              <a:rPr lang="en-US" sz="36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লেকট্রন</a:t>
            </a:r>
            <a:r>
              <a:rPr lang="en-US" sz="3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আদান</a:t>
            </a:r>
            <a:r>
              <a:rPr lang="en-US" sz="3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প্রদানের</a:t>
            </a:r>
            <a:r>
              <a:rPr lang="en-US" sz="3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মাধ্যমে</a:t>
            </a:r>
            <a:r>
              <a:rPr lang="en-US" sz="3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গঠিত</a:t>
            </a:r>
            <a:r>
              <a:rPr lang="en-US" sz="3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ধনাত্বক</a:t>
            </a:r>
            <a:r>
              <a:rPr lang="en-US" sz="3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3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ঋনাত্বক</a:t>
            </a:r>
            <a:r>
              <a:rPr lang="en-US" sz="3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আয়ন</a:t>
            </a:r>
            <a:r>
              <a:rPr lang="en-US" sz="3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</a:t>
            </a:r>
            <a:r>
              <a:rPr lang="en-US" sz="3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স্থির</a:t>
            </a:r>
            <a:r>
              <a:rPr lang="en-US" sz="3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বৈদ্যুতিক</a:t>
            </a:r>
            <a:r>
              <a:rPr lang="en-US" sz="3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আকর্ষণ</a:t>
            </a:r>
            <a:r>
              <a:rPr lang="en-US" sz="3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</a:t>
            </a:r>
            <a:r>
              <a:rPr lang="en-US" sz="3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দ্বারা</a:t>
            </a:r>
            <a:r>
              <a:rPr lang="en-US" sz="3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যৌগের</a:t>
            </a:r>
            <a:r>
              <a:rPr lang="en-US" sz="3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অনুতে</a:t>
            </a:r>
            <a:r>
              <a:rPr lang="en-US" sz="3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আবদ্ধ</a:t>
            </a:r>
            <a:r>
              <a:rPr lang="en-US" sz="3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US" sz="3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তাকে</a:t>
            </a:r>
            <a:r>
              <a:rPr lang="en-US" sz="3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আয়নিক</a:t>
            </a:r>
            <a:r>
              <a:rPr lang="en-US" sz="3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বন্ধন</a:t>
            </a:r>
            <a:r>
              <a:rPr lang="en-US" sz="3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3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2400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2590800"/>
            <a:ext cx="8153400" cy="38543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79245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908435973"/>
              </p:ext>
            </p:extLst>
          </p:nvPr>
        </p:nvGraphicFramePr>
        <p:xfrm>
          <a:off x="101601" y="381000"/>
          <a:ext cx="8775700" cy="6096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447800" y="381000"/>
            <a:ext cx="5867400" cy="769441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44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আয়নিক যৌগের বৈশিষট্যসমূহ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9935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304800"/>
            <a:ext cx="6553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5"/>
            <a:r>
              <a:rPr lang="bn-IN" sz="8000" u="sng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u="sng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দলগত</a:t>
            </a:r>
            <a:r>
              <a:rPr lang="en-US" sz="8000" u="sng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u="sng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8000" u="sng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33400" y="2362200"/>
            <a:ext cx="81534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0" indent="-857250">
              <a:buFont typeface="Wingdings" panose="05000000000000000000" pitchFamily="2" charset="2"/>
              <a:buChar char="ü"/>
            </a:pPr>
            <a:r>
              <a:rPr lang="en-US" sz="5400" b="1" i="1" u="sng" dirty="0" smtClean="0">
                <a:solidFill>
                  <a:srgbClr val="002060"/>
                </a:solidFill>
                <a:latin typeface="NikoshBAN" panose="02000000000000000000" pitchFamily="2" charset="0"/>
                <a:ea typeface="Tahoma" pitchFamily="34" charset="0"/>
                <a:cs typeface="NikoshBAN" panose="02000000000000000000" pitchFamily="2" charset="0"/>
              </a:rPr>
              <a:t>Li</a:t>
            </a:r>
            <a:r>
              <a:rPr lang="en-US" sz="5400" b="1" i="1" u="sng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5400" b="1" i="1" u="sng" dirty="0" smtClean="0">
                <a:solidFill>
                  <a:srgbClr val="002060"/>
                </a:solidFill>
                <a:latin typeface="NikoshBAN" panose="02000000000000000000" pitchFamily="2" charset="0"/>
                <a:ea typeface="Tahoma" pitchFamily="34" charset="0"/>
                <a:cs typeface="NikoshBAN" panose="02000000000000000000" pitchFamily="2" charset="0"/>
              </a:rPr>
              <a:t>F</a:t>
            </a:r>
            <a:r>
              <a:rPr lang="en-US" sz="5400" b="1" i="1" u="sng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i="1" u="sng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5400" b="1" i="1" u="sng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i="1" u="sng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মধ্যে</a:t>
            </a:r>
            <a:r>
              <a:rPr lang="en-US" sz="5400" b="1" i="1" u="sng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i="1" u="sng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বন্ধন</a:t>
            </a:r>
            <a:r>
              <a:rPr lang="en-US" sz="5400" b="1" i="1" u="sng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i="1" u="sng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গঠন</a:t>
            </a:r>
            <a:r>
              <a:rPr lang="en-US" sz="5400" b="1" i="1" u="sng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i="1" u="sng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প্রক্রিয়া</a:t>
            </a:r>
            <a:r>
              <a:rPr lang="en-US" sz="5400" b="1" i="1" u="sng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i="1" u="sng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ডায়াগ্রামের</a:t>
            </a:r>
            <a:r>
              <a:rPr lang="en-US" sz="5400" b="1" i="1" u="sng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i="1" u="sng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সাহায্যে</a:t>
            </a:r>
            <a:r>
              <a:rPr lang="en-US" sz="5400" b="1" i="1" u="sng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i="1" u="sng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দেখাও</a:t>
            </a:r>
            <a:r>
              <a:rPr lang="en-US" sz="5400" b="1" i="1" u="sng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1400" i="1" u="sng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0266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533400"/>
            <a:ext cx="7620000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               </a:t>
            </a:r>
            <a:r>
              <a:rPr lang="en-US" sz="80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3200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রাসায়নিক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বন্ধন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কাকে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bn-BD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NaF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মধ্যে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বন্ধনের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ডায়াগ্রাম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অঙ্কন</a:t>
            </a:r>
            <a:r>
              <a:rPr lang="bn-BD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bn-BD" sz="5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আয়নিক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বন্ধনের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দুটি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বৈশিষ্</a:t>
            </a:r>
            <a:r>
              <a:rPr lang="bn-BD" sz="5400" dirty="0">
                <a:latin typeface="NikoshBAN" panose="02000000000000000000" pitchFamily="2" charset="0"/>
                <a:cs typeface="NikoshBAN" panose="02000000000000000000" pitchFamily="2" charset="0"/>
              </a:rPr>
              <a:t>ট 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লিখ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7934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81150" y="990600"/>
            <a:ext cx="57531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43000" indent="-1143000" algn="ctr">
              <a:buFont typeface="Wingdings" panose="05000000000000000000" pitchFamily="2" charset="2"/>
              <a:buChar char="§"/>
            </a:pPr>
            <a:r>
              <a:rPr lang="en-US" sz="8000" b="1" u="sng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8000" b="1" u="sng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b="1" u="sng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3200" b="1" u="sng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3400" y="2667000"/>
            <a:ext cx="80772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43000" indent="-1143000" algn="just">
              <a:buFont typeface="Wingdings" panose="05000000000000000000" pitchFamily="2" charset="2"/>
              <a:buChar char="Ø"/>
            </a:pPr>
            <a:r>
              <a:rPr lang="en-US" sz="8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CaCl</a:t>
            </a:r>
            <a:r>
              <a:rPr lang="en-US" sz="8000" b="1" baseline="-25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2</a:t>
            </a:r>
            <a:r>
              <a:rPr lang="bn-BD" sz="8000" b="1" baseline="-25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60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   </a:t>
            </a:r>
            <a:r>
              <a:rPr lang="en-US" sz="6600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বন্ধনের</a:t>
            </a:r>
            <a:r>
              <a:rPr lang="en-US" sz="60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গঠন</a:t>
            </a:r>
            <a:r>
              <a:rPr lang="en-US" sz="60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প্রক্রিয়া</a:t>
            </a:r>
            <a:r>
              <a:rPr lang="bn-BD" sz="6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ডায়াগ্রামের</a:t>
            </a:r>
            <a:r>
              <a:rPr lang="en-US" sz="60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মাধ্যমে</a:t>
            </a:r>
            <a:r>
              <a:rPr lang="en-US" sz="60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দেখাও</a:t>
            </a:r>
            <a:r>
              <a:rPr lang="en-US" sz="60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4000" baseline="-250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6979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533400" y="3429000"/>
            <a:ext cx="7663866" cy="2895600"/>
            <a:chOff x="990600" y="1676400"/>
            <a:chExt cx="7663866" cy="2895600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0600" y="1676400"/>
              <a:ext cx="3200400" cy="2683305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81500" y="1676400"/>
              <a:ext cx="4272966" cy="2895600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2936583" y="2193176"/>
              <a:ext cx="3581400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5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ধন্যবাদ</a:t>
              </a:r>
              <a:endParaRPr lang="en-US" sz="115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 flipH="1">
            <a:off x="533400" y="443179"/>
            <a:ext cx="8077200" cy="1107996"/>
          </a:xfrm>
          <a:prstGeom prst="rect">
            <a:avLst/>
          </a:prstGeom>
          <a:solidFill>
            <a:schemeClr val="bg1">
              <a:lumMod val="6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bn-BD" sz="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আজকের পাঠ এখানেই সমাপ্ত</a:t>
            </a:r>
            <a:endParaRPr lang="en-US" sz="6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 flipH="1">
            <a:off x="2479383" y="1616717"/>
            <a:ext cx="4114801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15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bn-BD" sz="72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72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0088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8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1009</TotalTime>
  <Words>250</Words>
  <Application>Microsoft Office PowerPoint</Application>
  <PresentationFormat>On-screen Show (4:3)</PresentationFormat>
  <Paragraphs>54</Paragraphs>
  <Slides>17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30" baseType="lpstr">
      <vt:lpstr>Arial</vt:lpstr>
      <vt:lpstr>Calibri</vt:lpstr>
      <vt:lpstr>Century Gothic</vt:lpstr>
      <vt:lpstr>NikoshBAN</vt:lpstr>
      <vt:lpstr>SutonnyAMJ</vt:lpstr>
      <vt:lpstr>SutonnyMJ</vt:lpstr>
      <vt:lpstr>Tahoma</vt:lpstr>
      <vt:lpstr>Times New Roman</vt:lpstr>
      <vt:lpstr>Vrinda</vt:lpstr>
      <vt:lpstr>Wingdings</vt:lpstr>
      <vt:lpstr>Wingdings 2</vt:lpstr>
      <vt:lpstr>Austin</vt:lpstr>
      <vt:lpstr>Packager Shell Object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fazlul haque</dc:creator>
  <cp:lastModifiedBy>1CTDN72</cp:lastModifiedBy>
  <cp:revision>275</cp:revision>
  <dcterms:created xsi:type="dcterms:W3CDTF">2014-09-02T04:31:13Z</dcterms:created>
  <dcterms:modified xsi:type="dcterms:W3CDTF">2019-10-19T16:08:48Z</dcterms:modified>
</cp:coreProperties>
</file>