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78" r:id="rId3"/>
    <p:sldId id="258" r:id="rId4"/>
    <p:sldId id="261" r:id="rId5"/>
    <p:sldId id="293" r:id="rId6"/>
    <p:sldId id="295" r:id="rId7"/>
    <p:sldId id="296" r:id="rId8"/>
    <p:sldId id="297" r:id="rId9"/>
    <p:sldId id="284" r:id="rId10"/>
    <p:sldId id="285" r:id="rId11"/>
    <p:sldId id="292" r:id="rId12"/>
    <p:sldId id="303" r:id="rId13"/>
    <p:sldId id="286" r:id="rId14"/>
    <p:sldId id="287" r:id="rId15"/>
    <p:sldId id="288" r:id="rId16"/>
    <p:sldId id="300" r:id="rId17"/>
    <p:sldId id="301" r:id="rId18"/>
    <p:sldId id="302" r:id="rId19"/>
    <p:sldId id="289" r:id="rId20"/>
    <p:sldId id="290" r:id="rId21"/>
    <p:sldId id="291" r:id="rId22"/>
    <p:sldId id="272" r:id="rId23"/>
    <p:sldId id="273" r:id="rId24"/>
    <p:sldId id="275" r:id="rId25"/>
    <p:sldId id="27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11E9A6"/>
    <a:srgbClr val="FF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954C55E-3111-4B69-82B0-AA100B4753B1}" type="datetimeFigureOut">
              <a:rPr lang="en-US" smtClean="0"/>
              <a:t>5/18/2017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D9DEDAE-BC8C-4DAE-B354-72E51874F2A4}"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C55E-3111-4B69-82B0-AA100B4753B1}"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C55E-3111-4B69-82B0-AA100B4753B1}"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54C55E-3111-4B69-82B0-AA100B4753B1}"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54C55E-3111-4B69-82B0-AA100B4753B1}"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954C55E-3111-4B69-82B0-AA100B4753B1}" type="datetimeFigureOut">
              <a:rPr lang="en-US" smtClean="0"/>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DEDAE-BC8C-4DAE-B354-72E51874F2A4}"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54C55E-3111-4B69-82B0-AA100B4753B1}" type="datetimeFigureOut">
              <a:rPr lang="en-US" smtClean="0"/>
              <a:t>5/18/2017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9DEDAE-BC8C-4DAE-B354-72E51874F2A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C55E-3111-4B69-82B0-AA100B4753B1}" type="datetimeFigureOut">
              <a:rPr lang="en-US" smtClean="0"/>
              <a:t>5/18/2017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9DEDAE-BC8C-4DAE-B354-72E51874F2A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C55E-3111-4B69-82B0-AA100B4753B1}" type="datetimeFigureOut">
              <a:rPr lang="en-US" smtClean="0"/>
              <a:t>5/18/2017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9DEDAE-BC8C-4DAE-B354-72E51874F2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954C55E-3111-4B69-82B0-AA100B4753B1}" type="datetimeFigureOut">
              <a:rPr lang="en-US" smtClean="0"/>
              <a:t>5/18/2017</a:t>
            </a:fld>
            <a:endParaRPr lang="en-US"/>
          </a:p>
        </p:txBody>
      </p:sp>
      <p:sp>
        <p:nvSpPr>
          <p:cNvPr id="7" name="Slide Number Placeholder 6"/>
          <p:cNvSpPr>
            <a:spLocks noGrp="1"/>
          </p:cNvSpPr>
          <p:nvPr>
            <p:ph type="sldNum" sz="quarter" idx="12"/>
          </p:nvPr>
        </p:nvSpPr>
        <p:spPr/>
        <p:txBody>
          <a:bodyPr/>
          <a:lstStyle/>
          <a:p>
            <a:fld id="{AD9DEDAE-BC8C-4DAE-B354-72E51874F2A4}"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54C55E-3111-4B69-82B0-AA100B4753B1}" type="datetimeFigureOut">
              <a:rPr lang="en-US" smtClean="0"/>
              <a:t>5/18/2017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D9DEDAE-BC8C-4DAE-B354-72E51874F2A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954C55E-3111-4B69-82B0-AA100B4753B1}" type="datetimeFigureOut">
              <a:rPr lang="en-US" smtClean="0"/>
              <a:t>5/18/2017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D9DEDAE-BC8C-4DAE-B354-72E51874F2A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G"/><Relationship Id="rId7" Type="http://schemas.openxmlformats.org/officeDocument/2006/relationships/image" Target="../media/image26.jpg"/><Relationship Id="rId2" Type="http://schemas.openxmlformats.org/officeDocument/2006/relationships/image" Target="../media/image21.JPG"/><Relationship Id="rId1" Type="http://schemas.openxmlformats.org/officeDocument/2006/relationships/slideLayout" Target="../slideLayouts/slideLayout7.xml"/><Relationship Id="rId6" Type="http://schemas.openxmlformats.org/officeDocument/2006/relationships/image" Target="../media/image25.jpg"/><Relationship Id="rId5" Type="http://schemas.openxmlformats.org/officeDocument/2006/relationships/image" Target="../media/image24.jpg"/><Relationship Id="rId4" Type="http://schemas.openxmlformats.org/officeDocument/2006/relationships/image" Target="../media/image2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18.jpeg"/><Relationship Id="rId1" Type="http://schemas.openxmlformats.org/officeDocument/2006/relationships/slideLayout" Target="../slideLayouts/slideLayout7.xml"/><Relationship Id="rId5" Type="http://schemas.openxmlformats.org/officeDocument/2006/relationships/image" Target="../media/image29.jpg"/><Relationship Id="rId4" Type="http://schemas.openxmlformats.org/officeDocument/2006/relationships/image" Target="../media/image28.jpg"/></Relationships>
</file>

<file path=ppt/slides/_rels/slide17.xml.rels><?xml version="1.0" encoding="UTF-8" standalone="yes"?>
<Relationships xmlns="http://schemas.openxmlformats.org/package/2006/relationships"><Relationship Id="rId8" Type="http://schemas.openxmlformats.org/officeDocument/2006/relationships/image" Target="../media/image36.jpg"/><Relationship Id="rId3" Type="http://schemas.openxmlformats.org/officeDocument/2006/relationships/image" Target="../media/image31.jpg"/><Relationship Id="rId7" Type="http://schemas.openxmlformats.org/officeDocument/2006/relationships/image" Target="../media/image35.jpg"/><Relationship Id="rId2" Type="http://schemas.openxmlformats.org/officeDocument/2006/relationships/image" Target="../media/image30.jpg"/><Relationship Id="rId1" Type="http://schemas.openxmlformats.org/officeDocument/2006/relationships/slideLayout" Target="../slideLayouts/slideLayout2.xml"/><Relationship Id="rId6" Type="http://schemas.openxmlformats.org/officeDocument/2006/relationships/image" Target="../media/image34.jpg"/><Relationship Id="rId5" Type="http://schemas.openxmlformats.org/officeDocument/2006/relationships/image" Target="../media/image33.jpg"/><Relationship Id="rId10" Type="http://schemas.openxmlformats.org/officeDocument/2006/relationships/image" Target="../media/image38.jpg"/><Relationship Id="rId4" Type="http://schemas.openxmlformats.org/officeDocument/2006/relationships/image" Target="../media/image32.jpg"/><Relationship Id="rId9" Type="http://schemas.openxmlformats.org/officeDocument/2006/relationships/image" Target="../media/image37.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9.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0.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g"/><Relationship Id="rId7" Type="http://schemas.openxmlformats.org/officeDocument/2006/relationships/image" Target="../media/image16.jpg"/><Relationship Id="rId2" Type="http://schemas.openxmlformats.org/officeDocument/2006/relationships/image" Target="../media/image11.jpg"/><Relationship Id="rId1" Type="http://schemas.openxmlformats.org/officeDocument/2006/relationships/slideLayout" Target="../slideLayouts/slideLayout7.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eg"/><Relationship Id="rId1" Type="http://schemas.openxmlformats.org/officeDocument/2006/relationships/slideLayout" Target="../slideLayouts/slideLayout7.xml"/><Relationship Id="rId4" Type="http://schemas.openxmlformats.org/officeDocument/2006/relationships/image" Target="../media/image2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990600" y="1143000"/>
            <a:ext cx="7086600" cy="2209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3800" b="1" dirty="0" smtClean="0">
                <a:solidFill>
                  <a:srgbClr val="FF0000"/>
                </a:solidFill>
                <a:latin typeface="NikoshBAN" panose="02000000000000000000" pitchFamily="2" charset="0"/>
                <a:cs typeface="NikoshBAN" panose="02000000000000000000" pitchFamily="2" charset="0"/>
              </a:rPr>
              <a:t>স্বাগতম</a:t>
            </a:r>
            <a:endParaRPr lang="en-US" sz="13800" b="1" dirty="0">
              <a:solidFill>
                <a:srgbClr val="FF0000"/>
              </a:solidFill>
              <a:latin typeface="NikoshBAN" panose="02000000000000000000" pitchFamily="2" charset="0"/>
              <a:cs typeface="NikoshBAN" panose="02000000000000000000" pitchFamily="2" charset="0"/>
            </a:endParaRPr>
          </a:p>
        </p:txBody>
      </p:sp>
      <p:sp>
        <p:nvSpPr>
          <p:cNvPr id="3" name="Rounded Rectangle 2"/>
          <p:cNvSpPr/>
          <p:nvPr/>
        </p:nvSpPr>
        <p:spPr>
          <a:xfrm>
            <a:off x="1981200" y="3387436"/>
            <a:ext cx="5105400" cy="3429000"/>
          </a:xfrm>
          <a:prstGeom prst="round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3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xit" presetSubtype="0" fill="hold" grpId="1" nodeType="clickEffect">
                                  <p:stCondLst>
                                    <p:cond delay="0"/>
                                  </p:stCondLst>
                                  <p:childTnLst>
                                    <p:animEffect transition="out" filter="wipe(down)">
                                      <p:cBhvr>
                                        <p:cTn id="16" dur="180" accel="50000">
                                          <p:stCondLst>
                                            <p:cond delay="1820"/>
                                          </p:stCondLst>
                                        </p:cTn>
                                        <p:tgtEl>
                                          <p:spTgt spid="3"/>
                                        </p:tgtEl>
                                      </p:cBhvr>
                                    </p:animEffect>
                                    <p:anim calcmode="lin" valueType="num">
                                      <p:cBhvr>
                                        <p:cTn id="17" dur="1822" tmFilter="0,0; 0.14,0.31; 0.43,0.73; 0.71,0.91; 1.0,1.0">
                                          <p:stCondLst>
                                            <p:cond delay="0"/>
                                          </p:stCondLst>
                                        </p:cTn>
                                        <p:tgtEl>
                                          <p:spTgt spid="3"/>
                                        </p:tgtEl>
                                        <p:attrNameLst>
                                          <p:attrName>ppt_x</p:attrName>
                                        </p:attrNameLst>
                                      </p:cBhvr>
                                      <p:tavLst>
                                        <p:tav tm="0">
                                          <p:val>
                                            <p:strVal val="ppt_x"/>
                                          </p:val>
                                        </p:tav>
                                        <p:tav tm="100000">
                                          <p:val>
                                            <p:strVal val="#ppt_x+0.25"/>
                                          </p:val>
                                        </p:tav>
                                      </p:tavLst>
                                    </p:anim>
                                    <p:anim calcmode="lin" valueType="num">
                                      <p:cBhvr>
                                        <p:cTn id="18" dur="178">
                                          <p:stCondLst>
                                            <p:cond delay="1822"/>
                                          </p:stCondLst>
                                        </p:cTn>
                                        <p:tgtEl>
                                          <p:spTgt spid="3"/>
                                        </p:tgtEl>
                                        <p:attrNameLst>
                                          <p:attrName>ppt_x</p:attrName>
                                        </p:attrNameLst>
                                      </p:cBhvr>
                                      <p:tavLst>
                                        <p:tav tm="0">
                                          <p:val>
                                            <p:strVal val="ppt_x"/>
                                          </p:val>
                                        </p:tav>
                                        <p:tav tm="100000">
                                          <p:val>
                                            <p:strVal val="ppt_x"/>
                                          </p:val>
                                        </p:tav>
                                      </p:tavLst>
                                    </p:anim>
                                    <p:anim calcmode="lin" valueType="num">
                                      <p:cBhvr>
                                        <p:cTn id="19" dur="664" tmFilter="0.0,0.0;0.25,0.07;0.50,0.2;0.75,0.467;1.0,1.0">
                                          <p:stCondLst>
                                            <p:cond delay="0"/>
                                          </p:stCondLst>
                                        </p:cTn>
                                        <p:tgtEl>
                                          <p:spTgt spid="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0" dur="664" tmFilter="0, 0; 0.125,0.2665; 0.25,0.4; 0.375,0.465; 0.5,0.5;  0.625,0.535; 0.75,0.6; 0.875,0.7335; 1,1">
                                          <p:stCondLst>
                                            <p:cond delay="664"/>
                                          </p:stCondLst>
                                        </p:cTn>
                                        <p:tgtEl>
                                          <p:spTgt spid="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1" dur="332" tmFilter="0, 0; 0.125,0.2665; 0.25,0.4; 0.375,0.465; 0.5,0.5;  0.625,0.535; 0.75,0.6; 0.875,0.7335; 1,1">
                                          <p:stCondLst>
                                            <p:cond delay="1324"/>
                                          </p:stCondLst>
                                        </p:cTn>
                                        <p:tgtEl>
                                          <p:spTgt spid="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2" dur="164" tmFilter="0, 0; 0.125,0.2665; 0.25,0.4; 0.375,0.465; 0.5,0.5;  0.625,0.535; 0.75,0.6; 0.875,0.7335; 1,1">
                                          <p:stCondLst>
                                            <p:cond delay="1656"/>
                                          </p:stCondLst>
                                        </p:cTn>
                                        <p:tgtEl>
                                          <p:spTgt spid="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3" dur="180" accel="50000">
                                          <p:stCondLst>
                                            <p:cond delay="1820"/>
                                          </p:stCondLst>
                                        </p:cTn>
                                        <p:tgtEl>
                                          <p:spTgt spid="3"/>
                                        </p:tgtEl>
                                        <p:attrNameLst>
                                          <p:attrName>ppt_y</p:attrName>
                                        </p:attrNameLst>
                                      </p:cBhvr>
                                      <p:tavLst>
                                        <p:tav tm="0">
                                          <p:val>
                                            <p:strVal val="ppt_y"/>
                                          </p:val>
                                        </p:tav>
                                        <p:tav tm="100000">
                                          <p:val>
                                            <p:strVal val="ppt_y+ppt_h"/>
                                          </p:val>
                                        </p:tav>
                                      </p:tavLst>
                                    </p:anim>
                                    <p:animScale>
                                      <p:cBhvr>
                                        <p:cTn id="24" dur="26">
                                          <p:stCondLst>
                                            <p:cond delay="620"/>
                                          </p:stCondLst>
                                        </p:cTn>
                                        <p:tgtEl>
                                          <p:spTgt spid="3"/>
                                        </p:tgtEl>
                                      </p:cBhvr>
                                      <p:to x="100000" y="60000"/>
                                    </p:animScale>
                                    <p:animScale>
                                      <p:cBhvr>
                                        <p:cTn id="25" dur="166" decel="50000">
                                          <p:stCondLst>
                                            <p:cond delay="646"/>
                                          </p:stCondLst>
                                        </p:cTn>
                                        <p:tgtEl>
                                          <p:spTgt spid="3"/>
                                        </p:tgtEl>
                                      </p:cBhvr>
                                      <p:to x="100000" y="100000"/>
                                    </p:animScale>
                                    <p:animScale>
                                      <p:cBhvr>
                                        <p:cTn id="26" dur="26">
                                          <p:stCondLst>
                                            <p:cond delay="1312"/>
                                          </p:stCondLst>
                                        </p:cTn>
                                        <p:tgtEl>
                                          <p:spTgt spid="3"/>
                                        </p:tgtEl>
                                      </p:cBhvr>
                                      <p:to x="100000" y="80000"/>
                                    </p:animScale>
                                    <p:animScale>
                                      <p:cBhvr>
                                        <p:cTn id="27" dur="166" decel="50000">
                                          <p:stCondLst>
                                            <p:cond delay="1338"/>
                                          </p:stCondLst>
                                        </p:cTn>
                                        <p:tgtEl>
                                          <p:spTgt spid="3"/>
                                        </p:tgtEl>
                                      </p:cBhvr>
                                      <p:to x="100000" y="100000"/>
                                    </p:animScale>
                                    <p:animScale>
                                      <p:cBhvr>
                                        <p:cTn id="28" dur="26">
                                          <p:stCondLst>
                                            <p:cond delay="1642"/>
                                          </p:stCondLst>
                                        </p:cTn>
                                        <p:tgtEl>
                                          <p:spTgt spid="3"/>
                                        </p:tgtEl>
                                      </p:cBhvr>
                                      <p:to x="100000" y="90000"/>
                                    </p:animScale>
                                    <p:animScale>
                                      <p:cBhvr>
                                        <p:cTn id="29" dur="166" decel="50000">
                                          <p:stCondLst>
                                            <p:cond delay="1668"/>
                                          </p:stCondLst>
                                        </p:cTn>
                                        <p:tgtEl>
                                          <p:spTgt spid="3"/>
                                        </p:tgtEl>
                                      </p:cBhvr>
                                      <p:to x="100000" y="100000"/>
                                    </p:animScale>
                                    <p:animScale>
                                      <p:cBhvr>
                                        <p:cTn id="30" dur="26">
                                          <p:stCondLst>
                                            <p:cond delay="1808"/>
                                          </p:stCondLst>
                                        </p:cTn>
                                        <p:tgtEl>
                                          <p:spTgt spid="3"/>
                                        </p:tgtEl>
                                      </p:cBhvr>
                                      <p:to x="100000" y="95000"/>
                                    </p:animScale>
                                    <p:animScale>
                                      <p:cBhvr>
                                        <p:cTn id="31" dur="166" decel="50000">
                                          <p:stCondLst>
                                            <p:cond delay="1834"/>
                                          </p:stCondLst>
                                        </p:cTn>
                                        <p:tgtEl>
                                          <p:spTgt spid="3"/>
                                        </p:tgtEl>
                                      </p:cBhvr>
                                      <p:to x="100000" y="100000"/>
                                    </p:animScale>
                                    <p:set>
                                      <p:cBhvr>
                                        <p:cTn id="32" dur="1" fill="hold">
                                          <p:stCondLst>
                                            <p:cond delay="1999"/>
                                          </p:stCondLst>
                                        </p:cTn>
                                        <p:tgtEl>
                                          <p:spTgt spid="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1" presetClass="exit" presetSubtype="0" fill="hold" grpId="1" nodeType="clickEffect">
                                  <p:stCondLst>
                                    <p:cond delay="0"/>
                                  </p:stCondLst>
                                  <p:iterate type="lt">
                                    <p:tmPct val="10000"/>
                                  </p:iterate>
                                  <p:childTnLst>
                                    <p:anim calcmode="lin" valueType="num">
                                      <p:cBhvr>
                                        <p:cTn id="36" dur="500"/>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37" dur="500"/>
                                        <p:tgtEl>
                                          <p:spTgt spid="2"/>
                                        </p:tgtEl>
                                        <p:attrNameLst>
                                          <p:attrName>ppt_y</p:attrName>
                                        </p:attrNameLst>
                                      </p:cBhvr>
                                      <p:tavLst>
                                        <p:tav tm="0">
                                          <p:val>
                                            <p:strVal val="ppt_y"/>
                                          </p:val>
                                        </p:tav>
                                        <p:tav tm="100000">
                                          <p:val>
                                            <p:strVal val="ppt_y"/>
                                          </p:val>
                                        </p:tav>
                                      </p:tavLst>
                                    </p:anim>
                                    <p:anim calcmode="lin" valueType="num">
                                      <p:cBhvr>
                                        <p:cTn id="38" dur="500"/>
                                        <p:tgtEl>
                                          <p:spTgt spid="2"/>
                                        </p:tgtEl>
                                        <p:attrNameLst>
                                          <p:attrName>ppt_h</p:attrName>
                                        </p:attrNameLst>
                                      </p:cBhvr>
                                      <p:tavLst>
                                        <p:tav tm="0">
                                          <p:val>
                                            <p:strVal val="ppt_h"/>
                                          </p:val>
                                        </p:tav>
                                        <p:tav tm="50000">
                                          <p:val>
                                            <p:strVal val="ppt_h+.01"/>
                                          </p:val>
                                        </p:tav>
                                        <p:tav tm="100000">
                                          <p:val>
                                            <p:strVal val="ppt_h/10"/>
                                          </p:val>
                                        </p:tav>
                                      </p:tavLst>
                                    </p:anim>
                                    <p:anim calcmode="lin" valueType="num">
                                      <p:cBhvr>
                                        <p:cTn id="39" dur="500"/>
                                        <p:tgtEl>
                                          <p:spTgt spid="2"/>
                                        </p:tgtEl>
                                        <p:attrNameLst>
                                          <p:attrName>ppt_w</p:attrName>
                                        </p:attrNameLst>
                                      </p:cBhvr>
                                      <p:tavLst>
                                        <p:tav tm="0">
                                          <p:val>
                                            <p:strVal val="ppt_w"/>
                                          </p:val>
                                        </p:tav>
                                        <p:tav tm="50000">
                                          <p:val>
                                            <p:strVal val="ppt_w+.01"/>
                                          </p:val>
                                        </p:tav>
                                        <p:tav tm="100000">
                                          <p:val>
                                            <p:strVal val="ppt_w/10"/>
                                          </p:val>
                                        </p:tav>
                                      </p:tavLst>
                                    </p:anim>
                                    <p:animEffect transition="out" filter="fade">
                                      <p:cBhvr>
                                        <p:cTn id="40" dur="500" tmFilter="0,0; .5, 0; 1, 1"/>
                                        <p:tgtEl>
                                          <p:spTgt spid="2"/>
                                        </p:tgtEl>
                                      </p:cBhvr>
                                    </p:animEffect>
                                    <p:set>
                                      <p:cBhvr>
                                        <p:cTn id="41"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68580" indent="0" algn="ctr"/>
            <a:r>
              <a:rPr lang="bn-BD" dirty="0">
                <a:latin typeface="NikoshBAN" pitchFamily="2" charset="0"/>
                <a:cs typeface="NikoshBAN" pitchFamily="2" charset="0"/>
              </a:rPr>
              <a:t>শ্রেণিকরণের কয়েকটি বৈশিষ্ট্য</a:t>
            </a:r>
            <a:endParaRPr lang="en-US" dirty="0">
              <a:latin typeface="NikoshBAN" pitchFamily="2" charset="0"/>
              <a:cs typeface="NikoshBAN" pitchFamily="2"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marL="68580" indent="0">
              <a:buNone/>
            </a:pPr>
            <a:r>
              <a:rPr lang="bn-BD" dirty="0" smtClean="0">
                <a:latin typeface="NikoshBAN" pitchFamily="2" charset="0"/>
                <a:cs typeface="NikoshBAN" pitchFamily="2" charset="0"/>
              </a:rPr>
              <a:t>১</a:t>
            </a:r>
            <a:r>
              <a:rPr lang="bn-BD" dirty="0">
                <a:latin typeface="NikoshBAN" pitchFamily="2" charset="0"/>
                <a:cs typeface="NikoshBAN" pitchFamily="2" charset="0"/>
              </a:rPr>
              <a:t>. শ্রেণিকরণ এক ধরণের বিন্যাস প্রক্রিয়া।</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২. বিশেষ কোন উদ্দেশ্য সাধন করার ক্ষেত্রে শ্রেণিকরণ যথাযোগ্য।</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৩. শ্রেণিকরণের মাধ্যমে ব্যাখ্যা প্রদান করা হয়  তাই শ্রেণিকরণ এক ধরণের ব্যাখ্যাকরণ।</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৪. শ্রেণিকরণ সবসময় মিল ও অমিলের উপর নির্ভরশীল থাকে।</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৫. শ্রেণিকরণ হচ্ছে বস্তু বা ঘটনাবলির মানসিক সন্নিবেশকরণ প্রক্রিয়া।</a:t>
            </a:r>
            <a:endParaRPr lang="en-US" dirty="0">
              <a:latin typeface="NikoshBAN" pitchFamily="2" charset="0"/>
              <a:cs typeface="NikoshBAN" pitchFamily="2" charset="0"/>
            </a:endParaRPr>
          </a:p>
        </p:txBody>
      </p:sp>
    </p:spTree>
    <p:extLst>
      <p:ext uri="{BB962C8B-B14F-4D97-AF65-F5344CB8AC3E}">
        <p14:creationId xmlns:p14="http://schemas.microsoft.com/office/powerpoint/2010/main" val="7638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BD" dirty="0">
                <a:latin typeface="NikoshBAN" pitchFamily="2" charset="0"/>
                <a:cs typeface="NikoshBAN" pitchFamily="2" charset="0"/>
              </a:rPr>
              <a:t>শ্রেণিকরণের নিয়ম</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marL="68580" indent="0">
              <a:buNone/>
            </a:pPr>
            <a:r>
              <a:rPr lang="bn-BD" dirty="0" smtClean="0">
                <a:latin typeface="NikoshBAN" pitchFamily="2" charset="0"/>
                <a:cs typeface="NikoshBAN" pitchFamily="2" charset="0"/>
              </a:rPr>
              <a:t>১</a:t>
            </a:r>
            <a:r>
              <a:rPr lang="bn-BD" dirty="0">
                <a:latin typeface="NikoshBAN" pitchFamily="2" charset="0"/>
                <a:cs typeface="NikoshBAN" pitchFamily="2" charset="0"/>
              </a:rPr>
              <a:t>. যে সমস্ত বস্তুর মধ্যে সর্বাধিক সংখ্যক ও সর্বাপেক্ষা গুরুত্বপূর্ণ গুণাবলী বর্তমান, সেগুলো একই শ্রেণিভূক্তকরণ।</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২. শ্রেণিসমূহকে তাদের সাদৃশ্যের মাত্রা অনুসারে বিন্যাস্তকরণ।</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৩. উচ্চতম কোন শ্রেণিরত উপনীত না হওয়া পর্যন্ত শ্রেণিকরণকে উর্ধ্বমুখে ক্রমগতিতে চালিতকরণ।</a:t>
            </a:r>
            <a:endParaRPr lang="en-US" dirty="0">
              <a:latin typeface="NikoshBAN" pitchFamily="2" charset="0"/>
              <a:cs typeface="NikoshBAN" pitchFamily="2" charset="0"/>
            </a:endParaRPr>
          </a:p>
          <a:p>
            <a:pPr marL="68580" indent="0">
              <a:buNone/>
            </a:pPr>
            <a:endParaRPr lang="en-US" dirty="0">
              <a:latin typeface="NikoshBAN" pitchFamily="2" charset="0"/>
              <a:cs typeface="NikoshBAN" pitchFamily="2" charset="0"/>
            </a:endParaRPr>
          </a:p>
        </p:txBody>
      </p:sp>
    </p:spTree>
    <p:extLst>
      <p:ext uri="{BB962C8B-B14F-4D97-AF65-F5344CB8AC3E}">
        <p14:creationId xmlns:p14="http://schemas.microsoft.com/office/powerpoint/2010/main" val="2029698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5"/>
          <p:cNvSpPr txBox="1"/>
          <p:nvPr/>
        </p:nvSpPr>
        <p:spPr>
          <a:xfrm>
            <a:off x="2598080" y="775856"/>
            <a:ext cx="3529012" cy="523220"/>
          </a:xfrm>
          <a:prstGeom prst="rect">
            <a:avLst/>
          </a:prstGeom>
          <a:solidFill>
            <a:schemeClr val="bg1"/>
          </a:solidFill>
          <a:ln w="12700">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bn-BD" sz="2800" dirty="0" smtClean="0">
                <a:solidFill>
                  <a:schemeClr val="tx1">
                    <a:lumMod val="95000"/>
                    <a:lumOff val="5000"/>
                  </a:schemeClr>
                </a:solidFill>
                <a:latin typeface="NikoshBAN" panose="02000000000000000000" pitchFamily="2" charset="0"/>
                <a:cs typeface="NikoshBAN" panose="02000000000000000000" pitchFamily="2" charset="0"/>
              </a:rPr>
              <a:t>রবীন্দ্রনাথ ঠাকুরের কবিতার বই </a:t>
            </a:r>
            <a:endParaRPr lang="en-US" sz="2800" dirty="0">
              <a:solidFill>
                <a:schemeClr val="tx1">
                  <a:lumMod val="95000"/>
                  <a:lumOff val="5000"/>
                </a:schemeClr>
              </a:solidFill>
              <a:latin typeface="NikoshBAN" panose="02000000000000000000" pitchFamily="2" charset="0"/>
              <a:cs typeface="NikoshBAN" panose="02000000000000000000" pitchFamily="2" charset="0"/>
            </a:endParaRPr>
          </a:p>
        </p:txBody>
      </p:sp>
      <p:sp>
        <p:nvSpPr>
          <p:cNvPr id="11" name="TextBox 9"/>
          <p:cNvSpPr txBox="1"/>
          <p:nvPr/>
        </p:nvSpPr>
        <p:spPr>
          <a:xfrm>
            <a:off x="2450394" y="6199926"/>
            <a:ext cx="3824385" cy="523220"/>
          </a:xfrm>
          <a:prstGeom prst="rect">
            <a:avLst/>
          </a:prstGeom>
          <a:solidFill>
            <a:schemeClr val="bg1"/>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BD" sz="2800" dirty="0" smtClean="0">
                <a:solidFill>
                  <a:schemeClr val="tx1">
                    <a:lumMod val="95000"/>
                    <a:lumOff val="5000"/>
                  </a:schemeClr>
                </a:solidFill>
                <a:latin typeface="NikoshBAN" panose="02000000000000000000" pitchFamily="2" charset="0"/>
                <a:cs typeface="NikoshBAN" panose="02000000000000000000" pitchFamily="2" charset="0"/>
              </a:rPr>
              <a:t>হুমায়ুন আহমেদের উপন্যাসের বই</a:t>
            </a:r>
            <a:endParaRPr lang="en-US" sz="2800" dirty="0">
              <a:solidFill>
                <a:schemeClr val="tx1">
                  <a:lumMod val="95000"/>
                  <a:lumOff val="5000"/>
                </a:schemeClr>
              </a:solidFill>
              <a:latin typeface="NikoshBAN" panose="02000000000000000000" pitchFamily="2" charset="0"/>
              <a:cs typeface="NikoshBAN" panose="02000000000000000000" pitchFamily="2" charset="0"/>
            </a:endParaRPr>
          </a:p>
        </p:txBody>
      </p:sp>
      <p:sp>
        <p:nvSpPr>
          <p:cNvPr id="14" name="TextBox 13"/>
          <p:cNvSpPr txBox="1"/>
          <p:nvPr/>
        </p:nvSpPr>
        <p:spPr>
          <a:xfrm>
            <a:off x="0" y="119390"/>
            <a:ext cx="9144000" cy="769441"/>
          </a:xfrm>
          <a:prstGeom prst="rect">
            <a:avLst/>
          </a:prstGeom>
          <a:solidFill>
            <a:schemeClr val="bg2">
              <a:lumMod val="90000"/>
            </a:schemeClr>
          </a:solidFill>
        </p:spPr>
        <p:txBody>
          <a:bodyPr wrap="square" rtlCol="0">
            <a:spAutoFit/>
          </a:bodyPr>
          <a:lstStyle/>
          <a:p>
            <a:pPr algn="ctr"/>
            <a:r>
              <a:rPr lang="en-US" sz="4400" dirty="0" err="1" smtClean="0">
                <a:latin typeface="NikoshBAN" pitchFamily="2" charset="0"/>
                <a:cs typeface="NikoshBAN" pitchFamily="2" charset="0"/>
              </a:rPr>
              <a:t>চিত্র</a:t>
            </a:r>
            <a:endParaRPr lang="en-US" sz="3200" dirty="0">
              <a:latin typeface="NikoshBAN" pitchFamily="2" charset="0"/>
              <a:cs typeface="NikoshBAN" pitchFamily="2" charset="0"/>
            </a:endParaRPr>
          </a:p>
        </p:txBody>
      </p:sp>
      <p:grpSp>
        <p:nvGrpSpPr>
          <p:cNvPr id="2" name="Group 1"/>
          <p:cNvGrpSpPr/>
          <p:nvPr/>
        </p:nvGrpSpPr>
        <p:grpSpPr>
          <a:xfrm>
            <a:off x="1384012" y="1285221"/>
            <a:ext cx="5885705" cy="2414569"/>
            <a:chOff x="1392446" y="1328411"/>
            <a:chExt cx="5885705" cy="2414569"/>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9624" y="1328411"/>
              <a:ext cx="1888527" cy="2290732"/>
            </a:xfrm>
            <a:prstGeom prst="rect">
              <a:avLst/>
            </a:prstGeom>
            <a:ln w="12700">
              <a:solidFill>
                <a:schemeClr val="tx1"/>
              </a:solidFill>
            </a:ln>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2446" y="1328411"/>
              <a:ext cx="1871663" cy="2290732"/>
            </a:xfrm>
            <a:prstGeom prst="rect">
              <a:avLst/>
            </a:prstGeom>
            <a:ln w="12700">
              <a:solidFill>
                <a:schemeClr val="tx1"/>
              </a:solidFill>
            </a:ln>
          </p:spPr>
        </p:pic>
        <p:pic>
          <p:nvPicPr>
            <p:cNvPr id="13" name="Picture 12"/>
            <p:cNvPicPr>
              <a:picLocks noChangeAspect="1"/>
            </p:cNvPicPr>
            <p:nvPr/>
          </p:nvPicPr>
          <p:blipFill rotWithShape="1">
            <a:blip r:embed="rId4">
              <a:extLst>
                <a:ext uri="{28A0092B-C50C-407E-A947-70E740481C1C}">
                  <a14:useLocalDpi xmlns:a14="http://schemas.microsoft.com/office/drawing/2010/main" val="0"/>
                </a:ext>
              </a:extLst>
            </a:blip>
            <a:srcRect l="-9956" t="833" r="9956" b="-833"/>
            <a:stretch/>
          </p:blipFill>
          <p:spPr>
            <a:xfrm>
              <a:off x="3035509" y="1328411"/>
              <a:ext cx="2352519" cy="2414569"/>
            </a:xfrm>
            <a:prstGeom prst="rect">
              <a:avLst/>
            </a:prstGeom>
            <a:ln w="12700">
              <a:solidFill>
                <a:schemeClr val="tx1"/>
              </a:solidFill>
            </a:ln>
          </p:spPr>
        </p:pic>
      </p:grpSp>
      <p:grpSp>
        <p:nvGrpSpPr>
          <p:cNvPr id="3" name="Group 2"/>
          <p:cNvGrpSpPr/>
          <p:nvPr/>
        </p:nvGrpSpPr>
        <p:grpSpPr>
          <a:xfrm>
            <a:off x="1386408" y="3705694"/>
            <a:ext cx="5945279" cy="2528868"/>
            <a:chOff x="1386408" y="3705694"/>
            <a:chExt cx="5945279" cy="2528868"/>
          </a:xfrm>
        </p:grpSpPr>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19219" y="3705694"/>
              <a:ext cx="2012468" cy="2528868"/>
            </a:xfrm>
            <a:prstGeom prst="rect">
              <a:avLst/>
            </a:prstGeom>
            <a:ln w="12700">
              <a:solidFill>
                <a:schemeClr val="tx1"/>
              </a:solidFill>
            </a:ln>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86408" y="3705694"/>
              <a:ext cx="1875410" cy="2490807"/>
            </a:xfrm>
            <a:prstGeom prst="rect">
              <a:avLst/>
            </a:prstGeom>
            <a:ln w="12700">
              <a:solidFill>
                <a:schemeClr val="tx1"/>
              </a:solidFill>
            </a:ln>
          </p:spPr>
        </p:pic>
        <p:pic>
          <p:nvPicPr>
            <p:cNvPr id="17" name="Picture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41036" y="3705694"/>
              <a:ext cx="2189224" cy="2528868"/>
            </a:xfrm>
            <a:prstGeom prst="rect">
              <a:avLst/>
            </a:prstGeom>
            <a:ln w="12700">
              <a:solidFill>
                <a:schemeClr val="tx1"/>
              </a:solidFill>
            </a:ln>
          </p:spPr>
        </p:pic>
      </p:grpSp>
    </p:spTree>
    <p:extLst>
      <p:ext uri="{BB962C8B-B14F-4D97-AF65-F5344CB8AC3E}">
        <p14:creationId xmlns:p14="http://schemas.microsoft.com/office/powerpoint/2010/main" val="398146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1)">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en-US" dirty="0">
                <a:latin typeface="NikoshBAN" pitchFamily="2" charset="0"/>
                <a:cs typeface="NikoshBAN" pitchFamily="2" charset="0"/>
              </a:rPr>
              <a:t/>
            </a:r>
            <a:br>
              <a:rPr lang="en-US" dirty="0">
                <a:latin typeface="NikoshBAN" pitchFamily="2" charset="0"/>
                <a:cs typeface="NikoshBAN" pitchFamily="2" charset="0"/>
              </a:rPr>
            </a:br>
            <a:r>
              <a:rPr lang="bn-BD" dirty="0">
                <a:latin typeface="NikoshBAN" pitchFamily="2" charset="0"/>
                <a:cs typeface="NikoshBAN" pitchFamily="2" charset="0"/>
              </a:rPr>
              <a:t>শ্রেণিকরণের প্রকারভেদ</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68580" indent="0">
              <a:buNone/>
            </a:pPr>
            <a:r>
              <a:rPr lang="bn-BD" dirty="0" smtClean="0">
                <a:latin typeface="NikoshBAN" pitchFamily="2" charset="0"/>
                <a:cs typeface="NikoshBAN" pitchFamily="2" charset="0"/>
              </a:rPr>
              <a:t>শ্রেণিকরণ </a:t>
            </a:r>
            <a:r>
              <a:rPr lang="bn-BD" dirty="0">
                <a:latin typeface="NikoshBAN" pitchFamily="2" charset="0"/>
                <a:cs typeface="NikoshBAN" pitchFamily="2" charset="0"/>
              </a:rPr>
              <a:t>দুই প্রকার। যথা,</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১. প্রাকৃতিক শ্রেণিকরণ</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২. কৃত্রিম শ্রেণিকরণ</a:t>
            </a:r>
            <a:endParaRPr lang="en-US" dirty="0">
              <a:latin typeface="NikoshBAN" pitchFamily="2" charset="0"/>
              <a:cs typeface="NikoshBAN" pitchFamily="2" charset="0"/>
            </a:endParaRPr>
          </a:p>
        </p:txBody>
      </p:sp>
    </p:spTree>
    <p:extLst>
      <p:ext uri="{BB962C8B-B14F-4D97-AF65-F5344CB8AC3E}">
        <p14:creationId xmlns:p14="http://schemas.microsoft.com/office/powerpoint/2010/main" val="7638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pPr algn="ctr"/>
            <a:r>
              <a:rPr lang="bn-BD" dirty="0" smtClean="0">
                <a:latin typeface="NikoshBAN" pitchFamily="2" charset="0"/>
                <a:cs typeface="NikoshBAN" pitchFamily="2" charset="0"/>
              </a:rPr>
              <a:t>শ্রেণিকরণ</a:t>
            </a:r>
            <a:r>
              <a:rPr lang="en-US" dirty="0" smtClean="0">
                <a:latin typeface="NikoshBAN" pitchFamily="2" charset="0"/>
                <a:cs typeface="NikoshBAN" pitchFamily="2" charset="0"/>
              </a:rPr>
              <a:t/>
            </a:r>
            <a:br>
              <a:rPr lang="en-US" dirty="0" smtClean="0">
                <a:latin typeface="NikoshBAN" pitchFamily="2" charset="0"/>
                <a:cs typeface="NikoshBAN" pitchFamily="2" charset="0"/>
              </a:rPr>
            </a:b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pPr marL="68580" indent="0">
              <a:buNone/>
            </a:pPr>
            <a:r>
              <a:rPr lang="bn-BD" dirty="0">
                <a:latin typeface="NikoshBAN" pitchFamily="2" charset="0"/>
                <a:cs typeface="NikoshBAN" pitchFamily="2" charset="0"/>
              </a:rPr>
              <a:t>১. প্রাকৃতিক শ্রেণিকরণ: যে শ্রেণিকরণ প্রক্রিয়ায় বিষয় বা বস্তুসমূহ সম্পর্কে সাধারণ জ্ঞান লাভের আশায় তাদের মধ্যে বিদ্যমান মৌলিক ও গুরুত্বপূর্ণ সাদৃশ্যের ভিত্তিতে বস্তুসমূহের শ্রেণিবিন্যাস করা হয় তাকে প্রাকৃতিক শ্রেণিকরণ বলে। প্রাকৃতিক শ্রেণিকরণ হচ্ছে মূলত বৈজ্ঞানিক শ্রেণিকরণ।</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যেমন, প্রাণি বিজ্ঞানীদের গবেষণায় দেখা গেছে যে, প্রাণি জগতে যাদের মেরুদন্ড আছে তাদের মেরুদন্ডী প্রাণি এবং প্রাণি জগতে যাদের মেরুদন্ড নেই তাদের অমেরুদন্ডী প্রাণি বলা হয়।</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 </a:t>
            </a:r>
            <a:endParaRPr lang="en-US" dirty="0">
              <a:latin typeface="NikoshBAN" pitchFamily="2" charset="0"/>
              <a:cs typeface="NikoshBAN" pitchFamily="2" charset="0"/>
            </a:endParaRPr>
          </a:p>
          <a:p>
            <a:pPr marL="68580" indent="0">
              <a:buNone/>
            </a:pPr>
            <a:r>
              <a:rPr lang="en-US" dirty="0">
                <a:latin typeface="NikoshBAN" pitchFamily="2" charset="0"/>
                <a:cs typeface="NikoshBAN" pitchFamily="2" charset="0"/>
              </a:rPr>
              <a:t> </a:t>
            </a:r>
          </a:p>
        </p:txBody>
      </p:sp>
    </p:spTree>
    <p:extLst>
      <p:ext uri="{BB962C8B-B14F-4D97-AF65-F5344CB8AC3E}">
        <p14:creationId xmlns:p14="http://schemas.microsoft.com/office/powerpoint/2010/main" val="7638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BD" dirty="0">
                <a:latin typeface="NikoshBAN" pitchFamily="2" charset="0"/>
                <a:cs typeface="NikoshBAN" pitchFamily="2" charset="0"/>
              </a:rPr>
              <a:t>শ্রেণিকরণ</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68580" indent="0">
              <a:buNone/>
            </a:pPr>
            <a:r>
              <a:rPr lang="bn-BD" dirty="0">
                <a:latin typeface="NikoshBAN" pitchFamily="2" charset="0"/>
                <a:cs typeface="NikoshBAN" pitchFamily="2" charset="0"/>
              </a:rPr>
              <a:t>২. কৃত্রিম শ্রেণিকরণ: যে শ্রেণিকরণ প্রক্রিয়ায় বিষয় বা বস্তুসমূহ সম্পর্কে সাধারণ জ্ঞান লাভের আশায় তাদের মধ্যে বিদ্যমান মৌলিক নয়, কম গুরুত্বপূর্ণ, গুরুত্বহীন ও বাহ্যিক বৈশিষ্ট্যের সাদৃশ্যের ভিত্তিতে বস্তুসমূহের শ্রেণিবিন্যাস করা হয় তাকে কৃত্রিম শ্রেণিকরণ বলে। </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যেমন,  একজন লাইব্রেয়ান তার বই সাজানোর প্রক্রিয়া------</a:t>
            </a:r>
            <a:endParaRPr lang="en-US" dirty="0">
              <a:latin typeface="NikoshBAN" pitchFamily="2" charset="0"/>
              <a:cs typeface="NikoshBAN" pitchFamily="2" charset="0"/>
            </a:endParaRPr>
          </a:p>
        </p:txBody>
      </p:sp>
    </p:spTree>
    <p:extLst>
      <p:ext uri="{BB962C8B-B14F-4D97-AF65-F5344CB8AC3E}">
        <p14:creationId xmlns:p14="http://schemas.microsoft.com/office/powerpoint/2010/main" val="7638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9144000" cy="1200329"/>
          </a:xfrm>
          <a:prstGeom prst="rect">
            <a:avLst/>
          </a:prstGeom>
          <a:blipFill>
            <a:blip r:embed="rId2"/>
            <a:tile tx="0" ty="0" sx="100000" sy="100000" flip="none" algn="tl"/>
          </a:blipFill>
        </p:spPr>
        <p:txBody>
          <a:bodyPr wrap="square" rtlCol="0">
            <a:spAutoFit/>
          </a:bodyPr>
          <a:lstStyle/>
          <a:p>
            <a:pPr algn="ctr"/>
            <a:r>
              <a:rPr lang="en-US" sz="7200" dirty="0" err="1" smtClean="0">
                <a:latin typeface="NikoshBAN" pitchFamily="2" charset="0"/>
                <a:cs typeface="NikoshBAN" pitchFamily="2" charset="0"/>
              </a:rPr>
              <a:t>দলীয়</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কাজ</a:t>
            </a:r>
            <a:endParaRPr lang="en-US" dirty="0">
              <a:latin typeface="NikoshBAN" pitchFamily="2" charset="0"/>
              <a:cs typeface="NikoshBAN" pitchFamily="2" charset="0"/>
            </a:endParaRPr>
          </a:p>
        </p:txBody>
      </p:sp>
      <p:sp>
        <p:nvSpPr>
          <p:cNvPr id="6" name="Freeform 5"/>
          <p:cNvSpPr/>
          <p:nvPr/>
        </p:nvSpPr>
        <p:spPr>
          <a:xfrm>
            <a:off x="1438189" y="2043129"/>
            <a:ext cx="7705812" cy="1128774"/>
          </a:xfrm>
          <a:custGeom>
            <a:avLst/>
            <a:gdLst>
              <a:gd name="connsiteX0" fmla="*/ 0 w 4053840"/>
              <a:gd name="connsiteY0" fmla="*/ 0 h 1128772"/>
              <a:gd name="connsiteX1" fmla="*/ 3489454 w 4053840"/>
              <a:gd name="connsiteY1" fmla="*/ 0 h 1128772"/>
              <a:gd name="connsiteX2" fmla="*/ 4053840 w 4053840"/>
              <a:gd name="connsiteY2" fmla="*/ 564386 h 1128772"/>
              <a:gd name="connsiteX3" fmla="*/ 3489454 w 4053840"/>
              <a:gd name="connsiteY3" fmla="*/ 1128772 h 1128772"/>
              <a:gd name="connsiteX4" fmla="*/ 0 w 4053840"/>
              <a:gd name="connsiteY4" fmla="*/ 1128772 h 1128772"/>
              <a:gd name="connsiteX5" fmla="*/ 0 w 4053840"/>
              <a:gd name="connsiteY5" fmla="*/ 0 h 1128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3840" h="1128772">
                <a:moveTo>
                  <a:pt x="4053840" y="1128771"/>
                </a:moveTo>
                <a:lnTo>
                  <a:pt x="564386" y="1128771"/>
                </a:lnTo>
                <a:lnTo>
                  <a:pt x="0" y="564386"/>
                </a:lnTo>
                <a:lnTo>
                  <a:pt x="564386" y="1"/>
                </a:lnTo>
                <a:lnTo>
                  <a:pt x="4053840" y="1"/>
                </a:lnTo>
                <a:lnTo>
                  <a:pt x="4053840" y="112877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79950" tIns="87631" rIns="163576" bIns="87631" numCol="1" spcCol="1270" anchor="ctr" anchorCtr="0">
            <a:noAutofit/>
          </a:bodyPr>
          <a:lstStyle/>
          <a:p>
            <a:pPr lvl="0" algn="ctr" defTabSz="1022350">
              <a:lnSpc>
                <a:spcPct val="90000"/>
              </a:lnSpc>
              <a:spcBef>
                <a:spcPct val="0"/>
              </a:spcBef>
              <a:spcAft>
                <a:spcPct val="35000"/>
              </a:spcAft>
            </a:pPr>
            <a:r>
              <a:rPr lang="en-US" sz="4400" kern="1200" dirty="0" err="1" smtClean="0">
                <a:latin typeface="NikoshBAN" pitchFamily="2" charset="0"/>
                <a:cs typeface="NikoshBAN" pitchFamily="2" charset="0"/>
              </a:rPr>
              <a:t>মেরুদন্ডের</a:t>
            </a:r>
            <a:r>
              <a:rPr lang="en-US" sz="4400" kern="1200" dirty="0" smtClean="0">
                <a:latin typeface="NikoshBAN" pitchFamily="2" charset="0"/>
                <a:cs typeface="NikoshBAN" pitchFamily="2" charset="0"/>
              </a:rPr>
              <a:t> </a:t>
            </a:r>
            <a:r>
              <a:rPr lang="en-US" sz="4400" kern="1200" dirty="0" err="1" smtClean="0">
                <a:latin typeface="NikoshBAN" pitchFamily="2" charset="0"/>
                <a:cs typeface="NikoshBAN" pitchFamily="2" charset="0"/>
              </a:rPr>
              <a:t>ভিত্তিতে</a:t>
            </a:r>
            <a:r>
              <a:rPr lang="en-US" sz="4400" kern="1200" dirty="0" smtClean="0">
                <a:latin typeface="NikoshBAN" pitchFamily="2" charset="0"/>
                <a:cs typeface="NikoshBAN" pitchFamily="2" charset="0"/>
              </a:rPr>
              <a:t> </a:t>
            </a:r>
            <a:r>
              <a:rPr lang="en-US" sz="4400" kern="1200" dirty="0" err="1" smtClean="0">
                <a:latin typeface="NikoshBAN" pitchFamily="2" charset="0"/>
                <a:cs typeface="NikoshBAN" pitchFamily="2" charset="0"/>
              </a:rPr>
              <a:t>প্রাণির</a:t>
            </a:r>
            <a:r>
              <a:rPr lang="en-US" sz="4400" kern="1200" dirty="0" smtClean="0">
                <a:latin typeface="NikoshBAN" pitchFamily="2" charset="0"/>
                <a:cs typeface="NikoshBAN" pitchFamily="2" charset="0"/>
              </a:rPr>
              <a:t> </a:t>
            </a:r>
            <a:r>
              <a:rPr lang="en-US" sz="4400" kern="1200" dirty="0" err="1" smtClean="0">
                <a:latin typeface="NikoshBAN" pitchFamily="2" charset="0"/>
                <a:cs typeface="NikoshBAN" pitchFamily="2" charset="0"/>
              </a:rPr>
              <a:t>উদাহরন</a:t>
            </a:r>
            <a:r>
              <a:rPr lang="en-US" sz="4400" kern="1200" dirty="0" smtClean="0">
                <a:latin typeface="NikoshBAN" pitchFamily="2" charset="0"/>
                <a:cs typeface="NikoshBAN" pitchFamily="2" charset="0"/>
              </a:rPr>
              <a:t> </a:t>
            </a:r>
            <a:r>
              <a:rPr lang="en-US" sz="4400" kern="1200" dirty="0" err="1" smtClean="0">
                <a:latin typeface="NikoshBAN" pitchFamily="2" charset="0"/>
                <a:cs typeface="NikoshBAN" pitchFamily="2" charset="0"/>
              </a:rPr>
              <a:t>সহ</a:t>
            </a:r>
            <a:r>
              <a:rPr lang="en-US" sz="4400" kern="1200" dirty="0" smtClean="0">
                <a:latin typeface="NikoshBAN" pitchFamily="2" charset="0"/>
                <a:cs typeface="NikoshBAN" pitchFamily="2" charset="0"/>
              </a:rPr>
              <a:t> </a:t>
            </a:r>
            <a:r>
              <a:rPr lang="en-US" sz="4400" kern="1200" dirty="0" err="1" smtClean="0">
                <a:latin typeface="NikoshBAN" pitchFamily="2" charset="0"/>
                <a:cs typeface="NikoshBAN" pitchFamily="2" charset="0"/>
              </a:rPr>
              <a:t>শ্রেণি</a:t>
            </a:r>
            <a:r>
              <a:rPr lang="en-US" sz="4400" kern="1200" dirty="0" smtClean="0">
                <a:latin typeface="NikoshBAN" pitchFamily="2" charset="0"/>
                <a:cs typeface="NikoshBAN" pitchFamily="2" charset="0"/>
              </a:rPr>
              <a:t> </a:t>
            </a:r>
            <a:r>
              <a:rPr lang="en-US" sz="4400" kern="1200" dirty="0" err="1" smtClean="0">
                <a:latin typeface="NikoshBAN" pitchFamily="2" charset="0"/>
                <a:cs typeface="NikoshBAN" pitchFamily="2" charset="0"/>
              </a:rPr>
              <a:t>বিন্যাস</a:t>
            </a:r>
            <a:r>
              <a:rPr lang="en-US" sz="4400" kern="1200" dirty="0" smtClean="0">
                <a:latin typeface="NikoshBAN" pitchFamily="2" charset="0"/>
                <a:cs typeface="NikoshBAN" pitchFamily="2" charset="0"/>
              </a:rPr>
              <a:t> </a:t>
            </a:r>
            <a:r>
              <a:rPr lang="en-US" sz="4400" kern="1200" dirty="0" err="1" smtClean="0">
                <a:latin typeface="NikoshBAN" pitchFamily="2" charset="0"/>
                <a:cs typeface="NikoshBAN" pitchFamily="2" charset="0"/>
              </a:rPr>
              <a:t>করে</a:t>
            </a:r>
            <a:r>
              <a:rPr lang="en-US" sz="4400" kern="1200" dirty="0" smtClean="0">
                <a:latin typeface="NikoshBAN" pitchFamily="2" charset="0"/>
                <a:cs typeface="NikoshBAN" pitchFamily="2" charset="0"/>
              </a:rPr>
              <a:t> </a:t>
            </a:r>
            <a:r>
              <a:rPr lang="en-US" sz="4400" kern="1200" dirty="0" err="1" smtClean="0">
                <a:latin typeface="NikoshBAN" pitchFamily="2" charset="0"/>
                <a:cs typeface="NikoshBAN" pitchFamily="2" charset="0"/>
              </a:rPr>
              <a:t>দেখাও</a:t>
            </a:r>
            <a:r>
              <a:rPr lang="en-US" sz="4400" kern="1200" dirty="0" smtClean="0">
                <a:latin typeface="NikoshBAN" pitchFamily="2" charset="0"/>
                <a:cs typeface="NikoshBAN" pitchFamily="2" charset="0"/>
              </a:rPr>
              <a:t>।</a:t>
            </a:r>
            <a:endParaRPr lang="en-US" sz="4400" kern="1200" dirty="0"/>
          </a:p>
        </p:txBody>
      </p:sp>
      <p:sp>
        <p:nvSpPr>
          <p:cNvPr id="7" name="Oval 6"/>
          <p:cNvSpPr/>
          <p:nvPr/>
        </p:nvSpPr>
        <p:spPr>
          <a:xfrm>
            <a:off x="152401" y="2023141"/>
            <a:ext cx="1269773" cy="1128772"/>
          </a:xfrm>
          <a:prstGeom prst="ellipse">
            <a:avLst/>
          </a:prstGeom>
          <a:blipFill>
            <a:blip r:embed="rId3">
              <a:extLst>
                <a:ext uri="{28A0092B-C50C-407E-A947-70E740481C1C}">
                  <a14:useLocalDpi xmlns:a14="http://schemas.microsoft.com/office/drawing/2010/main" val="0"/>
                </a:ext>
              </a:extLst>
            </a:blip>
            <a:srcRect/>
            <a:stretch>
              <a:fillRect t="-2000" b="-2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0" name="Freeform 9"/>
          <p:cNvSpPr/>
          <p:nvPr/>
        </p:nvSpPr>
        <p:spPr>
          <a:xfrm>
            <a:off x="1445764" y="4800600"/>
            <a:ext cx="7698237" cy="1274407"/>
          </a:xfrm>
          <a:custGeom>
            <a:avLst/>
            <a:gdLst>
              <a:gd name="connsiteX0" fmla="*/ 0 w 4053840"/>
              <a:gd name="connsiteY0" fmla="*/ 0 h 1128772"/>
              <a:gd name="connsiteX1" fmla="*/ 3489454 w 4053840"/>
              <a:gd name="connsiteY1" fmla="*/ 0 h 1128772"/>
              <a:gd name="connsiteX2" fmla="*/ 4053840 w 4053840"/>
              <a:gd name="connsiteY2" fmla="*/ 564386 h 1128772"/>
              <a:gd name="connsiteX3" fmla="*/ 3489454 w 4053840"/>
              <a:gd name="connsiteY3" fmla="*/ 1128772 h 1128772"/>
              <a:gd name="connsiteX4" fmla="*/ 0 w 4053840"/>
              <a:gd name="connsiteY4" fmla="*/ 1128772 h 1128772"/>
              <a:gd name="connsiteX5" fmla="*/ 0 w 4053840"/>
              <a:gd name="connsiteY5" fmla="*/ 0 h 1128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3840" h="1128772">
                <a:moveTo>
                  <a:pt x="4053840" y="1128771"/>
                </a:moveTo>
                <a:lnTo>
                  <a:pt x="564386" y="1128771"/>
                </a:lnTo>
                <a:lnTo>
                  <a:pt x="0" y="564386"/>
                </a:lnTo>
                <a:lnTo>
                  <a:pt x="564386" y="1"/>
                </a:lnTo>
                <a:lnTo>
                  <a:pt x="4053840" y="1"/>
                </a:lnTo>
                <a:lnTo>
                  <a:pt x="4053840" y="112877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79950" tIns="87631" rIns="163576" bIns="87630" numCol="1" spcCol="1270" anchor="ctr" anchorCtr="0">
            <a:noAutofit/>
          </a:bodyPr>
          <a:lstStyle/>
          <a:p>
            <a:pPr lvl="0" algn="ctr" defTabSz="1022350">
              <a:lnSpc>
                <a:spcPct val="90000"/>
              </a:lnSpc>
              <a:spcBef>
                <a:spcPct val="0"/>
              </a:spcBef>
              <a:spcAft>
                <a:spcPct val="35000"/>
              </a:spcAft>
            </a:pPr>
            <a:r>
              <a:rPr lang="en-US" sz="4800" kern="1200" dirty="0" err="1" smtClean="0">
                <a:latin typeface="NikoshBAN" pitchFamily="2" charset="0"/>
                <a:cs typeface="NikoshBAN" pitchFamily="2" charset="0"/>
              </a:rPr>
              <a:t>রঙ্গের</a:t>
            </a:r>
            <a:r>
              <a:rPr lang="en-US" sz="4800" kern="1200" dirty="0" smtClean="0">
                <a:latin typeface="NikoshBAN" pitchFamily="2" charset="0"/>
                <a:cs typeface="NikoshBAN" pitchFamily="2" charset="0"/>
              </a:rPr>
              <a:t> </a:t>
            </a:r>
            <a:r>
              <a:rPr lang="en-US" sz="4800" kern="1200" dirty="0" err="1" smtClean="0">
                <a:latin typeface="NikoshBAN" pitchFamily="2" charset="0"/>
                <a:cs typeface="NikoshBAN" pitchFamily="2" charset="0"/>
              </a:rPr>
              <a:t>ভিত্তিতে</a:t>
            </a:r>
            <a:r>
              <a:rPr lang="en-US" sz="4800" kern="1200" dirty="0" smtClean="0">
                <a:latin typeface="NikoshBAN" pitchFamily="2" charset="0"/>
                <a:cs typeface="NikoshBAN" pitchFamily="2" charset="0"/>
              </a:rPr>
              <a:t> </a:t>
            </a:r>
            <a:r>
              <a:rPr lang="en-US" sz="4800" kern="1200" dirty="0" err="1" smtClean="0">
                <a:latin typeface="NikoshBAN" pitchFamily="2" charset="0"/>
                <a:cs typeface="NikoshBAN" pitchFamily="2" charset="0"/>
              </a:rPr>
              <a:t>গোলাপ</a:t>
            </a:r>
            <a:r>
              <a:rPr lang="en-US" sz="4800" kern="1200" dirty="0" smtClean="0">
                <a:latin typeface="NikoshBAN" pitchFamily="2" charset="0"/>
                <a:cs typeface="NikoshBAN" pitchFamily="2" charset="0"/>
              </a:rPr>
              <a:t> </a:t>
            </a:r>
            <a:r>
              <a:rPr lang="en-US" sz="4800" kern="1200" dirty="0" err="1" smtClean="0">
                <a:latin typeface="NikoshBAN" pitchFamily="2" charset="0"/>
                <a:cs typeface="NikoshBAN" pitchFamily="2" charset="0"/>
              </a:rPr>
              <a:t>ফুলের</a:t>
            </a:r>
            <a:r>
              <a:rPr lang="en-US" sz="4800" kern="1200" dirty="0" smtClean="0">
                <a:latin typeface="NikoshBAN" pitchFamily="2" charset="0"/>
                <a:cs typeface="NikoshBAN" pitchFamily="2" charset="0"/>
              </a:rPr>
              <a:t>  </a:t>
            </a:r>
            <a:r>
              <a:rPr lang="en-US" sz="4800" kern="1200" dirty="0" err="1" smtClean="0">
                <a:latin typeface="NikoshBAN" pitchFamily="2" charset="0"/>
                <a:cs typeface="NikoshBAN" pitchFamily="2" charset="0"/>
              </a:rPr>
              <a:t>শ্রেণি</a:t>
            </a:r>
            <a:r>
              <a:rPr lang="en-US" sz="4800" kern="1200" dirty="0" smtClean="0">
                <a:latin typeface="NikoshBAN" pitchFamily="2" charset="0"/>
                <a:cs typeface="NikoshBAN" pitchFamily="2" charset="0"/>
              </a:rPr>
              <a:t> </a:t>
            </a:r>
            <a:r>
              <a:rPr lang="en-US" sz="4800" kern="1200" dirty="0" err="1" smtClean="0">
                <a:latin typeface="NikoshBAN" pitchFamily="2" charset="0"/>
                <a:cs typeface="NikoshBAN" pitchFamily="2" charset="0"/>
              </a:rPr>
              <a:t>বিন্যাস</a:t>
            </a:r>
            <a:r>
              <a:rPr lang="en-US" sz="4800" kern="1200" dirty="0" smtClean="0">
                <a:latin typeface="NikoshBAN" pitchFamily="2" charset="0"/>
                <a:cs typeface="NikoshBAN" pitchFamily="2" charset="0"/>
              </a:rPr>
              <a:t> </a:t>
            </a:r>
            <a:r>
              <a:rPr lang="en-US" sz="4800" kern="1200" dirty="0" err="1" smtClean="0">
                <a:latin typeface="NikoshBAN" pitchFamily="2" charset="0"/>
                <a:cs typeface="NikoshBAN" pitchFamily="2" charset="0"/>
              </a:rPr>
              <a:t>করে</a:t>
            </a:r>
            <a:r>
              <a:rPr lang="en-US" sz="4800" kern="1200" dirty="0" smtClean="0">
                <a:latin typeface="NikoshBAN" pitchFamily="2" charset="0"/>
                <a:cs typeface="NikoshBAN" pitchFamily="2" charset="0"/>
              </a:rPr>
              <a:t> </a:t>
            </a:r>
            <a:r>
              <a:rPr lang="en-US" sz="4800" kern="1200" dirty="0" err="1" smtClean="0">
                <a:latin typeface="NikoshBAN" pitchFamily="2" charset="0"/>
                <a:cs typeface="NikoshBAN" pitchFamily="2" charset="0"/>
              </a:rPr>
              <a:t>দেখাও</a:t>
            </a:r>
            <a:r>
              <a:rPr lang="en-US" sz="4800" kern="1200" dirty="0" smtClean="0">
                <a:latin typeface="NikoshBAN" pitchFamily="2" charset="0"/>
                <a:cs typeface="NikoshBAN" pitchFamily="2" charset="0"/>
              </a:rPr>
              <a:t>।</a:t>
            </a:r>
            <a:endParaRPr lang="en-US" sz="4800" kern="1200" dirty="0"/>
          </a:p>
        </p:txBody>
      </p:sp>
      <p:sp>
        <p:nvSpPr>
          <p:cNvPr id="11" name="Oval 10"/>
          <p:cNvSpPr/>
          <p:nvPr/>
        </p:nvSpPr>
        <p:spPr>
          <a:xfrm>
            <a:off x="152401" y="4802741"/>
            <a:ext cx="1268525" cy="1274405"/>
          </a:xfrm>
          <a:prstGeom prst="ellipse">
            <a:avLst/>
          </a:prstGeom>
          <a:blipFill>
            <a:blip r:embed="rId4">
              <a:extLst>
                <a:ext uri="{28A0092B-C50C-407E-A947-70E740481C1C}">
                  <a14:useLocalDpi xmlns:a14="http://schemas.microsoft.com/office/drawing/2010/main" val="0"/>
                </a:ext>
              </a:extLst>
            </a:blip>
            <a:srcRect/>
            <a:stretch>
              <a:fillRect l="-13000" r="-13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Freeform 7"/>
          <p:cNvSpPr/>
          <p:nvPr/>
        </p:nvSpPr>
        <p:spPr>
          <a:xfrm>
            <a:off x="1433563" y="3480760"/>
            <a:ext cx="7710438" cy="1128772"/>
          </a:xfrm>
          <a:custGeom>
            <a:avLst/>
            <a:gdLst>
              <a:gd name="connsiteX0" fmla="*/ 0 w 4053840"/>
              <a:gd name="connsiteY0" fmla="*/ 0 h 1128772"/>
              <a:gd name="connsiteX1" fmla="*/ 3489454 w 4053840"/>
              <a:gd name="connsiteY1" fmla="*/ 0 h 1128772"/>
              <a:gd name="connsiteX2" fmla="*/ 4053840 w 4053840"/>
              <a:gd name="connsiteY2" fmla="*/ 564386 h 1128772"/>
              <a:gd name="connsiteX3" fmla="*/ 3489454 w 4053840"/>
              <a:gd name="connsiteY3" fmla="*/ 1128772 h 1128772"/>
              <a:gd name="connsiteX4" fmla="*/ 0 w 4053840"/>
              <a:gd name="connsiteY4" fmla="*/ 1128772 h 1128772"/>
              <a:gd name="connsiteX5" fmla="*/ 0 w 4053840"/>
              <a:gd name="connsiteY5" fmla="*/ 0 h 1128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3840" h="1128772">
                <a:moveTo>
                  <a:pt x="4053840" y="1128771"/>
                </a:moveTo>
                <a:lnTo>
                  <a:pt x="564386" y="1128771"/>
                </a:lnTo>
                <a:lnTo>
                  <a:pt x="0" y="564386"/>
                </a:lnTo>
                <a:lnTo>
                  <a:pt x="564386" y="1"/>
                </a:lnTo>
                <a:lnTo>
                  <a:pt x="4053840" y="1"/>
                </a:lnTo>
                <a:lnTo>
                  <a:pt x="4053840" y="112877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79950" tIns="87630" rIns="163576" bIns="87630" numCol="1" spcCol="1270" anchor="ctr" anchorCtr="0">
            <a:noAutofit/>
          </a:bodyPr>
          <a:lstStyle/>
          <a:p>
            <a:pPr lvl="0" algn="ctr" defTabSz="1022350">
              <a:lnSpc>
                <a:spcPct val="90000"/>
              </a:lnSpc>
              <a:spcBef>
                <a:spcPct val="0"/>
              </a:spcBef>
              <a:spcAft>
                <a:spcPct val="35000"/>
              </a:spcAft>
            </a:pPr>
            <a:r>
              <a:rPr lang="en-US" sz="4400" kern="1200" dirty="0" err="1" smtClean="0">
                <a:latin typeface="NikoshBAN" pitchFamily="2" charset="0"/>
                <a:cs typeface="NikoshBAN" pitchFamily="2" charset="0"/>
              </a:rPr>
              <a:t>পুস্পের</a:t>
            </a:r>
            <a:r>
              <a:rPr lang="en-US" sz="4400" kern="1200" dirty="0" smtClean="0">
                <a:latin typeface="NikoshBAN" pitchFamily="2" charset="0"/>
                <a:cs typeface="NikoshBAN" pitchFamily="2" charset="0"/>
              </a:rPr>
              <a:t> </a:t>
            </a:r>
            <a:r>
              <a:rPr lang="en-US" sz="4400" kern="1200" dirty="0" err="1" smtClean="0">
                <a:latin typeface="NikoshBAN" pitchFamily="2" charset="0"/>
                <a:cs typeface="NikoshBAN" pitchFamily="2" charset="0"/>
              </a:rPr>
              <a:t>ভিত্তিতে</a:t>
            </a:r>
            <a:r>
              <a:rPr lang="en-US" sz="4400" kern="1200" dirty="0" smtClean="0">
                <a:latin typeface="NikoshBAN" pitchFamily="2" charset="0"/>
                <a:cs typeface="NikoshBAN" pitchFamily="2" charset="0"/>
              </a:rPr>
              <a:t> </a:t>
            </a:r>
            <a:r>
              <a:rPr lang="en-US" sz="4400" kern="1200" dirty="0" err="1" smtClean="0">
                <a:latin typeface="NikoshBAN" pitchFamily="2" charset="0"/>
                <a:cs typeface="NikoshBAN" pitchFamily="2" charset="0"/>
              </a:rPr>
              <a:t>উদ্ভিদের</a:t>
            </a:r>
            <a:r>
              <a:rPr lang="en-US" sz="4400" kern="1200" dirty="0" smtClean="0">
                <a:latin typeface="NikoshBAN" pitchFamily="2" charset="0"/>
                <a:cs typeface="NikoshBAN" pitchFamily="2" charset="0"/>
              </a:rPr>
              <a:t> </a:t>
            </a:r>
            <a:r>
              <a:rPr lang="en-US" sz="4400" kern="1200" dirty="0" err="1" smtClean="0">
                <a:latin typeface="NikoshBAN" pitchFamily="2" charset="0"/>
                <a:cs typeface="NikoshBAN" pitchFamily="2" charset="0"/>
              </a:rPr>
              <a:t>উদাহরন</a:t>
            </a:r>
            <a:r>
              <a:rPr lang="en-US" sz="4400" kern="1200" dirty="0" smtClean="0">
                <a:latin typeface="NikoshBAN" pitchFamily="2" charset="0"/>
                <a:cs typeface="NikoshBAN" pitchFamily="2" charset="0"/>
              </a:rPr>
              <a:t> </a:t>
            </a:r>
            <a:r>
              <a:rPr lang="en-US" sz="4400" kern="1200" dirty="0" err="1" smtClean="0">
                <a:latin typeface="NikoshBAN" pitchFamily="2" charset="0"/>
                <a:cs typeface="NikoshBAN" pitchFamily="2" charset="0"/>
              </a:rPr>
              <a:t>সহ</a:t>
            </a:r>
            <a:r>
              <a:rPr lang="en-US" sz="4400" kern="1200" dirty="0" smtClean="0">
                <a:latin typeface="NikoshBAN" pitchFamily="2" charset="0"/>
                <a:cs typeface="NikoshBAN" pitchFamily="2" charset="0"/>
              </a:rPr>
              <a:t> </a:t>
            </a:r>
            <a:r>
              <a:rPr lang="en-US" sz="4400" kern="1200" dirty="0" err="1" smtClean="0">
                <a:latin typeface="NikoshBAN" pitchFamily="2" charset="0"/>
                <a:cs typeface="NikoshBAN" pitchFamily="2" charset="0"/>
              </a:rPr>
              <a:t>শ্রেণি</a:t>
            </a:r>
            <a:r>
              <a:rPr lang="en-US" sz="4400" kern="1200" dirty="0" smtClean="0">
                <a:latin typeface="NikoshBAN" pitchFamily="2" charset="0"/>
                <a:cs typeface="NikoshBAN" pitchFamily="2" charset="0"/>
              </a:rPr>
              <a:t> </a:t>
            </a:r>
            <a:r>
              <a:rPr lang="en-US" sz="4400" kern="1200" dirty="0" err="1" smtClean="0">
                <a:latin typeface="NikoshBAN" pitchFamily="2" charset="0"/>
                <a:cs typeface="NikoshBAN" pitchFamily="2" charset="0"/>
              </a:rPr>
              <a:t>বিন্যাস</a:t>
            </a:r>
            <a:r>
              <a:rPr lang="en-US" sz="4400" kern="1200" dirty="0" smtClean="0">
                <a:latin typeface="NikoshBAN" pitchFamily="2" charset="0"/>
                <a:cs typeface="NikoshBAN" pitchFamily="2" charset="0"/>
              </a:rPr>
              <a:t> </a:t>
            </a:r>
            <a:r>
              <a:rPr lang="en-US" sz="4400" kern="1200" dirty="0" err="1" smtClean="0">
                <a:latin typeface="NikoshBAN" pitchFamily="2" charset="0"/>
                <a:cs typeface="NikoshBAN" pitchFamily="2" charset="0"/>
              </a:rPr>
              <a:t>করে</a:t>
            </a:r>
            <a:r>
              <a:rPr lang="en-US" sz="4400" kern="1200" dirty="0" smtClean="0">
                <a:latin typeface="NikoshBAN" pitchFamily="2" charset="0"/>
                <a:cs typeface="NikoshBAN" pitchFamily="2" charset="0"/>
              </a:rPr>
              <a:t> </a:t>
            </a:r>
            <a:r>
              <a:rPr lang="en-US" sz="4400" kern="1200" dirty="0" err="1" smtClean="0">
                <a:latin typeface="NikoshBAN" pitchFamily="2" charset="0"/>
                <a:cs typeface="NikoshBAN" pitchFamily="2" charset="0"/>
              </a:rPr>
              <a:t>দেখাও</a:t>
            </a:r>
            <a:r>
              <a:rPr lang="en-US" sz="4400" kern="1200" dirty="0" smtClean="0">
                <a:latin typeface="NikoshBAN" pitchFamily="2" charset="0"/>
                <a:cs typeface="NikoshBAN" pitchFamily="2" charset="0"/>
              </a:rPr>
              <a:t>। </a:t>
            </a:r>
            <a:endParaRPr lang="en-US" sz="4400" kern="1200" dirty="0">
              <a:latin typeface="NikoshBAN" pitchFamily="2" charset="0"/>
              <a:cs typeface="NikoshBAN" pitchFamily="2" charset="0"/>
            </a:endParaRPr>
          </a:p>
        </p:txBody>
      </p:sp>
      <p:grpSp>
        <p:nvGrpSpPr>
          <p:cNvPr id="3" name="Group 2"/>
          <p:cNvGrpSpPr/>
          <p:nvPr/>
        </p:nvGrpSpPr>
        <p:grpSpPr>
          <a:xfrm>
            <a:off x="196066" y="3414118"/>
            <a:ext cx="1256557" cy="1171620"/>
            <a:chOff x="152402" y="3435542"/>
            <a:chExt cx="1256557" cy="1171620"/>
          </a:xfrm>
        </p:grpSpPr>
        <p:sp>
          <p:nvSpPr>
            <p:cNvPr id="9" name="Oval 8"/>
            <p:cNvSpPr/>
            <p:nvPr/>
          </p:nvSpPr>
          <p:spPr>
            <a:xfrm>
              <a:off x="152402" y="3435542"/>
              <a:ext cx="1256557" cy="1128772"/>
            </a:xfrm>
            <a:prstGeom prst="ellipse">
              <a:avLst/>
            </a:prstGeom>
            <a:blipFill>
              <a:blip r:embed="rId5">
                <a:extLst>
                  <a:ext uri="{28A0092B-C50C-407E-A947-70E740481C1C}">
                    <a14:useLocalDpi xmlns:a14="http://schemas.microsoft.com/office/drawing/2010/main" val="0"/>
                  </a:ext>
                </a:extLst>
              </a:blip>
              <a:srcRect/>
              <a:stretch>
                <a:fillRect t="-16000" b="-16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5" name="TextBox 14"/>
            <p:cNvSpPr txBox="1"/>
            <p:nvPr/>
          </p:nvSpPr>
          <p:spPr>
            <a:xfrm>
              <a:off x="443345" y="4237830"/>
              <a:ext cx="762000" cy="369332"/>
            </a:xfrm>
            <a:prstGeom prst="rect">
              <a:avLst/>
            </a:prstGeom>
            <a:noFill/>
          </p:spPr>
          <p:txBody>
            <a:bodyPr wrap="square" rtlCol="0">
              <a:spAutoFit/>
            </a:bodyPr>
            <a:lstStyle/>
            <a:p>
              <a:r>
                <a:rPr lang="en-US" dirty="0" err="1" smtClean="0">
                  <a:latin typeface="NikoshBAN" pitchFamily="2" charset="0"/>
                  <a:cs typeface="NikoshBAN" pitchFamily="2" charset="0"/>
                </a:rPr>
                <a:t>প্লেটো</a:t>
              </a:r>
              <a:endParaRPr lang="en-US" dirty="0">
                <a:latin typeface="NikoshBAN" pitchFamily="2" charset="0"/>
                <a:cs typeface="NikoshBAN" pitchFamily="2" charset="0"/>
              </a:endParaRPr>
            </a:p>
          </p:txBody>
        </p:sp>
      </p:grpSp>
    </p:spTree>
    <p:extLst>
      <p:ext uri="{BB962C8B-B14F-4D97-AF65-F5344CB8AC3E}">
        <p14:creationId xmlns:p14="http://schemas.microsoft.com/office/powerpoint/2010/main" val="2628093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heel(1)">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heel(1)">
                                      <p:cBhvr>
                                        <p:cTn id="32" dur="2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0"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636"/>
            <a:ext cx="9144000" cy="1143000"/>
          </a:xfrm>
          <a:solidFill>
            <a:schemeClr val="accent6">
              <a:lumMod val="40000"/>
              <a:lumOff val="60000"/>
            </a:schemeClr>
          </a:solidFill>
        </p:spPr>
        <p:txBody>
          <a:bodyPr>
            <a:noAutofit/>
          </a:bodyPr>
          <a:lstStyle/>
          <a:p>
            <a:r>
              <a:rPr lang="en-US" sz="6600" dirty="0" err="1" smtClean="0">
                <a:latin typeface="NikoshBAN" pitchFamily="2" charset="0"/>
                <a:cs typeface="NikoshBAN" pitchFamily="2" charset="0"/>
              </a:rPr>
              <a:t>শ্রেণিবিন্যাস</a:t>
            </a:r>
            <a:endParaRPr lang="en-US" sz="6600" dirty="0"/>
          </a:p>
        </p:txBody>
      </p:sp>
      <p:sp>
        <p:nvSpPr>
          <p:cNvPr id="7" name="Freeform 6"/>
          <p:cNvSpPr/>
          <p:nvPr/>
        </p:nvSpPr>
        <p:spPr>
          <a:xfrm>
            <a:off x="1644215" y="2658647"/>
            <a:ext cx="1829817" cy="678862"/>
          </a:xfrm>
          <a:custGeom>
            <a:avLst/>
            <a:gdLst>
              <a:gd name="connsiteX0" fmla="*/ 0 w 1829817"/>
              <a:gd name="connsiteY0" fmla="*/ 0 h 678862"/>
              <a:gd name="connsiteX1" fmla="*/ 1829817 w 1829817"/>
              <a:gd name="connsiteY1" fmla="*/ 0 h 678862"/>
              <a:gd name="connsiteX2" fmla="*/ 1829817 w 1829817"/>
              <a:gd name="connsiteY2" fmla="*/ 678862 h 678862"/>
              <a:gd name="connsiteX3" fmla="*/ 0 w 1829817"/>
              <a:gd name="connsiteY3" fmla="*/ 678862 h 678862"/>
              <a:gd name="connsiteX4" fmla="*/ 0 w 1829817"/>
              <a:gd name="connsiteY4" fmla="*/ 0 h 678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9817" h="678862">
                <a:moveTo>
                  <a:pt x="0" y="0"/>
                </a:moveTo>
                <a:lnTo>
                  <a:pt x="1829817" y="0"/>
                </a:lnTo>
                <a:lnTo>
                  <a:pt x="1829817" y="678862"/>
                </a:lnTo>
                <a:lnTo>
                  <a:pt x="0" y="6788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7584" tIns="227584" rIns="227584" bIns="0" numCol="1" spcCol="1270" anchor="t" anchorCtr="0">
            <a:noAutofit/>
          </a:bodyPr>
          <a:lstStyle/>
          <a:p>
            <a:pPr lvl="0" algn="ctr" defTabSz="1422400">
              <a:lnSpc>
                <a:spcPct val="90000"/>
              </a:lnSpc>
              <a:spcBef>
                <a:spcPct val="0"/>
              </a:spcBef>
              <a:spcAft>
                <a:spcPct val="35000"/>
              </a:spcAft>
            </a:pPr>
            <a:endParaRPr lang="en-US" sz="3200" kern="1200"/>
          </a:p>
        </p:txBody>
      </p:sp>
      <p:sp>
        <p:nvSpPr>
          <p:cNvPr id="9" name="Freeform 8"/>
          <p:cNvSpPr/>
          <p:nvPr/>
        </p:nvSpPr>
        <p:spPr>
          <a:xfrm>
            <a:off x="3657091" y="2658647"/>
            <a:ext cx="1829817" cy="678862"/>
          </a:xfrm>
          <a:custGeom>
            <a:avLst/>
            <a:gdLst>
              <a:gd name="connsiteX0" fmla="*/ 0 w 1829817"/>
              <a:gd name="connsiteY0" fmla="*/ 0 h 678862"/>
              <a:gd name="connsiteX1" fmla="*/ 1829817 w 1829817"/>
              <a:gd name="connsiteY1" fmla="*/ 0 h 678862"/>
              <a:gd name="connsiteX2" fmla="*/ 1829817 w 1829817"/>
              <a:gd name="connsiteY2" fmla="*/ 678862 h 678862"/>
              <a:gd name="connsiteX3" fmla="*/ 0 w 1829817"/>
              <a:gd name="connsiteY3" fmla="*/ 678862 h 678862"/>
              <a:gd name="connsiteX4" fmla="*/ 0 w 1829817"/>
              <a:gd name="connsiteY4" fmla="*/ 0 h 678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9817" h="678862">
                <a:moveTo>
                  <a:pt x="0" y="0"/>
                </a:moveTo>
                <a:lnTo>
                  <a:pt x="1829817" y="0"/>
                </a:lnTo>
                <a:lnTo>
                  <a:pt x="1829817" y="678862"/>
                </a:lnTo>
                <a:lnTo>
                  <a:pt x="0" y="6788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7584" tIns="227584" rIns="227584" bIns="0" numCol="1" spcCol="1270" anchor="t" anchorCtr="0">
            <a:noAutofit/>
          </a:bodyPr>
          <a:lstStyle/>
          <a:p>
            <a:pPr lvl="0" algn="ctr" defTabSz="1422400">
              <a:lnSpc>
                <a:spcPct val="90000"/>
              </a:lnSpc>
              <a:spcBef>
                <a:spcPct val="0"/>
              </a:spcBef>
              <a:spcAft>
                <a:spcPct val="35000"/>
              </a:spcAft>
            </a:pPr>
            <a:endParaRPr lang="en-US" sz="3200" kern="1200"/>
          </a:p>
        </p:txBody>
      </p:sp>
      <p:sp>
        <p:nvSpPr>
          <p:cNvPr id="11" name="Freeform 10"/>
          <p:cNvSpPr/>
          <p:nvPr/>
        </p:nvSpPr>
        <p:spPr>
          <a:xfrm>
            <a:off x="5669967" y="2658647"/>
            <a:ext cx="1829817" cy="678862"/>
          </a:xfrm>
          <a:custGeom>
            <a:avLst/>
            <a:gdLst>
              <a:gd name="connsiteX0" fmla="*/ 0 w 1829817"/>
              <a:gd name="connsiteY0" fmla="*/ 0 h 678862"/>
              <a:gd name="connsiteX1" fmla="*/ 1829817 w 1829817"/>
              <a:gd name="connsiteY1" fmla="*/ 0 h 678862"/>
              <a:gd name="connsiteX2" fmla="*/ 1829817 w 1829817"/>
              <a:gd name="connsiteY2" fmla="*/ 678862 h 678862"/>
              <a:gd name="connsiteX3" fmla="*/ 0 w 1829817"/>
              <a:gd name="connsiteY3" fmla="*/ 678862 h 678862"/>
              <a:gd name="connsiteX4" fmla="*/ 0 w 1829817"/>
              <a:gd name="connsiteY4" fmla="*/ 0 h 678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9817" h="678862">
                <a:moveTo>
                  <a:pt x="0" y="0"/>
                </a:moveTo>
                <a:lnTo>
                  <a:pt x="1829817" y="0"/>
                </a:lnTo>
                <a:lnTo>
                  <a:pt x="1829817" y="678862"/>
                </a:lnTo>
                <a:lnTo>
                  <a:pt x="0" y="6788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7584" tIns="227584" rIns="227584" bIns="0" numCol="1" spcCol="1270" anchor="t" anchorCtr="0">
            <a:noAutofit/>
          </a:bodyPr>
          <a:lstStyle/>
          <a:p>
            <a:pPr lvl="0" algn="ctr" defTabSz="1422400">
              <a:lnSpc>
                <a:spcPct val="90000"/>
              </a:lnSpc>
              <a:spcBef>
                <a:spcPct val="0"/>
              </a:spcBef>
              <a:spcAft>
                <a:spcPct val="35000"/>
              </a:spcAft>
            </a:pPr>
            <a:endParaRPr lang="en-US" sz="3200" kern="1200"/>
          </a:p>
        </p:txBody>
      </p:sp>
      <p:sp>
        <p:nvSpPr>
          <p:cNvPr id="13" name="Freeform 12"/>
          <p:cNvSpPr/>
          <p:nvPr/>
        </p:nvSpPr>
        <p:spPr>
          <a:xfrm>
            <a:off x="3657091" y="4781234"/>
            <a:ext cx="1829817" cy="678862"/>
          </a:xfrm>
          <a:custGeom>
            <a:avLst/>
            <a:gdLst>
              <a:gd name="connsiteX0" fmla="*/ 0 w 1829817"/>
              <a:gd name="connsiteY0" fmla="*/ 0 h 678862"/>
              <a:gd name="connsiteX1" fmla="*/ 1829817 w 1829817"/>
              <a:gd name="connsiteY1" fmla="*/ 0 h 678862"/>
              <a:gd name="connsiteX2" fmla="*/ 1829817 w 1829817"/>
              <a:gd name="connsiteY2" fmla="*/ 678862 h 678862"/>
              <a:gd name="connsiteX3" fmla="*/ 0 w 1829817"/>
              <a:gd name="connsiteY3" fmla="*/ 678862 h 678862"/>
              <a:gd name="connsiteX4" fmla="*/ 0 w 1829817"/>
              <a:gd name="connsiteY4" fmla="*/ 0 h 678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9817" h="678862">
                <a:moveTo>
                  <a:pt x="0" y="0"/>
                </a:moveTo>
                <a:lnTo>
                  <a:pt x="1829817" y="0"/>
                </a:lnTo>
                <a:lnTo>
                  <a:pt x="1829817" y="678862"/>
                </a:lnTo>
                <a:lnTo>
                  <a:pt x="0" y="6788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7584" tIns="227584" rIns="227584" bIns="0" numCol="1" spcCol="1270" anchor="t" anchorCtr="0">
            <a:noAutofit/>
          </a:bodyPr>
          <a:lstStyle/>
          <a:p>
            <a:pPr lvl="0" algn="ctr" defTabSz="1422400">
              <a:lnSpc>
                <a:spcPct val="90000"/>
              </a:lnSpc>
              <a:spcBef>
                <a:spcPct val="0"/>
              </a:spcBef>
              <a:spcAft>
                <a:spcPct val="35000"/>
              </a:spcAft>
            </a:pPr>
            <a:endParaRPr lang="en-US" sz="3200" kern="1200"/>
          </a:p>
        </p:txBody>
      </p:sp>
      <p:grpSp>
        <p:nvGrpSpPr>
          <p:cNvPr id="25" name="Group 24"/>
          <p:cNvGrpSpPr/>
          <p:nvPr/>
        </p:nvGrpSpPr>
        <p:grpSpPr>
          <a:xfrm>
            <a:off x="57501" y="1159348"/>
            <a:ext cx="3005939" cy="2235612"/>
            <a:chOff x="57501" y="1159348"/>
            <a:chExt cx="3005939" cy="2235612"/>
          </a:xfrm>
        </p:grpSpPr>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01" y="1785235"/>
              <a:ext cx="2838450" cy="1609725"/>
            </a:xfrm>
            <a:prstGeom prst="rect">
              <a:avLst/>
            </a:prstGeom>
          </p:spPr>
        </p:pic>
        <p:sp>
          <p:nvSpPr>
            <p:cNvPr id="21" name="TextBox 20"/>
            <p:cNvSpPr txBox="1"/>
            <p:nvPr/>
          </p:nvSpPr>
          <p:spPr>
            <a:xfrm>
              <a:off x="224990" y="1159348"/>
              <a:ext cx="2838450" cy="646331"/>
            </a:xfrm>
            <a:prstGeom prst="rect">
              <a:avLst/>
            </a:prstGeom>
            <a:noFill/>
          </p:spPr>
          <p:txBody>
            <a:bodyPr wrap="square" rtlCol="0">
              <a:spAutoFit/>
            </a:bodyPr>
            <a:lstStyle/>
            <a:p>
              <a:r>
                <a:rPr lang="en-US" dirty="0">
                  <a:latin typeface="NikoshBAN" pitchFamily="2" charset="0"/>
                  <a:cs typeface="NikoshBAN" pitchFamily="2" charset="0"/>
                </a:rPr>
                <a:t> </a:t>
              </a:r>
              <a:r>
                <a:rPr lang="en-US" sz="3600" dirty="0" err="1" smtClean="0">
                  <a:latin typeface="NikoshBAN" pitchFamily="2" charset="0"/>
                  <a:cs typeface="NikoshBAN" pitchFamily="2" charset="0"/>
                </a:rPr>
                <a:t>মেরুদন্ডী</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প্রাণি</a:t>
              </a:r>
              <a:r>
                <a:rPr lang="en-US" sz="3600" dirty="0">
                  <a:latin typeface="NikoshBAN" pitchFamily="2" charset="0"/>
                  <a:cs typeface="NikoshBAN" pitchFamily="2" charset="0"/>
                </a:rPr>
                <a:t> </a:t>
              </a:r>
              <a:r>
                <a:rPr lang="en-US" sz="3600" dirty="0" smtClean="0">
                  <a:latin typeface="NikoshBAN" pitchFamily="2" charset="0"/>
                  <a:cs typeface="NikoshBAN" pitchFamily="2" charset="0"/>
                </a:rPr>
                <a:t> </a:t>
              </a:r>
              <a:endParaRPr lang="en-US" dirty="0"/>
            </a:p>
          </p:txBody>
        </p:sp>
      </p:grpSp>
      <p:grpSp>
        <p:nvGrpSpPr>
          <p:cNvPr id="24" name="Group 23"/>
          <p:cNvGrpSpPr/>
          <p:nvPr/>
        </p:nvGrpSpPr>
        <p:grpSpPr>
          <a:xfrm>
            <a:off x="3063441" y="1117583"/>
            <a:ext cx="5928160" cy="2264187"/>
            <a:chOff x="2965371" y="1159348"/>
            <a:chExt cx="6178629" cy="2264187"/>
          </a:xfrm>
        </p:grpSpPr>
        <p:grpSp>
          <p:nvGrpSpPr>
            <p:cNvPr id="22" name="Group 21"/>
            <p:cNvGrpSpPr/>
            <p:nvPr/>
          </p:nvGrpSpPr>
          <p:grpSpPr>
            <a:xfrm>
              <a:off x="2965371" y="1755066"/>
              <a:ext cx="6178629" cy="1668469"/>
              <a:chOff x="2965371" y="1755066"/>
              <a:chExt cx="6178629" cy="1668469"/>
            </a:xfrm>
          </p:grpSpPr>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261520" y="1455029"/>
                <a:ext cx="1555162" cy="2209798"/>
              </a:xfrm>
              <a:prstGeom prst="rect">
                <a:avLst/>
              </a:prstGeom>
            </p:spPr>
          </p:pic>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21327" y="1755066"/>
                <a:ext cx="2012875" cy="1609724"/>
              </a:xfrm>
              <a:prstGeom prst="rect">
                <a:avLst/>
              </a:prstGeom>
            </p:spPr>
          </p:pic>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65371" y="1785235"/>
                <a:ext cx="1955956" cy="1638300"/>
              </a:xfrm>
              <a:prstGeom prst="rect">
                <a:avLst/>
              </a:prstGeom>
            </p:spPr>
          </p:pic>
        </p:grpSp>
        <p:sp>
          <p:nvSpPr>
            <p:cNvPr id="23" name="TextBox 22"/>
            <p:cNvSpPr txBox="1"/>
            <p:nvPr/>
          </p:nvSpPr>
          <p:spPr>
            <a:xfrm>
              <a:off x="4724400" y="1159348"/>
              <a:ext cx="2590800" cy="646331"/>
            </a:xfrm>
            <a:prstGeom prst="rect">
              <a:avLst/>
            </a:prstGeom>
            <a:noFill/>
          </p:spPr>
          <p:txBody>
            <a:bodyPr wrap="square" rtlCol="0">
              <a:spAutoFit/>
            </a:bodyPr>
            <a:lstStyle/>
            <a:p>
              <a:r>
                <a:rPr lang="en-US" sz="3600" dirty="0" smtClean="0">
                  <a:latin typeface="NikoshBAN" pitchFamily="2" charset="0"/>
                  <a:cs typeface="NikoshBAN" pitchFamily="2" charset="0"/>
                </a:rPr>
                <a:t>অ- </a:t>
              </a:r>
              <a:r>
                <a:rPr lang="en-US" sz="3600" dirty="0" err="1" smtClean="0">
                  <a:latin typeface="NikoshBAN" pitchFamily="2" charset="0"/>
                  <a:cs typeface="NikoshBAN" pitchFamily="2" charset="0"/>
                </a:rPr>
                <a:t>মেরুদন্ডী</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প্রাণি</a:t>
              </a:r>
              <a:r>
                <a:rPr lang="en-US" sz="3600" dirty="0" smtClean="0">
                  <a:latin typeface="NikoshBAN" pitchFamily="2" charset="0"/>
                  <a:cs typeface="NikoshBAN" pitchFamily="2" charset="0"/>
                </a:rPr>
                <a:t> </a:t>
              </a:r>
              <a:endParaRPr lang="en-US" sz="3600" dirty="0"/>
            </a:p>
          </p:txBody>
        </p:sp>
      </p:gr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37366" y="3423535"/>
            <a:ext cx="4572000" cy="2251364"/>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053" y="3423535"/>
            <a:ext cx="4362100" cy="2320040"/>
          </a:xfrm>
          <a:prstGeom prst="rect">
            <a:avLst/>
          </a:prstGeom>
        </p:spPr>
      </p:pic>
      <p:grpSp>
        <p:nvGrpSpPr>
          <p:cNvPr id="29" name="Group 28"/>
          <p:cNvGrpSpPr/>
          <p:nvPr/>
        </p:nvGrpSpPr>
        <p:grpSpPr>
          <a:xfrm>
            <a:off x="57502" y="5695998"/>
            <a:ext cx="9051864" cy="1243020"/>
            <a:chOff x="57502" y="5695998"/>
            <a:chExt cx="9051864" cy="1243020"/>
          </a:xfrm>
        </p:grpSpPr>
        <p:pic>
          <p:nvPicPr>
            <p:cNvPr id="26" name="Picture 2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565557" y="5695998"/>
              <a:ext cx="3543809" cy="1243020"/>
            </a:xfrm>
            <a:prstGeom prst="rect">
              <a:avLst/>
            </a:prstGeom>
          </p:spPr>
        </p:pic>
        <p:pic>
          <p:nvPicPr>
            <p:cNvPr id="27" name="Picture 2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16200000">
              <a:off x="3665775" y="4972074"/>
              <a:ext cx="1162002" cy="2609850"/>
            </a:xfrm>
            <a:prstGeom prst="rect">
              <a:avLst/>
            </a:prstGeom>
          </p:spPr>
        </p:pic>
        <p:pic>
          <p:nvPicPr>
            <p:cNvPr id="28" name="Picture 2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16200000">
              <a:off x="932638" y="4894684"/>
              <a:ext cx="1088179" cy="2838451"/>
            </a:xfrm>
            <a:prstGeom prst="rect">
              <a:avLst/>
            </a:prstGeom>
          </p:spPr>
        </p:pic>
      </p:grpSp>
    </p:spTree>
    <p:extLst>
      <p:ext uri="{BB962C8B-B14F-4D97-AF65-F5344CB8AC3E}">
        <p14:creationId xmlns:p14="http://schemas.microsoft.com/office/powerpoint/2010/main" val="1387683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barn(inVertical)">
                                      <p:cBhvr>
                                        <p:cTn id="14" dur="500"/>
                                        <p:tgtEl>
                                          <p:spTgt spid="2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barn(inVertical)">
                                      <p:cBhvr>
                                        <p:cTn id="19" dur="500"/>
                                        <p:tgtEl>
                                          <p:spTgt spid="24"/>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heel(1)">
                                      <p:cBhvr>
                                        <p:cTn id="24" dur="2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heel(1)">
                                      <p:cBhvr>
                                        <p:cTn id="29" dur="20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barn(inVertical)">
                                      <p:cBhvr>
                                        <p:cTn id="3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0"/>
            <a:ext cx="9144000" cy="1323439"/>
          </a:xfrm>
          <a:prstGeom prst="rect">
            <a:avLst/>
          </a:prstGeom>
          <a:solidFill>
            <a:schemeClr val="accent4">
              <a:lumMod val="20000"/>
              <a:lumOff val="80000"/>
            </a:schemeClr>
          </a:solidFill>
        </p:spPr>
        <p:txBody>
          <a:bodyPr wrap="square">
            <a:spAutoFit/>
          </a:bodyPr>
          <a:lstStyle/>
          <a:p>
            <a:pPr algn="ctr"/>
            <a:r>
              <a:rPr lang="bn-BD" sz="8000" dirty="0">
                <a:solidFill>
                  <a:srgbClr val="C00000"/>
                </a:solidFill>
                <a:latin typeface="NikoshBAN" panose="02000000000000000000" pitchFamily="2" charset="0"/>
                <a:cs typeface="NikoshBAN" panose="02000000000000000000" pitchFamily="2" charset="0"/>
              </a:rPr>
              <a:t>মূল্যায়ন</a:t>
            </a:r>
            <a:endParaRPr lang="en-US" sz="8000" dirty="0"/>
          </a:p>
        </p:txBody>
      </p:sp>
      <p:sp>
        <p:nvSpPr>
          <p:cNvPr id="5" name="Freeform 4"/>
          <p:cNvSpPr/>
          <p:nvPr/>
        </p:nvSpPr>
        <p:spPr>
          <a:xfrm>
            <a:off x="1" y="2135167"/>
            <a:ext cx="1156394" cy="1651992"/>
          </a:xfrm>
          <a:custGeom>
            <a:avLst/>
            <a:gdLst>
              <a:gd name="connsiteX0" fmla="*/ 0 w 1651992"/>
              <a:gd name="connsiteY0" fmla="*/ 0 h 1156394"/>
              <a:gd name="connsiteX1" fmla="*/ 1073795 w 1651992"/>
              <a:gd name="connsiteY1" fmla="*/ 0 h 1156394"/>
              <a:gd name="connsiteX2" fmla="*/ 1651992 w 1651992"/>
              <a:gd name="connsiteY2" fmla="*/ 578197 h 1156394"/>
              <a:gd name="connsiteX3" fmla="*/ 1073795 w 1651992"/>
              <a:gd name="connsiteY3" fmla="*/ 1156394 h 1156394"/>
              <a:gd name="connsiteX4" fmla="*/ 0 w 1651992"/>
              <a:gd name="connsiteY4" fmla="*/ 1156394 h 1156394"/>
              <a:gd name="connsiteX5" fmla="*/ 578197 w 1651992"/>
              <a:gd name="connsiteY5" fmla="*/ 578197 h 1156394"/>
              <a:gd name="connsiteX6" fmla="*/ 0 w 1651992"/>
              <a:gd name="connsiteY6" fmla="*/ 0 h 1156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51992" h="1156394">
                <a:moveTo>
                  <a:pt x="1651992" y="0"/>
                </a:moveTo>
                <a:lnTo>
                  <a:pt x="1651992" y="751656"/>
                </a:lnTo>
                <a:lnTo>
                  <a:pt x="825996" y="1156394"/>
                </a:lnTo>
                <a:lnTo>
                  <a:pt x="0" y="751656"/>
                </a:lnTo>
                <a:lnTo>
                  <a:pt x="0" y="0"/>
                </a:lnTo>
                <a:lnTo>
                  <a:pt x="825996" y="404738"/>
                </a:lnTo>
                <a:lnTo>
                  <a:pt x="1651992"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20" tIns="598517" rIns="20320" bIns="598517" numCol="1" spcCol="1270" anchor="ctr" anchorCtr="0">
            <a:noAutofit/>
          </a:bodyPr>
          <a:lstStyle/>
          <a:p>
            <a:pPr lvl="0" algn="ctr" defTabSz="1422400">
              <a:lnSpc>
                <a:spcPct val="90000"/>
              </a:lnSpc>
              <a:spcBef>
                <a:spcPct val="0"/>
              </a:spcBef>
              <a:spcAft>
                <a:spcPct val="35000"/>
              </a:spcAft>
            </a:pPr>
            <a:r>
              <a:rPr lang="en-US" sz="3200" dirty="0" smtClean="0">
                <a:latin typeface="NikoshBAN" pitchFamily="2" charset="0"/>
                <a:cs typeface="NikoshBAN" pitchFamily="2" charset="0"/>
              </a:rPr>
              <a:t>০১</a:t>
            </a:r>
            <a:endParaRPr lang="en-US" sz="3200" kern="1200" dirty="0">
              <a:latin typeface="NikoshBAN" pitchFamily="2" charset="0"/>
              <a:cs typeface="NikoshBAN" pitchFamily="2" charset="0"/>
            </a:endParaRPr>
          </a:p>
        </p:txBody>
      </p:sp>
      <p:sp>
        <p:nvSpPr>
          <p:cNvPr id="6" name="Freeform 5"/>
          <p:cNvSpPr/>
          <p:nvPr/>
        </p:nvSpPr>
        <p:spPr>
          <a:xfrm>
            <a:off x="1184102" y="2135167"/>
            <a:ext cx="7952970" cy="1073795"/>
          </a:xfrm>
          <a:custGeom>
            <a:avLst/>
            <a:gdLst>
              <a:gd name="connsiteX0" fmla="*/ 178969 w 1073794"/>
              <a:gd name="connsiteY0" fmla="*/ 0 h 7952969"/>
              <a:gd name="connsiteX1" fmla="*/ 894825 w 1073794"/>
              <a:gd name="connsiteY1" fmla="*/ 0 h 7952969"/>
              <a:gd name="connsiteX2" fmla="*/ 1073794 w 1073794"/>
              <a:gd name="connsiteY2" fmla="*/ 178969 h 7952969"/>
              <a:gd name="connsiteX3" fmla="*/ 1073794 w 1073794"/>
              <a:gd name="connsiteY3" fmla="*/ 7952969 h 7952969"/>
              <a:gd name="connsiteX4" fmla="*/ 1073794 w 1073794"/>
              <a:gd name="connsiteY4" fmla="*/ 7952969 h 7952969"/>
              <a:gd name="connsiteX5" fmla="*/ 0 w 1073794"/>
              <a:gd name="connsiteY5" fmla="*/ 7952969 h 7952969"/>
              <a:gd name="connsiteX6" fmla="*/ 0 w 1073794"/>
              <a:gd name="connsiteY6" fmla="*/ 7952969 h 7952969"/>
              <a:gd name="connsiteX7" fmla="*/ 0 w 1073794"/>
              <a:gd name="connsiteY7" fmla="*/ 178969 h 7952969"/>
              <a:gd name="connsiteX8" fmla="*/ 178969 w 1073794"/>
              <a:gd name="connsiteY8" fmla="*/ 0 h 7952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3794" h="7952969">
                <a:moveTo>
                  <a:pt x="1073794" y="1325522"/>
                </a:moveTo>
                <a:lnTo>
                  <a:pt x="1073794" y="6627447"/>
                </a:lnTo>
                <a:cubicBezTo>
                  <a:pt x="1073794" y="7359512"/>
                  <a:pt x="1062975" y="7952965"/>
                  <a:pt x="1049630" y="7952965"/>
                </a:cubicBezTo>
                <a:lnTo>
                  <a:pt x="0" y="7952965"/>
                </a:lnTo>
                <a:lnTo>
                  <a:pt x="0" y="7952965"/>
                </a:lnTo>
                <a:lnTo>
                  <a:pt x="0" y="4"/>
                </a:lnTo>
                <a:lnTo>
                  <a:pt x="0" y="4"/>
                </a:lnTo>
                <a:lnTo>
                  <a:pt x="1049630" y="4"/>
                </a:lnTo>
                <a:cubicBezTo>
                  <a:pt x="1062975" y="4"/>
                  <a:pt x="1073794" y="593457"/>
                  <a:pt x="1073794" y="1325522"/>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13361" tIns="71468" rIns="71468" bIns="71469" numCol="1" spcCol="1270" anchor="ctr" anchorCtr="0">
            <a:noAutofit/>
          </a:bodyPr>
          <a:lstStyle/>
          <a:p>
            <a:pPr>
              <a:buFont typeface="Wingdings" panose="05000000000000000000" pitchFamily="2" charset="2"/>
              <a:buChar char="v"/>
            </a:pPr>
            <a:r>
              <a:rPr lang="bn-BD" sz="7200" dirty="0">
                <a:solidFill>
                  <a:srgbClr val="0070C0"/>
                </a:solidFill>
                <a:latin typeface="NikoshBAN" panose="02000000000000000000" pitchFamily="2" charset="0"/>
                <a:cs typeface="NikoshBAN" panose="02000000000000000000" pitchFamily="2" charset="0"/>
              </a:rPr>
              <a:t>শ্রেণিকরণ কী? </a:t>
            </a:r>
          </a:p>
        </p:txBody>
      </p:sp>
      <p:sp>
        <p:nvSpPr>
          <p:cNvPr id="7" name="Freeform 6"/>
          <p:cNvSpPr/>
          <p:nvPr/>
        </p:nvSpPr>
        <p:spPr>
          <a:xfrm>
            <a:off x="1" y="3593603"/>
            <a:ext cx="1156394" cy="1830453"/>
          </a:xfrm>
          <a:custGeom>
            <a:avLst/>
            <a:gdLst>
              <a:gd name="connsiteX0" fmla="*/ 0 w 1651992"/>
              <a:gd name="connsiteY0" fmla="*/ 0 h 1156394"/>
              <a:gd name="connsiteX1" fmla="*/ 1073795 w 1651992"/>
              <a:gd name="connsiteY1" fmla="*/ 0 h 1156394"/>
              <a:gd name="connsiteX2" fmla="*/ 1651992 w 1651992"/>
              <a:gd name="connsiteY2" fmla="*/ 578197 h 1156394"/>
              <a:gd name="connsiteX3" fmla="*/ 1073795 w 1651992"/>
              <a:gd name="connsiteY3" fmla="*/ 1156394 h 1156394"/>
              <a:gd name="connsiteX4" fmla="*/ 0 w 1651992"/>
              <a:gd name="connsiteY4" fmla="*/ 1156394 h 1156394"/>
              <a:gd name="connsiteX5" fmla="*/ 578197 w 1651992"/>
              <a:gd name="connsiteY5" fmla="*/ 578197 h 1156394"/>
              <a:gd name="connsiteX6" fmla="*/ 0 w 1651992"/>
              <a:gd name="connsiteY6" fmla="*/ 0 h 1156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51992" h="1156394">
                <a:moveTo>
                  <a:pt x="1651992" y="0"/>
                </a:moveTo>
                <a:lnTo>
                  <a:pt x="1651992" y="751656"/>
                </a:lnTo>
                <a:lnTo>
                  <a:pt x="825996" y="1156394"/>
                </a:lnTo>
                <a:lnTo>
                  <a:pt x="0" y="751656"/>
                </a:lnTo>
                <a:lnTo>
                  <a:pt x="0" y="0"/>
                </a:lnTo>
                <a:lnTo>
                  <a:pt x="825996" y="404738"/>
                </a:lnTo>
                <a:lnTo>
                  <a:pt x="1651992"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20" tIns="598517" rIns="20320" bIns="598517" numCol="1" spcCol="1270" anchor="ctr" anchorCtr="0">
            <a:noAutofit/>
          </a:bodyPr>
          <a:lstStyle/>
          <a:p>
            <a:pPr lvl="0" algn="ctr" defTabSz="1422400">
              <a:lnSpc>
                <a:spcPct val="90000"/>
              </a:lnSpc>
              <a:spcBef>
                <a:spcPct val="0"/>
              </a:spcBef>
              <a:spcAft>
                <a:spcPct val="35000"/>
              </a:spcAft>
            </a:pPr>
            <a:r>
              <a:rPr lang="en-US" sz="3200" dirty="0" smtClean="0">
                <a:latin typeface="NikoshBAN" pitchFamily="2" charset="0"/>
                <a:cs typeface="NikoshBAN" pitchFamily="2" charset="0"/>
              </a:rPr>
              <a:t>০২</a:t>
            </a:r>
            <a:endParaRPr lang="en-US" sz="3200" kern="1200" dirty="0">
              <a:latin typeface="NikoshBAN" pitchFamily="2" charset="0"/>
              <a:cs typeface="NikoshBAN" pitchFamily="2" charset="0"/>
            </a:endParaRPr>
          </a:p>
        </p:txBody>
      </p:sp>
      <p:sp>
        <p:nvSpPr>
          <p:cNvPr id="8" name="Freeform 7"/>
          <p:cNvSpPr/>
          <p:nvPr/>
        </p:nvSpPr>
        <p:spPr>
          <a:xfrm>
            <a:off x="1156393" y="3593603"/>
            <a:ext cx="7952970" cy="1638135"/>
          </a:xfrm>
          <a:custGeom>
            <a:avLst/>
            <a:gdLst>
              <a:gd name="connsiteX0" fmla="*/ 178969 w 1073794"/>
              <a:gd name="connsiteY0" fmla="*/ 0 h 7952969"/>
              <a:gd name="connsiteX1" fmla="*/ 894825 w 1073794"/>
              <a:gd name="connsiteY1" fmla="*/ 0 h 7952969"/>
              <a:gd name="connsiteX2" fmla="*/ 1073794 w 1073794"/>
              <a:gd name="connsiteY2" fmla="*/ 178969 h 7952969"/>
              <a:gd name="connsiteX3" fmla="*/ 1073794 w 1073794"/>
              <a:gd name="connsiteY3" fmla="*/ 7952969 h 7952969"/>
              <a:gd name="connsiteX4" fmla="*/ 1073794 w 1073794"/>
              <a:gd name="connsiteY4" fmla="*/ 7952969 h 7952969"/>
              <a:gd name="connsiteX5" fmla="*/ 0 w 1073794"/>
              <a:gd name="connsiteY5" fmla="*/ 7952969 h 7952969"/>
              <a:gd name="connsiteX6" fmla="*/ 0 w 1073794"/>
              <a:gd name="connsiteY6" fmla="*/ 7952969 h 7952969"/>
              <a:gd name="connsiteX7" fmla="*/ 0 w 1073794"/>
              <a:gd name="connsiteY7" fmla="*/ 178969 h 7952969"/>
              <a:gd name="connsiteX8" fmla="*/ 178969 w 1073794"/>
              <a:gd name="connsiteY8" fmla="*/ 0 h 7952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3794" h="7952969">
                <a:moveTo>
                  <a:pt x="1073794" y="1325522"/>
                </a:moveTo>
                <a:lnTo>
                  <a:pt x="1073794" y="6627447"/>
                </a:lnTo>
                <a:cubicBezTo>
                  <a:pt x="1073794" y="7359512"/>
                  <a:pt x="1062975" y="7952965"/>
                  <a:pt x="1049630" y="7952965"/>
                </a:cubicBezTo>
                <a:lnTo>
                  <a:pt x="0" y="7952965"/>
                </a:lnTo>
                <a:lnTo>
                  <a:pt x="0" y="7952965"/>
                </a:lnTo>
                <a:lnTo>
                  <a:pt x="0" y="4"/>
                </a:lnTo>
                <a:lnTo>
                  <a:pt x="0" y="4"/>
                </a:lnTo>
                <a:lnTo>
                  <a:pt x="1049630" y="4"/>
                </a:lnTo>
                <a:cubicBezTo>
                  <a:pt x="1062975" y="4"/>
                  <a:pt x="1073794" y="593457"/>
                  <a:pt x="1073794" y="1325522"/>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13361" tIns="71468" rIns="71468" bIns="71469" numCol="1" spcCol="1270" anchor="ctr" anchorCtr="0">
            <a:noAutofit/>
          </a:bodyPr>
          <a:lstStyle/>
          <a:p>
            <a:pPr>
              <a:buFont typeface="Wingdings" panose="05000000000000000000" pitchFamily="2" charset="2"/>
              <a:buChar char="v"/>
            </a:pPr>
            <a:r>
              <a:rPr lang="bn-BD" sz="5400" dirty="0">
                <a:solidFill>
                  <a:srgbClr val="0070C0"/>
                </a:solidFill>
                <a:latin typeface="NikoshBAN" panose="02000000000000000000" pitchFamily="2" charset="0"/>
                <a:cs typeface="NikoshBAN" panose="02000000000000000000" pitchFamily="2" charset="0"/>
              </a:rPr>
              <a:t>শ্রেণিকরণের তিনটি </a:t>
            </a:r>
            <a:r>
              <a:rPr lang="bn-BD" sz="5400" dirty="0" smtClean="0">
                <a:solidFill>
                  <a:srgbClr val="0070C0"/>
                </a:solidFill>
                <a:latin typeface="NikoshBAN" panose="02000000000000000000" pitchFamily="2" charset="0"/>
                <a:cs typeface="NikoshBAN" panose="02000000000000000000" pitchFamily="2" charset="0"/>
              </a:rPr>
              <a:t>বৈশিষ্ট্য</a:t>
            </a:r>
            <a:r>
              <a:rPr lang="en-US" sz="5400" dirty="0">
                <a:solidFill>
                  <a:srgbClr val="0070C0"/>
                </a:solidFill>
                <a:latin typeface="NikoshBAN" panose="02000000000000000000" pitchFamily="2" charset="0"/>
                <a:cs typeface="NikoshBAN" panose="02000000000000000000" pitchFamily="2" charset="0"/>
              </a:rPr>
              <a:t> </a:t>
            </a:r>
            <a:r>
              <a:rPr lang="en-US" sz="5400" dirty="0" err="1" smtClean="0">
                <a:solidFill>
                  <a:srgbClr val="0070C0"/>
                </a:solidFill>
                <a:latin typeface="NikoshBAN" panose="02000000000000000000" pitchFamily="2" charset="0"/>
                <a:cs typeface="NikoshBAN" panose="02000000000000000000" pitchFamily="2" charset="0"/>
              </a:rPr>
              <a:t>লিখ</a:t>
            </a:r>
            <a:r>
              <a:rPr lang="bn-BD" sz="5400" dirty="0" smtClean="0">
                <a:solidFill>
                  <a:srgbClr val="0070C0"/>
                </a:solidFill>
                <a:latin typeface="NikoshBAN" panose="02000000000000000000" pitchFamily="2" charset="0"/>
                <a:cs typeface="NikoshBAN" panose="02000000000000000000" pitchFamily="2" charset="0"/>
              </a:rPr>
              <a:t>। </a:t>
            </a:r>
            <a:endParaRPr lang="en-US" sz="5400" dirty="0">
              <a:solidFill>
                <a:srgbClr val="0070C0"/>
              </a:solidFill>
              <a:latin typeface="NikoshBAN" panose="02000000000000000000" pitchFamily="2" charset="0"/>
              <a:cs typeface="NikoshBAN" panose="02000000000000000000" pitchFamily="2" charset="0"/>
            </a:endParaRPr>
          </a:p>
        </p:txBody>
      </p:sp>
      <p:sp>
        <p:nvSpPr>
          <p:cNvPr id="3" name="TextBox 2"/>
          <p:cNvSpPr txBox="1"/>
          <p:nvPr/>
        </p:nvSpPr>
        <p:spPr>
          <a:xfrm>
            <a:off x="2819400" y="5962011"/>
            <a:ext cx="3200400" cy="769441"/>
          </a:xfrm>
          <a:prstGeom prst="rect">
            <a:avLst/>
          </a:prstGeom>
          <a:noFill/>
        </p:spPr>
        <p:txBody>
          <a:bodyPr wrap="square" rtlCol="0">
            <a:spAutoFit/>
          </a:bodyPr>
          <a:lstStyle/>
          <a:p>
            <a:r>
              <a:rPr lang="en-US" sz="4400" dirty="0" err="1" smtClean="0">
                <a:latin typeface="NikoshBAN" pitchFamily="2" charset="0"/>
                <a:cs typeface="NikoshBAN" pitchFamily="2" charset="0"/>
              </a:rPr>
              <a:t>সময়</a:t>
            </a:r>
            <a:r>
              <a:rPr lang="en-US" sz="4400" dirty="0" smtClean="0">
                <a:latin typeface="NikoshBAN" pitchFamily="2" charset="0"/>
                <a:cs typeface="NikoshBAN" pitchFamily="2" charset="0"/>
              </a:rPr>
              <a:t> – ৭ </a:t>
            </a:r>
            <a:r>
              <a:rPr lang="en-US" sz="4400" dirty="0" err="1" smtClean="0">
                <a:latin typeface="NikoshBAN" pitchFamily="2" charset="0"/>
                <a:cs typeface="NikoshBAN" pitchFamily="2" charset="0"/>
              </a:rPr>
              <a:t>মিনিট</a:t>
            </a:r>
            <a:r>
              <a:rPr lang="en-US" sz="4400" dirty="0" smtClean="0">
                <a:latin typeface="NikoshBAN" pitchFamily="2" charset="0"/>
                <a:cs typeface="NikoshBAN" pitchFamily="2" charset="0"/>
              </a:rPr>
              <a:t>।</a:t>
            </a:r>
            <a:endParaRPr lang="en-US" sz="4400" dirty="0">
              <a:latin typeface="NikoshBAN" pitchFamily="2" charset="0"/>
              <a:cs typeface="NikoshBAN" pitchFamily="2" charset="0"/>
            </a:endParaRPr>
          </a:p>
        </p:txBody>
      </p:sp>
    </p:spTree>
    <p:extLst>
      <p:ext uri="{BB962C8B-B14F-4D97-AF65-F5344CB8AC3E}">
        <p14:creationId xmlns:p14="http://schemas.microsoft.com/office/powerpoint/2010/main" val="33477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style.rotation</p:attrName>
                                        </p:attrNameLst>
                                      </p:cBhvr>
                                      <p:tavLst>
                                        <p:tav tm="0">
                                          <p:val>
                                            <p:fltVal val="90"/>
                                          </p:val>
                                        </p:tav>
                                        <p:tav tm="100000">
                                          <p:val>
                                            <p:fltVal val="0"/>
                                          </p:val>
                                        </p:tav>
                                      </p:tavLst>
                                    </p:anim>
                                    <p:animEffect transition="in" filter="fade">
                                      <p:cBhvr>
                                        <p:cTn id="20" dur="1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ircle(in)">
                                      <p:cBhvr>
                                        <p:cTn id="25" dur="2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fltVal val="0"/>
                                          </p:val>
                                        </p:tav>
                                        <p:tav tm="100000">
                                          <p:val>
                                            <p:strVal val="#ppt_w"/>
                                          </p:val>
                                        </p:tav>
                                      </p:tavLst>
                                    </p:anim>
                                    <p:anim calcmode="lin" valueType="num">
                                      <p:cBhvr>
                                        <p:cTn id="31" dur="1000" fill="hold"/>
                                        <p:tgtEl>
                                          <p:spTgt spid="8"/>
                                        </p:tgtEl>
                                        <p:attrNameLst>
                                          <p:attrName>ppt_h</p:attrName>
                                        </p:attrNameLst>
                                      </p:cBhvr>
                                      <p:tavLst>
                                        <p:tav tm="0">
                                          <p:val>
                                            <p:fltVal val="0"/>
                                          </p:val>
                                        </p:tav>
                                        <p:tav tm="100000">
                                          <p:val>
                                            <p:strVal val="#ppt_h"/>
                                          </p:val>
                                        </p:tav>
                                      </p:tavLst>
                                    </p:anim>
                                    <p:anim calcmode="lin" valueType="num">
                                      <p:cBhvr>
                                        <p:cTn id="32" dur="1000" fill="hold"/>
                                        <p:tgtEl>
                                          <p:spTgt spid="8"/>
                                        </p:tgtEl>
                                        <p:attrNameLst>
                                          <p:attrName>style.rotation</p:attrName>
                                        </p:attrNameLst>
                                      </p:cBhvr>
                                      <p:tavLst>
                                        <p:tav tm="0">
                                          <p:val>
                                            <p:fltVal val="90"/>
                                          </p:val>
                                        </p:tav>
                                        <p:tav tm="100000">
                                          <p:val>
                                            <p:fltVal val="0"/>
                                          </p:val>
                                        </p:tav>
                                      </p:tavLst>
                                    </p:anim>
                                    <p:animEffect transition="in" filter="fade">
                                      <p:cBhvr>
                                        <p:cTn id="33" dur="10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wipe(down)">
                                      <p:cBhvr>
                                        <p:cTn id="38" dur="580">
                                          <p:stCondLst>
                                            <p:cond delay="0"/>
                                          </p:stCondLst>
                                        </p:cTn>
                                        <p:tgtEl>
                                          <p:spTgt spid="3"/>
                                        </p:tgtEl>
                                      </p:cBhvr>
                                    </p:animEffect>
                                    <p:anim calcmode="lin" valueType="num">
                                      <p:cBhvr>
                                        <p:cTn id="39"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4" dur="26">
                                          <p:stCondLst>
                                            <p:cond delay="650"/>
                                          </p:stCondLst>
                                        </p:cTn>
                                        <p:tgtEl>
                                          <p:spTgt spid="3"/>
                                        </p:tgtEl>
                                      </p:cBhvr>
                                      <p:to x="100000" y="60000"/>
                                    </p:animScale>
                                    <p:animScale>
                                      <p:cBhvr>
                                        <p:cTn id="45" dur="166" decel="50000">
                                          <p:stCondLst>
                                            <p:cond delay="676"/>
                                          </p:stCondLst>
                                        </p:cTn>
                                        <p:tgtEl>
                                          <p:spTgt spid="3"/>
                                        </p:tgtEl>
                                      </p:cBhvr>
                                      <p:to x="100000" y="100000"/>
                                    </p:animScale>
                                    <p:animScale>
                                      <p:cBhvr>
                                        <p:cTn id="46" dur="26">
                                          <p:stCondLst>
                                            <p:cond delay="1312"/>
                                          </p:stCondLst>
                                        </p:cTn>
                                        <p:tgtEl>
                                          <p:spTgt spid="3"/>
                                        </p:tgtEl>
                                      </p:cBhvr>
                                      <p:to x="100000" y="80000"/>
                                    </p:animScale>
                                    <p:animScale>
                                      <p:cBhvr>
                                        <p:cTn id="47" dur="166" decel="50000">
                                          <p:stCondLst>
                                            <p:cond delay="1338"/>
                                          </p:stCondLst>
                                        </p:cTn>
                                        <p:tgtEl>
                                          <p:spTgt spid="3"/>
                                        </p:tgtEl>
                                      </p:cBhvr>
                                      <p:to x="100000" y="100000"/>
                                    </p:animScale>
                                    <p:animScale>
                                      <p:cBhvr>
                                        <p:cTn id="48" dur="26">
                                          <p:stCondLst>
                                            <p:cond delay="1642"/>
                                          </p:stCondLst>
                                        </p:cTn>
                                        <p:tgtEl>
                                          <p:spTgt spid="3"/>
                                        </p:tgtEl>
                                      </p:cBhvr>
                                      <p:to x="100000" y="90000"/>
                                    </p:animScale>
                                    <p:animScale>
                                      <p:cBhvr>
                                        <p:cTn id="49" dur="166" decel="50000">
                                          <p:stCondLst>
                                            <p:cond delay="1668"/>
                                          </p:stCondLst>
                                        </p:cTn>
                                        <p:tgtEl>
                                          <p:spTgt spid="3"/>
                                        </p:tgtEl>
                                      </p:cBhvr>
                                      <p:to x="100000" y="100000"/>
                                    </p:animScale>
                                    <p:animScale>
                                      <p:cBhvr>
                                        <p:cTn id="50" dur="26">
                                          <p:stCondLst>
                                            <p:cond delay="1808"/>
                                          </p:stCondLst>
                                        </p:cTn>
                                        <p:tgtEl>
                                          <p:spTgt spid="3"/>
                                        </p:tgtEl>
                                      </p:cBhvr>
                                      <p:to x="100000" y="95000"/>
                                    </p:animScale>
                                    <p:animScale>
                                      <p:cBhvr>
                                        <p:cTn id="51"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24744" cy="1143000"/>
          </a:xfrm>
        </p:spPr>
        <p:style>
          <a:lnRef idx="3">
            <a:schemeClr val="lt1"/>
          </a:lnRef>
          <a:fillRef idx="1">
            <a:schemeClr val="accent3"/>
          </a:fillRef>
          <a:effectRef idx="1">
            <a:schemeClr val="accent3"/>
          </a:effectRef>
          <a:fontRef idx="minor">
            <a:schemeClr val="lt1"/>
          </a:fontRef>
        </p:style>
        <p:txBody>
          <a:bodyPr>
            <a:normAutofit/>
          </a:bodyPr>
          <a:lstStyle/>
          <a:p>
            <a:pPr algn="ctr"/>
            <a:r>
              <a:rPr lang="bn-BD" dirty="0">
                <a:latin typeface="NikoshBAN" pitchFamily="2" charset="0"/>
                <a:cs typeface="NikoshBAN" pitchFamily="2" charset="0"/>
              </a:rPr>
              <a:t>প্রাকৃতিক ও কৃত্রিম শ্রেণিকরণের </a:t>
            </a:r>
            <a:r>
              <a:rPr lang="bn-BD" dirty="0" smtClean="0">
                <a:latin typeface="NikoshBAN" pitchFamily="2" charset="0"/>
                <a:cs typeface="NikoshBAN" pitchFamily="2" charset="0"/>
              </a:rPr>
              <a:t>পার্থক্য</a:t>
            </a:r>
            <a:endParaRPr lang="en-US" dirty="0"/>
          </a:p>
        </p:txBody>
      </p:sp>
      <p:sp>
        <p:nvSpPr>
          <p:cNvPr id="3" name="Content Placeholder 2"/>
          <p:cNvSpPr>
            <a:spLocks noGrp="1"/>
          </p:cNvSpPr>
          <p:nvPr>
            <p:ph idx="1"/>
          </p:nvPr>
        </p:nvSpPr>
        <p:spPr>
          <a:xfrm>
            <a:off x="1066800" y="1600200"/>
            <a:ext cx="7467600" cy="4800600"/>
          </a:xfrm>
        </p:spPr>
        <p:style>
          <a:lnRef idx="1">
            <a:schemeClr val="accent1"/>
          </a:lnRef>
          <a:fillRef idx="2">
            <a:schemeClr val="accent1"/>
          </a:fillRef>
          <a:effectRef idx="1">
            <a:schemeClr val="accent1"/>
          </a:effectRef>
          <a:fontRef idx="minor">
            <a:schemeClr val="dk1"/>
          </a:fontRef>
        </p:style>
        <p:txBody>
          <a:bodyPr>
            <a:noAutofit/>
          </a:bodyPr>
          <a:lstStyle/>
          <a:p>
            <a:pPr marL="68580" indent="0">
              <a:buNone/>
            </a:pPr>
            <a:r>
              <a:rPr lang="bn-BD" dirty="0" smtClean="0">
                <a:latin typeface="NikoshBAN" pitchFamily="2" charset="0"/>
                <a:cs typeface="NikoshBAN" pitchFamily="2" charset="0"/>
              </a:rPr>
              <a:t>১</a:t>
            </a:r>
            <a:r>
              <a:rPr lang="bn-BD" dirty="0">
                <a:latin typeface="NikoshBAN" pitchFamily="2" charset="0"/>
                <a:cs typeface="NikoshBAN" pitchFamily="2" charset="0"/>
              </a:rPr>
              <a:t>. প্রাকৃতিক শ্রেণিকরণের বেলায় বিষয় বস্তুসমূহকে তাদের মাঝে বিদ্যমান বৈশিষ্ট্যের সাদৃশ্যের ভিত্তিতে শ্রেণি বিন্যাস করা হয়। কিন্তু কৃত্রিম শ্রেণিকরণের বেলায় বিষয় বস্তুসমূহকে তাদের মাঝে বিদ্যমান বৈশিষ্ট্যের সাদৃশ্যের ভিত্তিতে শ্রেণি বিন্যাস করা হয় না।</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২. প্রাকৃতিক শ্রেণিকরণের বেলায় প্রকৃতি প্রদত্ত বৈশিষ্ট্য অগ্রণী ভূমিকা পালন করে। কিন্তু কৃত্রিম শ্রেণিকরণের বেলায় প্রকৃতি প্রদত্ত বৈশিষ্ট্য অগ্রণী ভূমিকা পালন করে না।</a:t>
            </a:r>
            <a:endParaRPr lang="en-US" dirty="0">
              <a:latin typeface="NikoshBAN" pitchFamily="2" charset="0"/>
              <a:cs typeface="NikoshBAN" pitchFamily="2" charset="0"/>
            </a:endParaRPr>
          </a:p>
          <a:p>
            <a:pPr marL="68580" indent="0">
              <a:buNone/>
            </a:pPr>
            <a:r>
              <a:rPr lang="en-US" dirty="0">
                <a:latin typeface="NikoshBAN" pitchFamily="2" charset="0"/>
                <a:cs typeface="NikoshBAN" pitchFamily="2" charset="0"/>
              </a:rPr>
              <a:t> </a:t>
            </a:r>
          </a:p>
          <a:p>
            <a:pPr marL="68580" indent="0">
              <a:buNone/>
            </a:pPr>
            <a:r>
              <a:rPr lang="bn-BD" dirty="0">
                <a:latin typeface="NikoshBAN" pitchFamily="2" charset="0"/>
                <a:cs typeface="NikoshBAN" pitchFamily="2" charset="0"/>
              </a:rPr>
              <a:t>৩. প্রাকৃতিক শ্রেণিকরণ বৈজ্ঞানিক ব্যাখ্যার সাথে সম্পর্কযুক্ত। কিন্তু কৃত্রিম শ্রেণিকরণ বৈজ্ঞানিক ব্যাখ্যার সাথে সম্পর্কযুক্ত নয়।</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৪. প্রাকৃতিক শ্রেণিকরণ ব্যক্তি নিরপেক্ষ। কিন্তু কৃত্রিম শ্রেণিকরণ ব্যক্তি নিরপেক্ষ নয়।</a:t>
            </a:r>
            <a:endParaRPr lang="en-US" dirty="0">
              <a:latin typeface="NikoshBAN" pitchFamily="2" charset="0"/>
              <a:cs typeface="NikoshBAN" pitchFamily="2" charset="0"/>
            </a:endParaRPr>
          </a:p>
          <a:p>
            <a:pPr marL="68580" indent="0">
              <a:buNone/>
            </a:pPr>
            <a:endParaRPr lang="en-US" dirty="0">
              <a:latin typeface="NikoshBAN" pitchFamily="2" charset="0"/>
              <a:cs typeface="NikoshBAN" pitchFamily="2" charset="0"/>
            </a:endParaRPr>
          </a:p>
        </p:txBody>
      </p:sp>
    </p:spTree>
    <p:extLst>
      <p:ext uri="{BB962C8B-B14F-4D97-AF65-F5344CB8AC3E}">
        <p14:creationId xmlns:p14="http://schemas.microsoft.com/office/powerpoint/2010/main" val="7638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954843" y="67270"/>
            <a:ext cx="2895600" cy="923330"/>
          </a:xfrm>
          <a:prstGeom prst="rect">
            <a:avLst/>
          </a:prstGeom>
          <a:solidFill>
            <a:schemeClr val="tx2">
              <a:lumMod val="20000"/>
              <a:lumOff val="80000"/>
            </a:schemeClr>
          </a:solidFill>
          <a:scene3d>
            <a:camera prst="orthographicFront"/>
            <a:lightRig rig="threePt" dir="t"/>
          </a:scene3d>
          <a:sp3d>
            <a:bevelT w="165100" prst="coolSlant"/>
          </a:sp3d>
        </p:spPr>
        <p:txBody>
          <a:bodyPr wrap="square" rtlCol="0">
            <a:spAutoFit/>
          </a:bodyPr>
          <a:lstStyle/>
          <a:p>
            <a:r>
              <a:rPr lang="en-US" sz="5400" dirty="0" smtClean="0">
                <a:latin typeface="SutonnyMJ" pitchFamily="2" charset="0"/>
                <a:cs typeface="SutonnyMJ" pitchFamily="2" charset="0"/>
              </a:rPr>
              <a:t>Dc¯’</a:t>
            </a:r>
            <a:r>
              <a:rPr lang="en-US" sz="5400" dirty="0" err="1" smtClean="0">
                <a:latin typeface="SutonnyMJ" pitchFamily="2" charset="0"/>
                <a:cs typeface="SutonnyMJ" pitchFamily="2" charset="0"/>
              </a:rPr>
              <a:t>vcbvq</a:t>
            </a:r>
            <a:r>
              <a:rPr lang="en-US" sz="5400" dirty="0" smtClean="0">
                <a:latin typeface="SutonnyMJ" pitchFamily="2" charset="0"/>
                <a:cs typeface="SutonnyMJ" pitchFamily="2" charset="0"/>
              </a:rPr>
              <a:t> </a:t>
            </a:r>
            <a:endParaRPr lang="en-US" sz="5400" dirty="0">
              <a:latin typeface="SutonnyMJ" pitchFamily="2" charset="0"/>
              <a:cs typeface="SutonnyMJ" pitchFamily="2" charset="0"/>
            </a:endParaRPr>
          </a:p>
        </p:txBody>
      </p:sp>
      <p:sp>
        <p:nvSpPr>
          <p:cNvPr id="10" name="TextBox 9"/>
          <p:cNvSpPr txBox="1"/>
          <p:nvPr/>
        </p:nvSpPr>
        <p:spPr>
          <a:xfrm>
            <a:off x="533400" y="4914275"/>
            <a:ext cx="4198454" cy="1446550"/>
          </a:xfrm>
          <a:prstGeom prst="rect">
            <a:avLst/>
          </a:prstGeom>
          <a:solidFill>
            <a:schemeClr val="accent5">
              <a:lumMod val="40000"/>
              <a:lumOff val="60000"/>
            </a:schemeClr>
          </a:solidFill>
          <a:scene3d>
            <a:camera prst="orthographicFront"/>
            <a:lightRig rig="threePt" dir="t"/>
          </a:scene3d>
          <a:sp3d>
            <a:bevelT prst="relaxedInset"/>
          </a:sp3d>
        </p:spPr>
        <p:txBody>
          <a:bodyPr wrap="square" rtlCol="0">
            <a:spAutoFit/>
          </a:bodyPr>
          <a:lstStyle/>
          <a:p>
            <a:r>
              <a:rPr lang="en-US" sz="3200" dirty="0">
                <a:latin typeface="SutonnyMJ" pitchFamily="2" charset="0"/>
              </a:rPr>
              <a:t>‡</a:t>
            </a:r>
            <a:r>
              <a:rPr lang="en-US" sz="3200" dirty="0" err="1">
                <a:latin typeface="SutonnyMJ" pitchFamily="2" charset="0"/>
              </a:rPr>
              <a:t>gvt</a:t>
            </a:r>
            <a:r>
              <a:rPr lang="en-US" sz="3200" dirty="0">
                <a:latin typeface="SutonnyMJ" pitchFamily="2" charset="0"/>
              </a:rPr>
              <a:t> </a:t>
            </a:r>
            <a:r>
              <a:rPr lang="en-US" sz="3200" dirty="0" err="1">
                <a:latin typeface="SutonnyMJ" pitchFamily="2" charset="0"/>
              </a:rPr>
              <a:t>Avey</a:t>
            </a:r>
            <a:r>
              <a:rPr lang="en-US" sz="3200" dirty="0">
                <a:latin typeface="SutonnyMJ" pitchFamily="2" charset="0"/>
              </a:rPr>
              <a:t> </a:t>
            </a:r>
            <a:r>
              <a:rPr lang="en-US" sz="3200" dirty="0" err="1">
                <a:latin typeface="SutonnyMJ" pitchFamily="2" charset="0"/>
              </a:rPr>
              <a:t>mvC</a:t>
            </a:r>
            <a:r>
              <a:rPr lang="en-US" sz="3200" dirty="0">
                <a:latin typeface="SutonnyMJ" pitchFamily="2" charset="0"/>
              </a:rPr>
              <a:t>`</a:t>
            </a:r>
          </a:p>
          <a:p>
            <a:r>
              <a:rPr lang="en-US" sz="3200" dirty="0" err="1" smtClean="0">
                <a:latin typeface="SutonnyMJ" pitchFamily="2" charset="0"/>
              </a:rPr>
              <a:t>cÖfvlK</a:t>
            </a:r>
            <a:r>
              <a:rPr lang="en-US" sz="3200" dirty="0" smtClean="0">
                <a:latin typeface="SutonnyMJ" pitchFamily="2" charset="0"/>
              </a:rPr>
              <a:t>-</a:t>
            </a:r>
            <a:r>
              <a:rPr lang="bn-BD" sz="3200" dirty="0" smtClean="0">
                <a:latin typeface="NikoshBAN" pitchFamily="2" charset="0"/>
                <a:cs typeface="NikoshBAN" pitchFamily="2" charset="0"/>
              </a:rPr>
              <a:t>যুক্তিবিদ্যা</a:t>
            </a:r>
          </a:p>
          <a:p>
            <a:r>
              <a:rPr lang="en-US" sz="2400" dirty="0" err="1" smtClean="0">
                <a:latin typeface="SutonnyMJ" pitchFamily="2" charset="0"/>
              </a:rPr>
              <a:t>h‡kvi</a:t>
            </a:r>
            <a:r>
              <a:rPr lang="en-US" sz="2400" dirty="0" smtClean="0">
                <a:latin typeface="SutonnyMJ" pitchFamily="2" charset="0"/>
              </a:rPr>
              <a:t> </a:t>
            </a:r>
            <a:r>
              <a:rPr lang="en-US" sz="2400" dirty="0" err="1">
                <a:latin typeface="SutonnyMJ" pitchFamily="2" charset="0"/>
              </a:rPr>
              <a:t>wk¶v</a:t>
            </a:r>
            <a:r>
              <a:rPr lang="en-US" sz="2400" dirty="0">
                <a:latin typeface="SutonnyMJ" pitchFamily="2" charset="0"/>
              </a:rPr>
              <a:t> †</a:t>
            </a:r>
            <a:r>
              <a:rPr lang="en-US" sz="2400" dirty="0" err="1">
                <a:latin typeface="SutonnyMJ" pitchFamily="2" charset="0"/>
              </a:rPr>
              <a:t>evW</a:t>
            </a:r>
            <a:r>
              <a:rPr lang="en-US" sz="2400" dirty="0">
                <a:latin typeface="SutonnyMJ" pitchFamily="2" charset="0"/>
              </a:rPr>
              <a:t>© </a:t>
            </a:r>
            <a:r>
              <a:rPr lang="en-US" sz="2400" dirty="0" err="1">
                <a:latin typeface="SutonnyMJ" pitchFamily="2" charset="0"/>
              </a:rPr>
              <a:t>g‡Wj</a:t>
            </a:r>
            <a:r>
              <a:rPr lang="en-US" sz="2400" dirty="0">
                <a:latin typeface="SutonnyMJ" pitchFamily="2" charset="0"/>
              </a:rPr>
              <a:t> ¯‹</a:t>
            </a:r>
            <a:r>
              <a:rPr lang="en-US" sz="2400" dirty="0" err="1">
                <a:latin typeface="SutonnyMJ" pitchFamily="2" charset="0"/>
              </a:rPr>
              <a:t>zj</a:t>
            </a:r>
            <a:r>
              <a:rPr lang="en-US" sz="2400" dirty="0">
                <a:latin typeface="SutonnyMJ" pitchFamily="2" charset="0"/>
              </a:rPr>
              <a:t> GÛ </a:t>
            </a:r>
            <a:r>
              <a:rPr lang="en-US" sz="2400" dirty="0" err="1">
                <a:latin typeface="SutonnyMJ" pitchFamily="2" charset="0"/>
              </a:rPr>
              <a:t>K‡jR</a:t>
            </a:r>
            <a:endParaRPr lang="en-US" sz="2400" dirty="0">
              <a:latin typeface="SutonnyMJ" pitchFamily="2" charset="0"/>
            </a:endParaRPr>
          </a:p>
        </p:txBody>
      </p:sp>
      <p:pic>
        <p:nvPicPr>
          <p:cNvPr id="2" name="Picture 2" descr="I:\ \Picture\IMG1735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371600"/>
            <a:ext cx="3657600" cy="4876800"/>
          </a:xfrm>
          <a:prstGeom prst="roundRect">
            <a:avLst>
              <a:gd name="adj" fmla="val 8594"/>
            </a:avLst>
          </a:prstGeom>
          <a:solidFill>
            <a:srgbClr val="FFFFFF">
              <a:shade val="85000"/>
            </a:srgbClr>
          </a:solidFill>
          <a:ln>
            <a:solidFill>
              <a:schemeClr val="accent2">
                <a:lumMod val="40000"/>
                <a:lumOff val="60000"/>
              </a:schemeClr>
            </a:solidFill>
          </a:ln>
          <a:effectLst>
            <a:glow rad="228600">
              <a:schemeClr val="accent2">
                <a:satMod val="175000"/>
                <a:alpha val="40000"/>
              </a:schemeClr>
            </a:glow>
            <a:reflection blurRad="12700" stA="38000" endPos="28000" dist="5000" dir="5400000" sy="-100000" algn="bl" rotWithShape="0"/>
          </a:effectLst>
          <a:scene3d>
            <a:camera prst="orthographicFront"/>
            <a:lightRig rig="threePt" dir="t"/>
          </a:scene3d>
          <a:sp3d>
            <a:bevelT prst="angle"/>
          </a:sp3d>
          <a:extLst/>
        </p:spPr>
      </p:pic>
      <p:pic>
        <p:nvPicPr>
          <p:cNvPr id="5"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20335052">
            <a:off x="1018139" y="1715153"/>
            <a:ext cx="3228975"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641123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2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ircle(in)">
                                      <p:cBhvr>
                                        <p:cTn id="18" dur="2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BD" dirty="0">
                <a:latin typeface="NikoshBAN" pitchFamily="2" charset="0"/>
                <a:cs typeface="NikoshBAN" pitchFamily="2" charset="0"/>
              </a:rPr>
              <a:t>প্রাকৃতিক ও কৃত্রিম শ্রেণিকরণের পার্থক্য</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990600" y="2438400"/>
            <a:ext cx="7543800" cy="37338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68580" indent="0">
              <a:buNone/>
            </a:pPr>
            <a:r>
              <a:rPr lang="bn-BD" dirty="0">
                <a:latin typeface="NikoshBAN" pitchFamily="2" charset="0"/>
                <a:cs typeface="NikoshBAN" pitchFamily="2" charset="0"/>
              </a:rPr>
              <a:t>৫. প্রাকৃতিক শ্রেণিকরণের বেলায় মিলের বৈশিষ্ট্যের উপর গুরুত্ব আরোপ করা হয়। কিন্তু কৃত্রিমশ্রেণিকরণের বেলায় মিলের বৈশিষ্ট্যের উপর গুরুত্ব আরোপ করা হয় না।</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৬. প্রাকৃতিক শ্রেণিকরণের বেলায় কতকগুলো নিয়ম অবশ্যই পালন করতে হয়। কিন্তু কৃত্রিম শ্রেণিকরণের বেলায় কতকগুলো নিয়ম অবশ্যই পালন করতে হয় না।</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৭. প্রাকৃতিক শ্রেণিকরণকে বৈজ্ঞানিক শ্রেণিকরণ বলা হয়। কিন্তু কৃত্রিম শ্রেণিকরণকে অবৈজ্ঞানিক শ্রেণিকরণ বলা হয়।</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৮. প্রাকৃতিক শ্রেণিকরণ বিজ্ঞান নির্ভর বলে তা স্থান কাল পাত্রভেদে অভিন্ন হয়। কিন্তু কৃত্রিম শ্রেণিকণ বিজ্ঞান নির্ভর নয়  বলে তা স্থান কাল পাত্রভেদে পরিবর্তন হয়।</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৯. প্রাকৃতিক শ্রেণিকরণের মাধ্যমে সকল উদ্দেশ্য সাধিত হতে পারে। কিন্তু কৃত্রিম শ্রেণিকরণের মাধ্যমে সকল উদ্দেশ্য সাধিত হতে পারে না। এখানে কিছু ব্যক্তি বা সম্প্রদয়ের উদ্দেশ্য সাধিত হয়।</a:t>
            </a:r>
            <a:endParaRPr lang="en-US" dirty="0">
              <a:latin typeface="NikoshBAN" pitchFamily="2" charset="0"/>
              <a:cs typeface="NikoshBAN" pitchFamily="2" charset="0"/>
            </a:endParaRPr>
          </a:p>
        </p:txBody>
      </p:sp>
    </p:spTree>
    <p:extLst>
      <p:ext uri="{BB962C8B-B14F-4D97-AF65-F5344CB8AC3E}">
        <p14:creationId xmlns:p14="http://schemas.microsoft.com/office/powerpoint/2010/main" val="7638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pPr algn="ctr"/>
            <a:r>
              <a:rPr lang="bn-BD" dirty="0">
                <a:latin typeface="NikoshBAN" pitchFamily="2" charset="0"/>
                <a:cs typeface="NikoshBAN" pitchFamily="2" charset="0"/>
              </a:rPr>
              <a:t>শ্রেণিকরণের সীমাবদ্ধতা</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68580" indent="0">
              <a:buNone/>
            </a:pPr>
            <a:r>
              <a:rPr lang="bn-BD" dirty="0" smtClean="0">
                <a:latin typeface="NikoshBAN" pitchFamily="2" charset="0"/>
                <a:cs typeface="NikoshBAN" pitchFamily="2" charset="0"/>
              </a:rPr>
              <a:t>১</a:t>
            </a:r>
            <a:r>
              <a:rPr lang="bn-BD" dirty="0">
                <a:latin typeface="NikoshBAN" pitchFamily="2" charset="0"/>
                <a:cs typeface="NikoshBAN" pitchFamily="2" charset="0"/>
              </a:rPr>
              <a:t>. প্রান্তস্থিত দৃষ্টান্তের শ্রেণিকরণ করা যায় না।</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২. সর্বোচ্চ শ্রেণির শ্রেণিকরণ করা যায় না।</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৩. অপর্যাপ্ত জ্ঞানসম্পন্ন বিষয়ের শ্রেণিকরণ করা যায় না।</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৪. যেসব ক্ষেত্রে সংজ্ঞার সীমাবদ্ধতা রয়েছে সেসব ক্ষেত্রসমূহের শ্রেণিকরণ করা যায় না।</a:t>
            </a:r>
            <a:endParaRPr lang="en-US" dirty="0">
              <a:latin typeface="NikoshBAN" pitchFamily="2" charset="0"/>
              <a:cs typeface="NikoshBAN" pitchFamily="2" charset="0"/>
            </a:endParaRPr>
          </a:p>
          <a:p>
            <a:pPr marL="68580" indent="0">
              <a:buNone/>
            </a:pPr>
            <a:endParaRPr lang="en-US" dirty="0">
              <a:latin typeface="NikoshBAN" pitchFamily="2" charset="0"/>
              <a:cs typeface="NikoshBAN" pitchFamily="2" charset="0"/>
            </a:endParaRPr>
          </a:p>
        </p:txBody>
      </p:sp>
    </p:spTree>
    <p:extLst>
      <p:ext uri="{BB962C8B-B14F-4D97-AF65-F5344CB8AC3E}">
        <p14:creationId xmlns:p14="http://schemas.microsoft.com/office/powerpoint/2010/main" val="1889205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eparation 3"/>
          <p:cNvSpPr/>
          <p:nvPr/>
        </p:nvSpPr>
        <p:spPr>
          <a:xfrm>
            <a:off x="1295400" y="152400"/>
            <a:ext cx="6629400" cy="1143000"/>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solidFill>
                  <a:srgbClr val="002060"/>
                </a:solidFill>
                <a:latin typeface="NikoshBAN" panose="02000000000000000000" pitchFamily="2" charset="0"/>
                <a:cs typeface="NikoshBAN" panose="02000000000000000000" pitchFamily="2" charset="0"/>
              </a:rPr>
              <a:t>দলীয় কাজ</a:t>
            </a:r>
            <a:endParaRPr lang="en-US" sz="7200" dirty="0">
              <a:solidFill>
                <a:srgbClr val="002060"/>
              </a:solidFill>
              <a:latin typeface="NikoshBAN" panose="02000000000000000000" pitchFamily="2" charset="0"/>
              <a:cs typeface="NikoshBAN" panose="02000000000000000000" pitchFamily="2" charset="0"/>
            </a:endParaRPr>
          </a:p>
        </p:txBody>
      </p:sp>
      <p:sp>
        <p:nvSpPr>
          <p:cNvPr id="5" name="Flowchart: Process 4"/>
          <p:cNvSpPr/>
          <p:nvPr/>
        </p:nvSpPr>
        <p:spPr>
          <a:xfrm>
            <a:off x="1143000" y="1447800"/>
            <a:ext cx="2743200" cy="3962400"/>
          </a:xfrm>
          <a:prstGeom prst="flowChartProcess">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Process 5"/>
          <p:cNvSpPr/>
          <p:nvPr/>
        </p:nvSpPr>
        <p:spPr>
          <a:xfrm>
            <a:off x="4800600" y="1447800"/>
            <a:ext cx="3124200" cy="4038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anose="02000000000000000000" pitchFamily="2" charset="0"/>
                <a:cs typeface="NikoshBAN" panose="02000000000000000000" pitchFamily="2" charset="0"/>
              </a:rPr>
              <a:t>শ্রেণিকরণের কয়েকটি বৈশিষ্ট্য লেখ।</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9653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xit" presetSubtype="0" fill="hold" grpId="1" nodeType="clickEffect">
                                  <p:stCondLst>
                                    <p:cond delay="0"/>
                                  </p:stCondLst>
                                  <p:childTnLst>
                                    <p:animEffect transition="out" filter="wedge">
                                      <p:cBhvr>
                                        <p:cTn id="21" dur="2000"/>
                                        <p:tgtEl>
                                          <p:spTgt spid="4"/>
                                        </p:tgtEl>
                                      </p:cBhvr>
                                    </p:animEffect>
                                    <p:set>
                                      <p:cBhvr>
                                        <p:cTn id="22" dur="1" fill="hold">
                                          <p:stCondLst>
                                            <p:cond delay="19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0" presetClass="exit" presetSubtype="0" fill="hold" grpId="1" nodeType="clickEffect">
                                  <p:stCondLst>
                                    <p:cond delay="0"/>
                                  </p:stCondLst>
                                  <p:childTnLst>
                                    <p:animEffect transition="out" filter="wedge">
                                      <p:cBhvr>
                                        <p:cTn id="26" dur="2000"/>
                                        <p:tgtEl>
                                          <p:spTgt spid="5"/>
                                        </p:tgtEl>
                                      </p:cBhvr>
                                    </p:animEffect>
                                    <p:set>
                                      <p:cBhvr>
                                        <p:cTn id="27" dur="1" fill="hold">
                                          <p:stCondLst>
                                            <p:cond delay="1999"/>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0" presetClass="exit" presetSubtype="0" fill="hold" grpId="1" nodeType="clickEffect">
                                  <p:stCondLst>
                                    <p:cond delay="0"/>
                                  </p:stCondLst>
                                  <p:childTnLst>
                                    <p:animEffect transition="out" filter="wedge">
                                      <p:cBhvr>
                                        <p:cTn id="31" dur="2500"/>
                                        <p:tgtEl>
                                          <p:spTgt spid="6"/>
                                        </p:tgtEl>
                                      </p:cBhvr>
                                    </p:animEffect>
                                    <p:set>
                                      <p:cBhvr>
                                        <p:cTn id="32" dur="1" fill="hold">
                                          <p:stCondLst>
                                            <p:cond delay="2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wn Arrow 4"/>
          <p:cNvSpPr/>
          <p:nvPr/>
        </p:nvSpPr>
        <p:spPr>
          <a:xfrm>
            <a:off x="762000" y="0"/>
            <a:ext cx="8077200" cy="2286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9600" dirty="0" smtClean="0">
                <a:latin typeface="NikoshBAN" panose="02000000000000000000" pitchFamily="2" charset="0"/>
                <a:cs typeface="NikoshBAN" panose="02000000000000000000" pitchFamily="2" charset="0"/>
              </a:rPr>
              <a:t>মুল্যায়ন</a:t>
            </a:r>
            <a:endParaRPr lang="en-US" sz="9600" dirty="0">
              <a:latin typeface="NikoshBAN" panose="02000000000000000000" pitchFamily="2" charset="0"/>
              <a:cs typeface="NikoshBAN" panose="02000000000000000000" pitchFamily="2" charset="0"/>
            </a:endParaRPr>
          </a:p>
        </p:txBody>
      </p:sp>
      <p:sp>
        <p:nvSpPr>
          <p:cNvPr id="2" name="Rectangle 1"/>
          <p:cNvSpPr/>
          <p:nvPr/>
        </p:nvSpPr>
        <p:spPr>
          <a:xfrm>
            <a:off x="762000" y="2133600"/>
            <a:ext cx="7696200" cy="4038600"/>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rgbClr val="C00000"/>
                </a:solidFill>
                <a:latin typeface="NikoshBAN" panose="02000000000000000000" pitchFamily="2" charset="0"/>
                <a:cs typeface="NikoshBAN" panose="02000000000000000000" pitchFamily="2" charset="0"/>
              </a:rPr>
              <a:t>১। শ্রেণিকরণ কত প্রকার ও কী কী?</a:t>
            </a:r>
          </a:p>
          <a:p>
            <a:pPr algn="ctr"/>
            <a:endParaRPr lang="bn-BD" sz="4000" dirty="0">
              <a:solidFill>
                <a:srgbClr val="C00000"/>
              </a:solidFill>
              <a:latin typeface="NikoshBAN" panose="02000000000000000000" pitchFamily="2" charset="0"/>
              <a:cs typeface="NikoshBAN" panose="02000000000000000000" pitchFamily="2" charset="0"/>
            </a:endParaRPr>
          </a:p>
          <a:p>
            <a:pPr algn="ctr"/>
            <a:endParaRPr lang="bn-BD" sz="4000" dirty="0" smtClean="0">
              <a:solidFill>
                <a:srgbClr val="C0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7043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wipe(down)">
                                      <p:cBhvr>
                                        <p:cTn id="22" dur="5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xit" presetSubtype="0" fill="hold" grpId="1" nodeType="clickEffect">
                                  <p:stCondLst>
                                    <p:cond delay="0"/>
                                  </p:stCondLst>
                                  <p:childTnLst>
                                    <p:animEffect transition="out" filter="wedge">
                                      <p:cBhvr>
                                        <p:cTn id="26" dur="2000"/>
                                        <p:tgtEl>
                                          <p:spTgt spid="5">
                                            <p:txEl>
                                              <p:pRg st="0" end="0"/>
                                            </p:txEl>
                                          </p:spTgt>
                                        </p:tgtEl>
                                      </p:cBhvr>
                                    </p:animEffect>
                                    <p:set>
                                      <p:cBhvr>
                                        <p:cTn id="27" dur="1" fill="hold">
                                          <p:stCondLst>
                                            <p:cond delay="1999"/>
                                          </p:stCondLst>
                                        </p:cTn>
                                        <p:tgtEl>
                                          <p:spTgt spid="5">
                                            <p:txEl>
                                              <p:pRg st="0" end="0"/>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0" presetClass="exit" presetSubtype="0" fill="hold" grpId="1" nodeType="clickEffect">
                                  <p:stCondLst>
                                    <p:cond delay="0"/>
                                  </p:stCondLst>
                                  <p:childTnLst>
                                    <p:animEffect transition="out" filter="wedge">
                                      <p:cBhvr>
                                        <p:cTn id="31" dur="2000"/>
                                        <p:tgtEl>
                                          <p:spTgt spid="5">
                                            <p:bg/>
                                          </p:spTgt>
                                        </p:tgtEl>
                                      </p:cBhvr>
                                    </p:animEffect>
                                    <p:set>
                                      <p:cBhvr>
                                        <p:cTn id="32" dur="1" fill="hold">
                                          <p:stCondLst>
                                            <p:cond delay="1999"/>
                                          </p:stCondLst>
                                        </p:cTn>
                                        <p:tgtEl>
                                          <p:spTgt spid="5">
                                            <p:bg/>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0" presetClass="exit" presetSubtype="0" fill="hold" grpId="1" nodeType="clickEffect">
                                  <p:stCondLst>
                                    <p:cond delay="0"/>
                                  </p:stCondLst>
                                  <p:childTnLst>
                                    <p:animEffect transition="out" filter="wedge">
                                      <p:cBhvr>
                                        <p:cTn id="36" dur="2000"/>
                                        <p:tgtEl>
                                          <p:spTgt spid="2">
                                            <p:txEl>
                                              <p:pRg st="0" end="0"/>
                                            </p:txEl>
                                          </p:spTgt>
                                        </p:tgtEl>
                                      </p:cBhvr>
                                    </p:animEffect>
                                    <p:set>
                                      <p:cBhvr>
                                        <p:cTn id="37"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0" presetClass="exit" presetSubtype="0" fill="hold" grpId="1" nodeType="clickEffect">
                                  <p:stCondLst>
                                    <p:cond delay="0"/>
                                  </p:stCondLst>
                                  <p:childTnLst>
                                    <p:animEffect transition="out" filter="wedge">
                                      <p:cBhvr>
                                        <p:cTn id="41" dur="2000"/>
                                        <p:tgtEl>
                                          <p:spTgt spid="2">
                                            <p:bg/>
                                          </p:spTgt>
                                        </p:tgtEl>
                                      </p:cBhvr>
                                    </p:animEffect>
                                    <p:set>
                                      <p:cBhvr>
                                        <p:cTn id="42" dur="1" fill="hold">
                                          <p:stCondLst>
                                            <p:cond delay="1999"/>
                                          </p:stCondLst>
                                        </p:cTn>
                                        <p:tgtEl>
                                          <p:spTgt spid="2">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build="allAtOnce" animBg="1"/>
      <p:bldP spid="2" grpId="0" animBg="1"/>
      <p:bldP spid="2" grpId="1" build="allAtOnce"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143000" y="381000"/>
            <a:ext cx="7010400" cy="914400"/>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smtClean="0">
                <a:solidFill>
                  <a:srgbClr val="FF0000"/>
                </a:solidFill>
                <a:latin typeface="NikoshBAN" panose="02000000000000000000" pitchFamily="2" charset="0"/>
                <a:cs typeface="NikoshBAN" panose="02000000000000000000" pitchFamily="2" charset="0"/>
              </a:rPr>
              <a:t>বাড়ীর কাজ</a:t>
            </a:r>
          </a:p>
        </p:txBody>
      </p:sp>
      <p:sp>
        <p:nvSpPr>
          <p:cNvPr id="2" name="Folded Corner 1"/>
          <p:cNvSpPr/>
          <p:nvPr/>
        </p:nvSpPr>
        <p:spPr>
          <a:xfrm>
            <a:off x="1524000" y="1752600"/>
            <a:ext cx="6934200" cy="3581400"/>
          </a:xfrm>
          <a:prstGeom prst="foldedCorner">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rgbClr val="FFFF00"/>
                </a:solidFill>
                <a:latin typeface="NikoshBAN" panose="02000000000000000000" pitchFamily="2" charset="0"/>
                <a:cs typeface="NikoshBAN" panose="02000000000000000000" pitchFamily="2" charset="0"/>
              </a:rPr>
              <a:t>বৈজ্ঞানিক ব্যাখ্যা পড়ে আসবে।</a:t>
            </a:r>
            <a:endParaRPr lang="en-US" sz="60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2467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3" presetClass="exit" presetSubtype="0" fill="hold" grpId="1" nodeType="clickEffect">
                                  <p:stCondLst>
                                    <p:cond delay="0"/>
                                  </p:stCondLst>
                                  <p:childTnLst>
                                    <p:anim calcmode="lin" valueType="num">
                                      <p:cBhvr>
                                        <p:cTn id="16" dur="600" decel="50000">
                                          <p:stCondLst>
                                            <p:cond delay="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400">
                                          <p:stCondLst>
                                            <p:cond delay="600"/>
                                          </p:stCondLst>
                                        </p:cTn>
                                        <p:tgtEl>
                                          <p:spTgt spid="2"/>
                                        </p:tgtEl>
                                        <p:attrNameLst>
                                          <p:attrName>ppt_x</p:attrName>
                                        </p:attrNameLst>
                                      </p:cBhvr>
                                      <p:tavLst>
                                        <p:tav tm="0">
                                          <p:val>
                                            <p:strVal val="ppt_x"/>
                                          </p:val>
                                        </p:tav>
                                        <p:tav tm="100000">
                                          <p:val>
                                            <p:strVal val="ppt_x"/>
                                          </p:val>
                                        </p:tav>
                                      </p:tavLst>
                                    </p:anim>
                                    <p:anim calcmode="lin" valueType="num">
                                      <p:cBhvr>
                                        <p:cTn id="18" dur="600" decel="50000">
                                          <p:stCondLst>
                                            <p:cond delay="0"/>
                                          </p:stCondLst>
                                        </p:cTn>
                                        <p:tgtEl>
                                          <p:spTgt spid="2"/>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19" dur="400">
                                          <p:stCondLst>
                                            <p:cond delay="600"/>
                                          </p:stCondLst>
                                        </p:cTn>
                                        <p:tgtEl>
                                          <p:spTgt spid="2"/>
                                        </p:tgtEl>
                                        <p:attrNameLst>
                                          <p:attrName>ppt_y</p:attrName>
                                        </p:attrNameLst>
                                      </p:cBhvr>
                                      <p:tavLst>
                                        <p:tav tm="0">
                                          <p:val>
                                            <p:strVal val="ppt_y"/>
                                          </p:val>
                                        </p:tav>
                                        <p:tav tm="100000">
                                          <p:val>
                                            <p:strVal val="ppt_y"/>
                                          </p:val>
                                        </p:tav>
                                      </p:tavLst>
                                    </p:anim>
                                    <p:animEffect transition="out" filter="fade">
                                      <p:cBhvr>
                                        <p:cTn id="20" dur="100">
                                          <p:stCondLst>
                                            <p:cond delay="900"/>
                                          </p:stCondLst>
                                        </p:cTn>
                                        <p:tgtEl>
                                          <p:spTgt spid="2"/>
                                        </p:tgtEl>
                                      </p:cBhvr>
                                    </p:animEffect>
                                    <p:set>
                                      <p:cBhvr>
                                        <p:cTn id="21" dur="1" fill="hold">
                                          <p:stCondLst>
                                            <p:cond delay="999"/>
                                          </p:stCondLst>
                                        </p:cTn>
                                        <p:tgtEl>
                                          <p:spTgt spid="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43" presetClass="exit" presetSubtype="0" fill="hold" grpId="1" nodeType="clickEffect">
                                  <p:stCondLst>
                                    <p:cond delay="0"/>
                                  </p:stCondLst>
                                  <p:childTnLst>
                                    <p:anim calcmode="lin" valueType="num">
                                      <p:cBhvr>
                                        <p:cTn id="25" dur="600" decel="50000">
                                          <p:stCondLst>
                                            <p:cond delay="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6" dur="400">
                                          <p:stCondLst>
                                            <p:cond delay="600"/>
                                          </p:stCondLst>
                                        </p:cTn>
                                        <p:tgtEl>
                                          <p:spTgt spid="4"/>
                                        </p:tgtEl>
                                        <p:attrNameLst>
                                          <p:attrName>ppt_x</p:attrName>
                                        </p:attrNameLst>
                                      </p:cBhvr>
                                      <p:tavLst>
                                        <p:tav tm="0">
                                          <p:val>
                                            <p:strVal val="ppt_x"/>
                                          </p:val>
                                        </p:tav>
                                        <p:tav tm="100000">
                                          <p:val>
                                            <p:strVal val="ppt_x"/>
                                          </p:val>
                                        </p:tav>
                                      </p:tavLst>
                                    </p:anim>
                                    <p:anim calcmode="lin" valueType="num">
                                      <p:cBhvr>
                                        <p:cTn id="27" dur="600" decel="50000">
                                          <p:stCondLst>
                                            <p:cond delay="0"/>
                                          </p:stCondLst>
                                        </p:cTn>
                                        <p:tgtEl>
                                          <p:spTgt spid="4"/>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28" dur="400">
                                          <p:stCondLst>
                                            <p:cond delay="600"/>
                                          </p:stCondLst>
                                        </p:cTn>
                                        <p:tgtEl>
                                          <p:spTgt spid="4"/>
                                        </p:tgtEl>
                                        <p:attrNameLst>
                                          <p:attrName>ppt_y</p:attrName>
                                        </p:attrNameLst>
                                      </p:cBhvr>
                                      <p:tavLst>
                                        <p:tav tm="0">
                                          <p:val>
                                            <p:strVal val="ppt_y"/>
                                          </p:val>
                                        </p:tav>
                                        <p:tav tm="100000">
                                          <p:val>
                                            <p:strVal val="ppt_y"/>
                                          </p:val>
                                        </p:tav>
                                      </p:tavLst>
                                    </p:anim>
                                    <p:animEffect transition="out" filter="fade">
                                      <p:cBhvr>
                                        <p:cTn id="29" dur="100">
                                          <p:stCondLst>
                                            <p:cond delay="900"/>
                                          </p:stCondLst>
                                        </p:cTn>
                                        <p:tgtEl>
                                          <p:spTgt spid="4"/>
                                        </p:tgtEl>
                                      </p:cBhvr>
                                    </p:animEffect>
                                    <p:set>
                                      <p:cBhvr>
                                        <p:cTn id="30"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2" grpId="0" animBg="1"/>
      <p:bldP spid="2"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n 1"/>
          <p:cNvSpPr/>
          <p:nvPr/>
        </p:nvSpPr>
        <p:spPr>
          <a:xfrm>
            <a:off x="762000" y="990600"/>
            <a:ext cx="8001000" cy="4495800"/>
          </a:xfrm>
          <a:prstGeom prst="can">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3800" dirty="0">
                <a:solidFill>
                  <a:srgbClr val="FFFF00"/>
                </a:solidFill>
              </a:rPr>
              <a:t>সবাইকে </a:t>
            </a:r>
            <a:r>
              <a:rPr lang="bn-BD" sz="13800" dirty="0" smtClean="0">
                <a:solidFill>
                  <a:srgbClr val="FFFF00"/>
                </a:solidFill>
              </a:rPr>
              <a:t>ধন্যবাদ</a:t>
            </a:r>
            <a:endParaRPr lang="en-US" sz="13800" dirty="0">
              <a:solidFill>
                <a:srgbClr val="FFFF00"/>
              </a:solidFill>
            </a:endParaRPr>
          </a:p>
        </p:txBody>
      </p:sp>
    </p:spTree>
    <p:extLst>
      <p:ext uri="{BB962C8B-B14F-4D97-AF65-F5344CB8AC3E}">
        <p14:creationId xmlns:p14="http://schemas.microsoft.com/office/powerpoint/2010/main" val="245491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xit" presetSubtype="32" fill="hold" grpId="1" nodeType="clickEffect">
                                  <p:stCondLst>
                                    <p:cond delay="0"/>
                                  </p:stCondLst>
                                  <p:childTnLst>
                                    <p:anim calcmode="lin" valueType="num">
                                      <p:cBhvr>
                                        <p:cTn id="16" dur="500"/>
                                        <p:tgtEl>
                                          <p:spTgt spid="2">
                                            <p:txEl>
                                              <p:pRg st="0" end="0"/>
                                            </p:txEl>
                                          </p:spTgt>
                                        </p:tgtEl>
                                        <p:attrNameLst>
                                          <p:attrName>ppt_w</p:attrName>
                                        </p:attrNameLst>
                                      </p:cBhvr>
                                      <p:tavLst>
                                        <p:tav tm="0">
                                          <p:val>
                                            <p:strVal val="ppt_w"/>
                                          </p:val>
                                        </p:tav>
                                        <p:tav tm="100000">
                                          <p:val>
                                            <p:fltVal val="0"/>
                                          </p:val>
                                        </p:tav>
                                      </p:tavLst>
                                    </p:anim>
                                    <p:anim calcmode="lin" valueType="num">
                                      <p:cBhvr>
                                        <p:cTn id="17" dur="500"/>
                                        <p:tgtEl>
                                          <p:spTgt spid="2">
                                            <p:txEl>
                                              <p:pRg st="0" end="0"/>
                                            </p:txEl>
                                          </p:spTgt>
                                        </p:tgtEl>
                                        <p:attrNameLst>
                                          <p:attrName>ppt_h</p:attrName>
                                        </p:attrNameLst>
                                      </p:cBhvr>
                                      <p:tavLst>
                                        <p:tav tm="0">
                                          <p:val>
                                            <p:strVal val="ppt_h"/>
                                          </p:val>
                                        </p:tav>
                                        <p:tav tm="100000">
                                          <p:val>
                                            <p:fltVal val="0"/>
                                          </p:val>
                                        </p:tav>
                                      </p:tavLst>
                                    </p:anim>
                                    <p:animEffect transition="out" filter="fade">
                                      <p:cBhvr>
                                        <p:cTn id="18" dur="500"/>
                                        <p:tgtEl>
                                          <p:spTgt spid="2">
                                            <p:txEl>
                                              <p:pRg st="0" end="0"/>
                                            </p:txEl>
                                          </p:spTgt>
                                        </p:tgtEl>
                                      </p:cBhvr>
                                    </p:animEffect>
                                    <p:set>
                                      <p:cBhvr>
                                        <p:cTn id="19" dur="1" fill="hold">
                                          <p:stCondLst>
                                            <p:cond delay="499"/>
                                          </p:stCondLst>
                                        </p:cTn>
                                        <p:tgtEl>
                                          <p:spTgt spid="2">
                                            <p:txEl>
                                              <p:pRg st="0" end="0"/>
                                            </p:txEl>
                                          </p:spTgt>
                                        </p:tgtEl>
                                        <p:attrNameLst>
                                          <p:attrName>style.visibility</p:attrName>
                                        </p:attrNameLst>
                                      </p:cBhvr>
                                      <p:to>
                                        <p:strVal val="hidden"/>
                                      </p:to>
                                    </p:set>
                                  </p:childTnLst>
                                </p:cTn>
                              </p:par>
                              <p:par>
                                <p:cTn id="20" presetID="53" presetClass="exit" presetSubtype="32" fill="hold" grpId="1" nodeType="withEffect">
                                  <p:stCondLst>
                                    <p:cond delay="0"/>
                                  </p:stCondLst>
                                  <p:childTnLst>
                                    <p:anim calcmode="lin" valueType="num">
                                      <p:cBhvr>
                                        <p:cTn id="21" dur="500"/>
                                        <p:tgtEl>
                                          <p:spTgt spid="2">
                                            <p:bg/>
                                          </p:spTgt>
                                        </p:tgtEl>
                                        <p:attrNameLst>
                                          <p:attrName>ppt_w</p:attrName>
                                        </p:attrNameLst>
                                      </p:cBhvr>
                                      <p:tavLst>
                                        <p:tav tm="0">
                                          <p:val>
                                            <p:strVal val="ppt_w"/>
                                          </p:val>
                                        </p:tav>
                                        <p:tav tm="100000">
                                          <p:val>
                                            <p:fltVal val="0"/>
                                          </p:val>
                                        </p:tav>
                                      </p:tavLst>
                                    </p:anim>
                                    <p:anim calcmode="lin" valueType="num">
                                      <p:cBhvr>
                                        <p:cTn id="22" dur="500"/>
                                        <p:tgtEl>
                                          <p:spTgt spid="2">
                                            <p:bg/>
                                          </p:spTgt>
                                        </p:tgtEl>
                                        <p:attrNameLst>
                                          <p:attrName>ppt_h</p:attrName>
                                        </p:attrNameLst>
                                      </p:cBhvr>
                                      <p:tavLst>
                                        <p:tav tm="0">
                                          <p:val>
                                            <p:strVal val="ppt_h"/>
                                          </p:val>
                                        </p:tav>
                                        <p:tav tm="100000">
                                          <p:val>
                                            <p:fltVal val="0"/>
                                          </p:val>
                                        </p:tav>
                                      </p:tavLst>
                                    </p:anim>
                                    <p:animEffect transition="out" filter="fade">
                                      <p:cBhvr>
                                        <p:cTn id="23" dur="500"/>
                                        <p:tgtEl>
                                          <p:spTgt spid="2">
                                            <p:bg/>
                                          </p:spTgt>
                                        </p:tgtEl>
                                      </p:cBhvr>
                                    </p:animEffect>
                                    <p:set>
                                      <p:cBhvr>
                                        <p:cTn id="24" dur="1" fill="hold">
                                          <p:stCondLst>
                                            <p:cond delay="499"/>
                                          </p:stCondLst>
                                        </p:cTn>
                                        <p:tgtEl>
                                          <p:spTgt spid="2">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3"/>
          <p:cNvSpPr/>
          <p:nvPr/>
        </p:nvSpPr>
        <p:spPr>
          <a:xfrm>
            <a:off x="381000" y="228600"/>
            <a:ext cx="8305800" cy="990600"/>
          </a:xfrm>
          <a:prstGeom prst="downArrow">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a:solidFill>
                  <a:schemeClr val="tx1"/>
                </a:solidFill>
                <a:latin typeface="NikoshBAN" panose="02000000000000000000" pitchFamily="2" charset="0"/>
                <a:cs typeface="NikoshBAN" panose="02000000000000000000" pitchFamily="2" charset="0"/>
              </a:rPr>
              <a:t>পাঠ পরিচিতি </a:t>
            </a:r>
            <a:endParaRPr lang="en-US" sz="4800" dirty="0">
              <a:solidFill>
                <a:schemeClr val="tx1"/>
              </a:solidFill>
              <a:latin typeface="NikoshBAN" panose="02000000000000000000" pitchFamily="2" charset="0"/>
              <a:cs typeface="NikoshBAN" panose="02000000000000000000" pitchFamily="2" charset="0"/>
            </a:endParaRPr>
          </a:p>
        </p:txBody>
      </p:sp>
      <p:sp>
        <p:nvSpPr>
          <p:cNvPr id="2" name="Rectangle 1"/>
          <p:cNvSpPr/>
          <p:nvPr/>
        </p:nvSpPr>
        <p:spPr>
          <a:xfrm>
            <a:off x="0" y="1447800"/>
            <a:ext cx="2438400" cy="2362200"/>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solidFill>
                  <a:schemeClr val="tx1"/>
                </a:solidFill>
                <a:latin typeface="NikoshBAN" panose="02000000000000000000" pitchFamily="2" charset="0"/>
                <a:cs typeface="NikoshBAN" panose="02000000000000000000" pitchFamily="2" charset="0"/>
              </a:rPr>
              <a:t>যুক্তিবিদ্যা</a:t>
            </a:r>
            <a:endParaRPr lang="en-US" sz="5400"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3276600" y="1447800"/>
            <a:ext cx="5410200" cy="5029200"/>
          </a:xfrm>
          <a:prstGeom prst="rect">
            <a:avLst/>
          </a:prstGeom>
          <a:blipFill dpi="0" rotWithShape="1">
            <a:blip r:embed="rId4">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b="1" dirty="0">
                <a:solidFill>
                  <a:schemeClr val="tx1"/>
                </a:solidFill>
                <a:latin typeface="NikoshBAN" panose="02000000000000000000" pitchFamily="2" charset="0"/>
                <a:cs typeface="NikoshBAN" panose="02000000000000000000" pitchFamily="2" charset="0"/>
              </a:rPr>
              <a:t>বিষয়ঃ </a:t>
            </a:r>
            <a:r>
              <a:rPr lang="en-US" sz="7200" b="1" dirty="0" err="1">
                <a:solidFill>
                  <a:schemeClr val="tx1"/>
                </a:solidFill>
                <a:latin typeface="NikoshBAN" panose="02000000000000000000" pitchFamily="2" charset="0"/>
                <a:cs typeface="NikoshBAN" panose="02000000000000000000" pitchFamily="2" charset="0"/>
              </a:rPr>
              <a:t>যুক্তিবিদ্যা</a:t>
            </a:r>
            <a:endParaRPr lang="en-US" sz="7200" b="1" dirty="0">
              <a:solidFill>
                <a:schemeClr val="tx1"/>
              </a:solidFill>
              <a:latin typeface="NikoshBAN" panose="02000000000000000000" pitchFamily="2" charset="0"/>
              <a:cs typeface="NikoshBAN" panose="02000000000000000000" pitchFamily="2" charset="0"/>
            </a:endParaRPr>
          </a:p>
          <a:p>
            <a:pPr algn="ctr"/>
            <a:r>
              <a:rPr lang="bn-BD" sz="3600" b="1" dirty="0" smtClean="0">
                <a:solidFill>
                  <a:schemeClr val="tx1"/>
                </a:solidFill>
                <a:latin typeface="NikoshBAN" panose="02000000000000000000" pitchFamily="2" charset="0"/>
                <a:cs typeface="NikoshBAN" panose="02000000000000000000" pitchFamily="2" charset="0"/>
              </a:rPr>
              <a:t>৭ম</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a:solidFill>
                  <a:schemeClr val="tx1"/>
                </a:solidFill>
                <a:latin typeface="NikoshBAN" panose="02000000000000000000" pitchFamily="2" charset="0"/>
                <a:cs typeface="NikoshBAN" panose="02000000000000000000" pitchFamily="2" charset="0"/>
              </a:rPr>
              <a:t>অধ্যায়</a:t>
            </a:r>
            <a:r>
              <a:rPr lang="en-US" sz="3600" b="1" dirty="0">
                <a:solidFill>
                  <a:schemeClr val="tx1"/>
                </a:solidFill>
                <a:latin typeface="NikoshBAN" panose="02000000000000000000" pitchFamily="2" charset="0"/>
                <a:cs typeface="NikoshBAN" panose="02000000000000000000" pitchFamily="2" charset="0"/>
              </a:rPr>
              <a:t> </a:t>
            </a:r>
            <a:r>
              <a:rPr lang="bn-BD" sz="3600" b="1" dirty="0">
                <a:solidFill>
                  <a:schemeClr val="tx1"/>
                </a:solidFill>
                <a:latin typeface="NikoshBAN" panose="02000000000000000000" pitchFamily="2" charset="0"/>
                <a:cs typeface="NikoshBAN" panose="02000000000000000000" pitchFamily="2" charset="0"/>
              </a:rPr>
              <a:t>-</a:t>
            </a:r>
            <a:r>
              <a:rPr lang="en-US" sz="3600" b="1" dirty="0" err="1" smtClean="0">
                <a:solidFill>
                  <a:schemeClr val="tx1"/>
                </a:solidFill>
                <a:latin typeface="NikoshBAN" panose="02000000000000000000" pitchFamily="2" charset="0"/>
                <a:cs typeface="NikoshBAN" panose="02000000000000000000" pitchFamily="2" charset="0"/>
              </a:rPr>
              <a:t>পাঠ</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a:solidFill>
                  <a:schemeClr val="tx1"/>
                </a:solidFill>
                <a:latin typeface="NikoshBAN" panose="02000000000000000000" pitchFamily="2" charset="0"/>
                <a:cs typeface="NikoshBAN" panose="02000000000000000000" pitchFamily="2" charset="0"/>
              </a:rPr>
              <a:t>নং</a:t>
            </a:r>
            <a:r>
              <a:rPr lang="en-US" sz="3600" b="1" dirty="0">
                <a:solidFill>
                  <a:schemeClr val="tx1"/>
                </a:solidFill>
                <a:latin typeface="NikoshBAN" panose="02000000000000000000" pitchFamily="2" charset="0"/>
                <a:cs typeface="NikoshBAN" panose="02000000000000000000" pitchFamily="2" charset="0"/>
              </a:rPr>
              <a:t>- </a:t>
            </a:r>
            <a:r>
              <a:rPr lang="bn-BD" sz="3600" b="1" dirty="0" smtClean="0">
                <a:solidFill>
                  <a:schemeClr val="tx1"/>
                </a:solidFill>
                <a:latin typeface="NikoshBAN" panose="02000000000000000000" pitchFamily="2" charset="0"/>
                <a:cs typeface="NikoshBAN" panose="02000000000000000000" pitchFamily="2" charset="0"/>
              </a:rPr>
              <a:t>১</a:t>
            </a:r>
            <a:endParaRPr lang="en-US" sz="3600" b="1" dirty="0">
              <a:solidFill>
                <a:schemeClr val="tx1"/>
              </a:solidFill>
              <a:latin typeface="NikoshBAN" panose="02000000000000000000" pitchFamily="2" charset="0"/>
              <a:cs typeface="NikoshBAN" panose="02000000000000000000" pitchFamily="2" charset="0"/>
            </a:endParaRPr>
          </a:p>
          <a:p>
            <a:pPr algn="ctr"/>
            <a:r>
              <a:rPr lang="bn-BD" sz="3600" b="1" dirty="0">
                <a:solidFill>
                  <a:schemeClr val="tx1"/>
                </a:solidFill>
                <a:latin typeface="NikoshBAN" panose="02000000000000000000" pitchFamily="2" charset="0"/>
                <a:cs typeface="NikoshBAN" panose="02000000000000000000" pitchFamily="2" charset="0"/>
              </a:rPr>
              <a:t>শ্রেনীঃ </a:t>
            </a:r>
            <a:r>
              <a:rPr lang="en-US" sz="3600" b="1" dirty="0" err="1">
                <a:solidFill>
                  <a:schemeClr val="tx1"/>
                </a:solidFill>
                <a:latin typeface="NikoshBAN" panose="02000000000000000000" pitchFamily="2" charset="0"/>
                <a:cs typeface="NikoshBAN" panose="02000000000000000000" pitchFamily="2" charset="0"/>
              </a:rPr>
              <a:t>একাদশ</a:t>
            </a:r>
            <a:endParaRPr lang="bn-BD" sz="3600" b="1" dirty="0">
              <a:solidFill>
                <a:schemeClr val="tx1"/>
              </a:solidFill>
              <a:latin typeface="NikoshBAN" panose="02000000000000000000" pitchFamily="2" charset="0"/>
              <a:cs typeface="NikoshBAN" panose="02000000000000000000" pitchFamily="2" charset="0"/>
            </a:endParaRPr>
          </a:p>
          <a:p>
            <a:pPr algn="ctr"/>
            <a:r>
              <a:rPr lang="bn-BD" sz="3600" b="1" dirty="0" smtClean="0">
                <a:solidFill>
                  <a:schemeClr val="tx1"/>
                </a:solidFill>
                <a:latin typeface="NikoshBAN" panose="02000000000000000000" pitchFamily="2" charset="0"/>
                <a:cs typeface="NikoshBAN" panose="02000000000000000000" pitchFamily="2" charset="0"/>
              </a:rPr>
              <a:t>সময়ঃ </a:t>
            </a:r>
            <a:r>
              <a:rPr lang="bn-BD" sz="3600" b="1" dirty="0">
                <a:solidFill>
                  <a:schemeClr val="tx1"/>
                </a:solidFill>
                <a:latin typeface="NikoshBAN" panose="02000000000000000000" pitchFamily="2" charset="0"/>
                <a:cs typeface="NikoshBAN" panose="02000000000000000000" pitchFamily="2" charset="0"/>
              </a:rPr>
              <a:t>৫০ মিনিট</a:t>
            </a:r>
          </a:p>
          <a:p>
            <a:pPr algn="ctr"/>
            <a:r>
              <a:rPr lang="bn-BD" sz="3600" b="1" dirty="0" smtClean="0">
                <a:solidFill>
                  <a:schemeClr val="tx1"/>
                </a:solidFill>
                <a:latin typeface="NikoshBAN" panose="02000000000000000000" pitchFamily="2" charset="0"/>
                <a:cs typeface="NikoshBAN" panose="02000000000000000000" pitchFamily="2" charset="0"/>
              </a:rPr>
              <a:t>তারিখঃ</a:t>
            </a:r>
            <a:endParaRPr lang="en-US" sz="3600" b="1" dirty="0">
              <a:solidFill>
                <a:schemeClr val="tx1"/>
              </a:solidFill>
              <a:latin typeface="NikoshBAN" panose="02000000000000000000" pitchFamily="2" charset="0"/>
              <a:cs typeface="NikoshBAN" panose="02000000000000000000" pitchFamily="2" charset="0"/>
            </a:endParaRPr>
          </a:p>
          <a:p>
            <a:pPr algn="ctr"/>
            <a:endParaRPr lang="en-US" sz="3200" b="1" dirty="0">
              <a:solidFill>
                <a:schemeClr val="tx1"/>
              </a:solidFill>
            </a:endParaRPr>
          </a:p>
        </p:txBody>
      </p:sp>
    </p:spTree>
    <p:extLst>
      <p:ext uri="{BB962C8B-B14F-4D97-AF65-F5344CB8AC3E}">
        <p14:creationId xmlns:p14="http://schemas.microsoft.com/office/powerpoint/2010/main" val="50503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ircle(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circle(in)">
                                      <p:cBhvr>
                                        <p:cTn id="27" dur="2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wipe(down)">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wipe(down)">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wipe(down)">
                                      <p:cBhvr>
                                        <p:cTn id="47" dur="5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xit" presetSubtype="0" fill="hold" grpId="1" nodeType="clickEffect">
                                  <p:stCondLst>
                                    <p:cond delay="0"/>
                                  </p:stCondLst>
                                  <p:childTnLst>
                                    <p:animEffect transition="out" filter="wedge">
                                      <p:cBhvr>
                                        <p:cTn id="51" dur="2000"/>
                                        <p:tgtEl>
                                          <p:spTgt spid="4">
                                            <p:txEl>
                                              <p:pRg st="0" end="0"/>
                                            </p:txEl>
                                          </p:spTgt>
                                        </p:tgtEl>
                                      </p:cBhvr>
                                    </p:animEffect>
                                    <p:set>
                                      <p:cBhvr>
                                        <p:cTn id="52" dur="1" fill="hold">
                                          <p:stCondLst>
                                            <p:cond delay="1999"/>
                                          </p:stCondLst>
                                        </p:cTn>
                                        <p:tgtEl>
                                          <p:spTgt spid="4">
                                            <p:txEl>
                                              <p:pRg st="0" end="0"/>
                                            </p:txEl>
                                          </p:spTgt>
                                        </p:tgtEl>
                                        <p:attrNameLst>
                                          <p:attrName>style.visibility</p:attrName>
                                        </p:attrNameLst>
                                      </p:cBhvr>
                                      <p:to>
                                        <p:strVal val="hidden"/>
                                      </p:to>
                                    </p:set>
                                  </p:childTnLst>
                                </p:cTn>
                              </p:par>
                              <p:par>
                                <p:cTn id="53" presetID="20" presetClass="exit" presetSubtype="0" fill="hold" grpId="1" nodeType="withEffect">
                                  <p:stCondLst>
                                    <p:cond delay="0"/>
                                  </p:stCondLst>
                                  <p:childTnLst>
                                    <p:animEffect transition="out" filter="wedge">
                                      <p:cBhvr>
                                        <p:cTn id="54" dur="2000"/>
                                        <p:tgtEl>
                                          <p:spTgt spid="4">
                                            <p:bg/>
                                          </p:spTgt>
                                        </p:tgtEl>
                                      </p:cBhvr>
                                    </p:animEffect>
                                    <p:set>
                                      <p:cBhvr>
                                        <p:cTn id="55" dur="1" fill="hold">
                                          <p:stCondLst>
                                            <p:cond delay="1999"/>
                                          </p:stCondLst>
                                        </p:cTn>
                                        <p:tgtEl>
                                          <p:spTgt spid="4">
                                            <p:bg/>
                                          </p:spTgt>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0" presetClass="exit" presetSubtype="0" fill="hold" grpId="1" nodeType="clickEffect">
                                  <p:stCondLst>
                                    <p:cond delay="0"/>
                                  </p:stCondLst>
                                  <p:childTnLst>
                                    <p:animEffect transition="out" filter="wedge">
                                      <p:cBhvr>
                                        <p:cTn id="59" dur="2000"/>
                                        <p:tgtEl>
                                          <p:spTgt spid="3">
                                            <p:txEl>
                                              <p:pRg st="0" end="0"/>
                                            </p:txEl>
                                          </p:spTgt>
                                        </p:tgtEl>
                                      </p:cBhvr>
                                    </p:animEffect>
                                    <p:set>
                                      <p:cBhvr>
                                        <p:cTn id="60" dur="1" fill="hold">
                                          <p:stCondLst>
                                            <p:cond delay="1999"/>
                                          </p:stCondLst>
                                        </p:cTn>
                                        <p:tgtEl>
                                          <p:spTgt spid="3">
                                            <p:txEl>
                                              <p:pRg st="0" end="0"/>
                                            </p:txEl>
                                          </p:spTgt>
                                        </p:tgtEl>
                                        <p:attrNameLst>
                                          <p:attrName>style.visibility</p:attrName>
                                        </p:attrNameLst>
                                      </p:cBhvr>
                                      <p:to>
                                        <p:strVal val="hidden"/>
                                      </p:to>
                                    </p:set>
                                  </p:childTnLst>
                                </p:cTn>
                              </p:par>
                              <p:par>
                                <p:cTn id="61" presetID="20" presetClass="exit" presetSubtype="0" fill="hold" grpId="1" nodeType="withEffect">
                                  <p:stCondLst>
                                    <p:cond delay="0"/>
                                  </p:stCondLst>
                                  <p:childTnLst>
                                    <p:animEffect transition="out" filter="wedge">
                                      <p:cBhvr>
                                        <p:cTn id="62" dur="2000"/>
                                        <p:tgtEl>
                                          <p:spTgt spid="3">
                                            <p:txEl>
                                              <p:pRg st="1" end="1"/>
                                            </p:txEl>
                                          </p:spTgt>
                                        </p:tgtEl>
                                      </p:cBhvr>
                                    </p:animEffect>
                                    <p:set>
                                      <p:cBhvr>
                                        <p:cTn id="63" dur="1" fill="hold">
                                          <p:stCondLst>
                                            <p:cond delay="1999"/>
                                          </p:stCondLst>
                                        </p:cTn>
                                        <p:tgtEl>
                                          <p:spTgt spid="3">
                                            <p:txEl>
                                              <p:pRg st="1" end="1"/>
                                            </p:txEl>
                                          </p:spTgt>
                                        </p:tgtEl>
                                        <p:attrNameLst>
                                          <p:attrName>style.visibility</p:attrName>
                                        </p:attrNameLst>
                                      </p:cBhvr>
                                      <p:to>
                                        <p:strVal val="hidden"/>
                                      </p:to>
                                    </p:set>
                                  </p:childTnLst>
                                </p:cTn>
                              </p:par>
                              <p:par>
                                <p:cTn id="64" presetID="20" presetClass="exit" presetSubtype="0" fill="hold" grpId="1" nodeType="withEffect">
                                  <p:stCondLst>
                                    <p:cond delay="0"/>
                                  </p:stCondLst>
                                  <p:childTnLst>
                                    <p:animEffect transition="out" filter="wedge">
                                      <p:cBhvr>
                                        <p:cTn id="65" dur="2000"/>
                                        <p:tgtEl>
                                          <p:spTgt spid="3">
                                            <p:txEl>
                                              <p:pRg st="2" end="2"/>
                                            </p:txEl>
                                          </p:spTgt>
                                        </p:tgtEl>
                                      </p:cBhvr>
                                    </p:animEffect>
                                    <p:set>
                                      <p:cBhvr>
                                        <p:cTn id="66" dur="1" fill="hold">
                                          <p:stCondLst>
                                            <p:cond delay="1999"/>
                                          </p:stCondLst>
                                        </p:cTn>
                                        <p:tgtEl>
                                          <p:spTgt spid="3">
                                            <p:txEl>
                                              <p:pRg st="2" end="2"/>
                                            </p:txEl>
                                          </p:spTgt>
                                        </p:tgtEl>
                                        <p:attrNameLst>
                                          <p:attrName>style.visibility</p:attrName>
                                        </p:attrNameLst>
                                      </p:cBhvr>
                                      <p:to>
                                        <p:strVal val="hidden"/>
                                      </p:to>
                                    </p:set>
                                  </p:childTnLst>
                                </p:cTn>
                              </p:par>
                              <p:par>
                                <p:cTn id="67" presetID="20" presetClass="exit" presetSubtype="0" fill="hold" grpId="1" nodeType="withEffect">
                                  <p:stCondLst>
                                    <p:cond delay="0"/>
                                  </p:stCondLst>
                                  <p:childTnLst>
                                    <p:animEffect transition="out" filter="wedge">
                                      <p:cBhvr>
                                        <p:cTn id="68" dur="2000"/>
                                        <p:tgtEl>
                                          <p:spTgt spid="3">
                                            <p:txEl>
                                              <p:pRg st="3" end="3"/>
                                            </p:txEl>
                                          </p:spTgt>
                                        </p:tgtEl>
                                      </p:cBhvr>
                                    </p:animEffect>
                                    <p:set>
                                      <p:cBhvr>
                                        <p:cTn id="69" dur="1" fill="hold">
                                          <p:stCondLst>
                                            <p:cond delay="1999"/>
                                          </p:stCondLst>
                                        </p:cTn>
                                        <p:tgtEl>
                                          <p:spTgt spid="3">
                                            <p:txEl>
                                              <p:pRg st="3" end="3"/>
                                            </p:txEl>
                                          </p:spTgt>
                                        </p:tgtEl>
                                        <p:attrNameLst>
                                          <p:attrName>style.visibility</p:attrName>
                                        </p:attrNameLst>
                                      </p:cBhvr>
                                      <p:to>
                                        <p:strVal val="hidden"/>
                                      </p:to>
                                    </p:set>
                                  </p:childTnLst>
                                </p:cTn>
                              </p:par>
                              <p:par>
                                <p:cTn id="70" presetID="20" presetClass="exit" presetSubtype="0" fill="hold" grpId="1" nodeType="withEffect">
                                  <p:stCondLst>
                                    <p:cond delay="0"/>
                                  </p:stCondLst>
                                  <p:childTnLst>
                                    <p:animEffect transition="out" filter="wedge">
                                      <p:cBhvr>
                                        <p:cTn id="71" dur="2000"/>
                                        <p:tgtEl>
                                          <p:spTgt spid="3">
                                            <p:txEl>
                                              <p:pRg st="4" end="4"/>
                                            </p:txEl>
                                          </p:spTgt>
                                        </p:tgtEl>
                                      </p:cBhvr>
                                    </p:animEffect>
                                    <p:set>
                                      <p:cBhvr>
                                        <p:cTn id="72" dur="1" fill="hold">
                                          <p:stCondLst>
                                            <p:cond delay="1999"/>
                                          </p:stCondLst>
                                        </p:cTn>
                                        <p:tgtEl>
                                          <p:spTgt spid="3">
                                            <p:txEl>
                                              <p:pRg st="4" end="4"/>
                                            </p:txEl>
                                          </p:spTgt>
                                        </p:tgtEl>
                                        <p:attrNameLst>
                                          <p:attrName>style.visibility</p:attrName>
                                        </p:attrNameLst>
                                      </p:cBhvr>
                                      <p:to>
                                        <p:strVal val="hidden"/>
                                      </p:to>
                                    </p:set>
                                  </p:childTnLst>
                                </p:cTn>
                              </p:par>
                              <p:par>
                                <p:cTn id="73" presetID="20" presetClass="exit" presetSubtype="0" fill="hold" grpId="1" nodeType="withEffect">
                                  <p:stCondLst>
                                    <p:cond delay="0"/>
                                  </p:stCondLst>
                                  <p:childTnLst>
                                    <p:animEffect transition="out" filter="wedge">
                                      <p:cBhvr>
                                        <p:cTn id="74" dur="2000"/>
                                        <p:tgtEl>
                                          <p:spTgt spid="3">
                                            <p:bg/>
                                          </p:spTgt>
                                        </p:tgtEl>
                                      </p:cBhvr>
                                    </p:animEffect>
                                    <p:set>
                                      <p:cBhvr>
                                        <p:cTn id="75" dur="1" fill="hold">
                                          <p:stCondLst>
                                            <p:cond delay="1999"/>
                                          </p:stCondLst>
                                        </p:cTn>
                                        <p:tgtEl>
                                          <p:spTgt spid="3">
                                            <p:bg/>
                                          </p:spTgt>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20" presetClass="exit" presetSubtype="0" fill="hold" grpId="1" nodeType="clickEffect">
                                  <p:stCondLst>
                                    <p:cond delay="0"/>
                                  </p:stCondLst>
                                  <p:childTnLst>
                                    <p:animEffect transition="out" filter="wedge">
                                      <p:cBhvr>
                                        <p:cTn id="79" dur="2000"/>
                                        <p:tgtEl>
                                          <p:spTgt spid="2"/>
                                        </p:tgtEl>
                                      </p:cBhvr>
                                    </p:animEffect>
                                    <p:set>
                                      <p:cBhvr>
                                        <p:cTn id="80"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build="allAtOnce" animBg="1"/>
      <p:bldP spid="2" grpId="0" animBg="1"/>
      <p:bldP spid="2" grpId="1" animBg="1"/>
      <p:bldP spid="3" grpId="0" animBg="1"/>
      <p:bldP spid="3" grpId="1"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loud 6"/>
          <p:cNvSpPr/>
          <p:nvPr/>
        </p:nvSpPr>
        <p:spPr>
          <a:xfrm>
            <a:off x="838200" y="0"/>
            <a:ext cx="7315200" cy="1219200"/>
          </a:xfrm>
          <a:prstGeom prst="cloud">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b="1" dirty="0">
                <a:solidFill>
                  <a:schemeClr val="bg1"/>
                </a:solidFill>
              </a:rPr>
              <a:t>পাঠ </a:t>
            </a:r>
            <a:r>
              <a:rPr lang="bn-BD" sz="4800" b="1" dirty="0" smtClean="0">
                <a:solidFill>
                  <a:schemeClr val="bg1"/>
                </a:solidFill>
              </a:rPr>
              <a:t>ঘোষণা</a:t>
            </a:r>
            <a:endParaRPr lang="en-US" sz="4800" b="1" dirty="0">
              <a:solidFill>
                <a:schemeClr val="bg1"/>
              </a:solidFill>
            </a:endParaRPr>
          </a:p>
        </p:txBody>
      </p:sp>
      <p:sp>
        <p:nvSpPr>
          <p:cNvPr id="8" name="Right Arrow 7"/>
          <p:cNvSpPr/>
          <p:nvPr/>
        </p:nvSpPr>
        <p:spPr>
          <a:xfrm>
            <a:off x="0" y="1905000"/>
            <a:ext cx="3276600" cy="1981200"/>
          </a:xfrm>
          <a:prstGeom prst="rightArrow">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a:solidFill>
                  <a:srgbClr val="FFFF00"/>
                </a:solidFill>
                <a:latin typeface="NikoshBAN" panose="02000000000000000000" pitchFamily="2" charset="0"/>
                <a:cs typeface="NikoshBAN" panose="02000000000000000000" pitchFamily="2" charset="0"/>
              </a:rPr>
              <a:t>শি</a:t>
            </a:r>
            <a:r>
              <a:rPr lang="en-US" sz="6600" dirty="0" err="1">
                <a:solidFill>
                  <a:srgbClr val="FFFF00"/>
                </a:solidFill>
                <a:latin typeface="NikoshBAN" panose="02000000000000000000" pitchFamily="2" charset="0"/>
                <a:cs typeface="NikoshBAN" panose="02000000000000000000" pitchFamily="2" charset="0"/>
              </a:rPr>
              <a:t>রো</a:t>
            </a:r>
            <a:r>
              <a:rPr lang="bn-BD" sz="6600" dirty="0" smtClean="0">
                <a:solidFill>
                  <a:srgbClr val="FFFF00"/>
                </a:solidFill>
                <a:latin typeface="NikoshBAN" panose="02000000000000000000" pitchFamily="2" charset="0"/>
                <a:cs typeface="NikoshBAN" panose="02000000000000000000" pitchFamily="2" charset="0"/>
              </a:rPr>
              <a:t>নাম</a:t>
            </a:r>
            <a:endParaRPr lang="en-US" sz="6600" dirty="0">
              <a:solidFill>
                <a:srgbClr val="FFFF00"/>
              </a:solidFill>
              <a:latin typeface="NikoshBAN" panose="02000000000000000000" pitchFamily="2" charset="0"/>
              <a:cs typeface="NikoshBAN" panose="02000000000000000000" pitchFamily="2" charset="0"/>
            </a:endParaRPr>
          </a:p>
        </p:txBody>
      </p:sp>
      <p:sp>
        <p:nvSpPr>
          <p:cNvPr id="9" name="Flowchart: Alternate Process 8"/>
          <p:cNvSpPr/>
          <p:nvPr/>
        </p:nvSpPr>
        <p:spPr>
          <a:xfrm>
            <a:off x="3297382" y="1752600"/>
            <a:ext cx="5867400" cy="4953000"/>
          </a:xfrm>
          <a:prstGeom prst="flowChartAlternateProcess">
            <a:avLst/>
          </a:prstGeom>
          <a:blipFill dpi="0" rotWithShape="1">
            <a:blip r:embed="rId4">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b="1" dirty="0" smtClean="0">
                <a:solidFill>
                  <a:srgbClr val="FF0000"/>
                </a:solidFill>
                <a:latin typeface="NikoshBAN" panose="02000000000000000000" pitchFamily="2" charset="0"/>
                <a:cs typeface="NikoshBAN" panose="02000000000000000000" pitchFamily="2" charset="0"/>
              </a:rPr>
              <a:t>শ্রেণিকরণ</a:t>
            </a:r>
            <a:endParaRPr lang="en-US" sz="7200" b="1"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3774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ircle(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circle(in)">
                                      <p:cBhvr>
                                        <p:cTn id="22" dur="20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wheel(1)">
                                      <p:cBhvr>
                                        <p:cTn id="32" dur="20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xit" presetSubtype="0" fill="hold" grpId="1" nodeType="clickEffect">
                                  <p:stCondLst>
                                    <p:cond delay="0"/>
                                  </p:stCondLst>
                                  <p:childTnLst>
                                    <p:animEffect transition="out" filter="wedge">
                                      <p:cBhvr>
                                        <p:cTn id="36" dur="2000"/>
                                        <p:tgtEl>
                                          <p:spTgt spid="7">
                                            <p:txEl>
                                              <p:pRg st="0" end="0"/>
                                            </p:txEl>
                                          </p:spTgt>
                                        </p:tgtEl>
                                      </p:cBhvr>
                                    </p:animEffect>
                                    <p:set>
                                      <p:cBhvr>
                                        <p:cTn id="37" dur="1" fill="hold">
                                          <p:stCondLst>
                                            <p:cond delay="1999"/>
                                          </p:stCondLst>
                                        </p:cTn>
                                        <p:tgtEl>
                                          <p:spTgt spid="7">
                                            <p:txEl>
                                              <p:pRg st="0" end="0"/>
                                            </p:txEl>
                                          </p:spTgt>
                                        </p:tgtEl>
                                        <p:attrNameLst>
                                          <p:attrName>style.visibility</p:attrName>
                                        </p:attrNameLst>
                                      </p:cBhvr>
                                      <p:to>
                                        <p:strVal val="hidden"/>
                                      </p:to>
                                    </p:set>
                                  </p:childTnLst>
                                </p:cTn>
                              </p:par>
                              <p:par>
                                <p:cTn id="38" presetID="20" presetClass="exit" presetSubtype="0" fill="hold" grpId="1" nodeType="withEffect">
                                  <p:stCondLst>
                                    <p:cond delay="0"/>
                                  </p:stCondLst>
                                  <p:childTnLst>
                                    <p:animEffect transition="out" filter="wedge">
                                      <p:cBhvr>
                                        <p:cTn id="39" dur="2000"/>
                                        <p:tgtEl>
                                          <p:spTgt spid="7">
                                            <p:bg/>
                                          </p:spTgt>
                                        </p:tgtEl>
                                      </p:cBhvr>
                                    </p:animEffect>
                                    <p:set>
                                      <p:cBhvr>
                                        <p:cTn id="40" dur="1" fill="hold">
                                          <p:stCondLst>
                                            <p:cond delay="1999"/>
                                          </p:stCondLst>
                                        </p:cTn>
                                        <p:tgtEl>
                                          <p:spTgt spid="7">
                                            <p:bg/>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0" presetClass="exit" presetSubtype="0" fill="hold" grpId="1" nodeType="clickEffect">
                                  <p:stCondLst>
                                    <p:cond delay="0"/>
                                  </p:stCondLst>
                                  <p:childTnLst>
                                    <p:animEffect transition="out" filter="wedge">
                                      <p:cBhvr>
                                        <p:cTn id="44" dur="2000"/>
                                        <p:tgtEl>
                                          <p:spTgt spid="8">
                                            <p:txEl>
                                              <p:pRg st="0" end="0"/>
                                            </p:txEl>
                                          </p:spTgt>
                                        </p:tgtEl>
                                      </p:cBhvr>
                                    </p:animEffect>
                                    <p:set>
                                      <p:cBhvr>
                                        <p:cTn id="45" dur="1" fill="hold">
                                          <p:stCondLst>
                                            <p:cond delay="1999"/>
                                          </p:stCondLst>
                                        </p:cTn>
                                        <p:tgtEl>
                                          <p:spTgt spid="8">
                                            <p:txEl>
                                              <p:pRg st="0" end="0"/>
                                            </p:txEl>
                                          </p:spTgt>
                                        </p:tgtEl>
                                        <p:attrNameLst>
                                          <p:attrName>style.visibility</p:attrName>
                                        </p:attrNameLst>
                                      </p:cBhvr>
                                      <p:to>
                                        <p:strVal val="hidden"/>
                                      </p:to>
                                    </p:set>
                                  </p:childTnLst>
                                </p:cTn>
                              </p:par>
                              <p:par>
                                <p:cTn id="46" presetID="20" presetClass="exit" presetSubtype="0" fill="hold" grpId="1" nodeType="withEffect">
                                  <p:stCondLst>
                                    <p:cond delay="0"/>
                                  </p:stCondLst>
                                  <p:childTnLst>
                                    <p:animEffect transition="out" filter="wedge">
                                      <p:cBhvr>
                                        <p:cTn id="47" dur="2000"/>
                                        <p:tgtEl>
                                          <p:spTgt spid="8">
                                            <p:bg/>
                                          </p:spTgt>
                                        </p:tgtEl>
                                      </p:cBhvr>
                                    </p:animEffect>
                                    <p:set>
                                      <p:cBhvr>
                                        <p:cTn id="48" dur="1" fill="hold">
                                          <p:stCondLst>
                                            <p:cond delay="1999"/>
                                          </p:stCondLst>
                                        </p:cTn>
                                        <p:tgtEl>
                                          <p:spTgt spid="8">
                                            <p:bg/>
                                          </p:spTgt>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0" presetClass="exit" presetSubtype="0" fill="hold" grpId="1" nodeType="clickEffect">
                                  <p:stCondLst>
                                    <p:cond delay="0"/>
                                  </p:stCondLst>
                                  <p:childTnLst>
                                    <p:animEffect transition="out" filter="wedge">
                                      <p:cBhvr>
                                        <p:cTn id="52" dur="2000"/>
                                        <p:tgtEl>
                                          <p:spTgt spid="9">
                                            <p:txEl>
                                              <p:pRg st="0" end="0"/>
                                            </p:txEl>
                                          </p:spTgt>
                                        </p:tgtEl>
                                      </p:cBhvr>
                                    </p:animEffect>
                                    <p:set>
                                      <p:cBhvr>
                                        <p:cTn id="53" dur="1" fill="hold">
                                          <p:stCondLst>
                                            <p:cond delay="1999"/>
                                          </p:stCondLst>
                                        </p:cTn>
                                        <p:tgtEl>
                                          <p:spTgt spid="9">
                                            <p:txEl>
                                              <p:pRg st="0" end="0"/>
                                            </p:txEl>
                                          </p:spTgt>
                                        </p:tgtEl>
                                        <p:attrNameLst>
                                          <p:attrName>style.visibility</p:attrName>
                                        </p:attrNameLst>
                                      </p:cBhvr>
                                      <p:to>
                                        <p:strVal val="hidden"/>
                                      </p:to>
                                    </p:set>
                                  </p:childTnLst>
                                </p:cTn>
                              </p:par>
                              <p:par>
                                <p:cTn id="54" presetID="20" presetClass="exit" presetSubtype="0" fill="hold" grpId="1" nodeType="withEffect">
                                  <p:stCondLst>
                                    <p:cond delay="0"/>
                                  </p:stCondLst>
                                  <p:childTnLst>
                                    <p:animEffect transition="out" filter="wedge">
                                      <p:cBhvr>
                                        <p:cTn id="55" dur="2000"/>
                                        <p:tgtEl>
                                          <p:spTgt spid="9">
                                            <p:bg/>
                                          </p:spTgt>
                                        </p:tgtEl>
                                      </p:cBhvr>
                                    </p:animEffect>
                                    <p:set>
                                      <p:cBhvr>
                                        <p:cTn id="56" dur="1" fill="hold">
                                          <p:stCondLst>
                                            <p:cond delay="1999"/>
                                          </p:stCondLst>
                                        </p:cTn>
                                        <p:tgtEl>
                                          <p:spTgt spid="9">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build="allAtOnce" animBg="1"/>
      <p:bldP spid="8" grpId="0" animBg="1"/>
      <p:bldP spid="8" grpId="1" build="allAtOnce" animBg="1"/>
      <p:bldP spid="9" grpId="0" animBg="1"/>
      <p:bldP spid="9" grpI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6347"/>
          <a:stretch/>
        </p:blipFill>
        <p:spPr>
          <a:xfrm>
            <a:off x="304800" y="2864206"/>
            <a:ext cx="8258175" cy="3334615"/>
          </a:xfrm>
          <a:prstGeom prst="rect">
            <a:avLst/>
          </a:prstGeom>
          <a:ln w="12700">
            <a:solidFill>
              <a:schemeClr val="tx1"/>
            </a:solidFill>
          </a:ln>
        </p:spPr>
      </p:pic>
      <p:sp>
        <p:nvSpPr>
          <p:cNvPr id="5" name="Title 1"/>
          <p:cNvSpPr>
            <a:spLocks noGrp="1"/>
          </p:cNvSpPr>
          <p:nvPr/>
        </p:nvSpPr>
        <p:spPr>
          <a:xfrm>
            <a:off x="0" y="0"/>
            <a:ext cx="9143999" cy="1847057"/>
          </a:xfrm>
          <a:prstGeom prst="rect">
            <a:avLst/>
          </a:prstGeom>
          <a:solidFill>
            <a:schemeClr val="accent1">
              <a:lumMod val="50000"/>
            </a:schemeClr>
          </a:solidFill>
          <a:ln w="12700">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bn-BD" sz="8000" dirty="0" smtClean="0">
                <a:solidFill>
                  <a:schemeClr val="bg1"/>
                </a:solidFill>
                <a:latin typeface="NikoshBAN" panose="02000000000000000000" pitchFamily="2" charset="0"/>
                <a:cs typeface="NikoshBAN" panose="02000000000000000000" pitchFamily="2" charset="0"/>
              </a:rPr>
              <a:t>নিচের চিত্রগুলো ল</a:t>
            </a:r>
            <a:r>
              <a:rPr lang="en-US" sz="8000" dirty="0" err="1" smtClean="0">
                <a:solidFill>
                  <a:schemeClr val="bg1"/>
                </a:solidFill>
                <a:latin typeface="NikoshBAN" panose="02000000000000000000" pitchFamily="2" charset="0"/>
                <a:cs typeface="NikoshBAN" panose="02000000000000000000" pitchFamily="2" charset="0"/>
              </a:rPr>
              <a:t>ক্ষ্য</a:t>
            </a:r>
            <a:r>
              <a:rPr lang="bn-BD" sz="8000" dirty="0" smtClean="0">
                <a:solidFill>
                  <a:schemeClr val="bg1"/>
                </a:solidFill>
                <a:latin typeface="NikoshBAN" panose="02000000000000000000" pitchFamily="2" charset="0"/>
                <a:cs typeface="NikoshBAN" panose="02000000000000000000" pitchFamily="2" charset="0"/>
              </a:rPr>
              <a:t> কর </a:t>
            </a:r>
            <a:endParaRPr lang="en-US" sz="8000" dirty="0">
              <a:solidFill>
                <a:schemeClr val="bg1"/>
              </a:solidFill>
              <a:latin typeface="NikoshBAN" panose="02000000000000000000" pitchFamily="2" charset="0"/>
              <a:cs typeface="NikoshBAN" panose="02000000000000000000" pitchFamily="2" charset="0"/>
            </a:endParaRPr>
          </a:p>
        </p:txBody>
      </p:sp>
      <p:sp>
        <p:nvSpPr>
          <p:cNvPr id="6" name="TextBox 3"/>
          <p:cNvSpPr txBox="1"/>
          <p:nvPr/>
        </p:nvSpPr>
        <p:spPr>
          <a:xfrm>
            <a:off x="1447799" y="6263881"/>
            <a:ext cx="2200275" cy="523220"/>
          </a:xfrm>
          <a:prstGeom prst="rect">
            <a:avLst/>
          </a:prstGeom>
          <a:solidFill>
            <a:schemeClr val="accent4">
              <a:lumMod val="20000"/>
              <a:lumOff val="80000"/>
            </a:schemeClr>
          </a:solidFill>
          <a:ln>
            <a:solidFill>
              <a:srgbClr val="0070C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bn-BD" sz="2800" dirty="0" smtClean="0">
                <a:solidFill>
                  <a:schemeClr val="accent4">
                    <a:lumMod val="50000"/>
                  </a:schemeClr>
                </a:solidFill>
                <a:latin typeface="NikoshBAN" panose="02000000000000000000" pitchFamily="2" charset="0"/>
                <a:cs typeface="NikoshBAN" panose="02000000000000000000" pitchFamily="2" charset="0"/>
              </a:rPr>
              <a:t>মেরুদন্ডী প্রা</a:t>
            </a:r>
            <a:r>
              <a:rPr lang="en-US" sz="2800" dirty="0" err="1" smtClean="0">
                <a:solidFill>
                  <a:schemeClr val="accent4">
                    <a:lumMod val="50000"/>
                  </a:schemeClr>
                </a:solidFill>
                <a:latin typeface="NikoshBAN" panose="02000000000000000000" pitchFamily="2" charset="0"/>
                <a:cs typeface="NikoshBAN" panose="02000000000000000000" pitchFamily="2" charset="0"/>
              </a:rPr>
              <a:t>ণি</a:t>
            </a:r>
            <a:endParaRPr lang="en-US" sz="2800" dirty="0">
              <a:solidFill>
                <a:schemeClr val="accent4">
                  <a:lumMod val="50000"/>
                </a:schemeClr>
              </a:solidFill>
              <a:latin typeface="NikoshBAN" panose="02000000000000000000" pitchFamily="2" charset="0"/>
              <a:cs typeface="NikoshBAN" panose="02000000000000000000" pitchFamily="2" charset="0"/>
            </a:endParaRPr>
          </a:p>
        </p:txBody>
      </p:sp>
      <p:sp>
        <p:nvSpPr>
          <p:cNvPr id="7" name="TextBox 5"/>
          <p:cNvSpPr txBox="1"/>
          <p:nvPr/>
        </p:nvSpPr>
        <p:spPr>
          <a:xfrm>
            <a:off x="5660880" y="6250026"/>
            <a:ext cx="1957388" cy="523220"/>
          </a:xfrm>
          <a:prstGeom prst="rect">
            <a:avLst/>
          </a:prstGeom>
          <a:solidFill>
            <a:schemeClr val="accent4">
              <a:lumMod val="20000"/>
              <a:lumOff val="80000"/>
            </a:schemeClr>
          </a:solidFill>
          <a:ln w="19050">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BD" sz="2800" dirty="0" smtClean="0">
                <a:solidFill>
                  <a:schemeClr val="accent6">
                    <a:lumMod val="50000"/>
                  </a:schemeClr>
                </a:solidFill>
                <a:latin typeface="NikoshBAN" panose="02000000000000000000" pitchFamily="2" charset="0"/>
                <a:cs typeface="NikoshBAN" panose="02000000000000000000" pitchFamily="2" charset="0"/>
              </a:rPr>
              <a:t>অমেরুদন্ডী প্রা</a:t>
            </a:r>
            <a:r>
              <a:rPr lang="en-US" sz="2800" dirty="0" err="1" smtClean="0">
                <a:solidFill>
                  <a:schemeClr val="accent6">
                    <a:lumMod val="50000"/>
                  </a:schemeClr>
                </a:solidFill>
                <a:latin typeface="NikoshBAN" panose="02000000000000000000" pitchFamily="2" charset="0"/>
                <a:cs typeface="NikoshBAN" panose="02000000000000000000" pitchFamily="2" charset="0"/>
              </a:rPr>
              <a:t>ণি</a:t>
            </a:r>
            <a:r>
              <a:rPr lang="bn-BD" sz="2800" dirty="0" smtClean="0">
                <a:solidFill>
                  <a:schemeClr val="accent6">
                    <a:lumMod val="50000"/>
                  </a:schemeClr>
                </a:solidFill>
                <a:latin typeface="NikoshBAN" panose="02000000000000000000" pitchFamily="2" charset="0"/>
                <a:cs typeface="NikoshBAN" panose="02000000000000000000" pitchFamily="2" charset="0"/>
              </a:rPr>
              <a:t> </a:t>
            </a:r>
            <a:endParaRPr lang="en-US" sz="2800" dirty="0">
              <a:solidFill>
                <a:schemeClr val="accent6">
                  <a:lumMod val="50000"/>
                </a:schemeClr>
              </a:solidFill>
              <a:latin typeface="NikoshBAN" panose="02000000000000000000" pitchFamily="2" charset="0"/>
              <a:cs typeface="NikoshBAN" panose="02000000000000000000" pitchFamily="2" charset="0"/>
            </a:endParaRPr>
          </a:p>
        </p:txBody>
      </p:sp>
      <p:sp>
        <p:nvSpPr>
          <p:cNvPr id="8" name="TextBox 7"/>
          <p:cNvSpPr txBox="1"/>
          <p:nvPr/>
        </p:nvSpPr>
        <p:spPr>
          <a:xfrm>
            <a:off x="3842471" y="1978838"/>
            <a:ext cx="1500620" cy="707886"/>
          </a:xfrm>
          <a:prstGeom prst="rect">
            <a:avLst/>
          </a:prstGeom>
          <a:solidFill>
            <a:schemeClr val="accent2">
              <a:lumMod val="40000"/>
              <a:lumOff val="60000"/>
            </a:schemeClr>
          </a:solidFill>
        </p:spPr>
        <p:txBody>
          <a:bodyPr wrap="square" rtlCol="0">
            <a:spAutoFit/>
          </a:bodyPr>
          <a:lstStyle/>
          <a:p>
            <a:pPr algn="ctr"/>
            <a:r>
              <a:rPr lang="en-US" sz="4000" dirty="0" err="1" smtClean="0">
                <a:solidFill>
                  <a:schemeClr val="accent4">
                    <a:lumMod val="50000"/>
                  </a:schemeClr>
                </a:solidFill>
                <a:latin typeface="NikoshBAN" pitchFamily="2" charset="0"/>
                <a:cs typeface="NikoshBAN" pitchFamily="2" charset="0"/>
              </a:rPr>
              <a:t>প্রাণি</a:t>
            </a:r>
            <a:endParaRPr lang="en-US" dirty="0">
              <a:solidFill>
                <a:schemeClr val="accent4">
                  <a:lumMod val="50000"/>
                </a:schemeClr>
              </a:solidFill>
              <a:latin typeface="NikoshBAN" pitchFamily="2" charset="0"/>
              <a:cs typeface="NikoshBAN" pitchFamily="2" charset="0"/>
            </a:endParaRPr>
          </a:p>
        </p:txBody>
      </p:sp>
    </p:spTree>
    <p:extLst>
      <p:ext uri="{BB962C8B-B14F-4D97-AF65-F5344CB8AC3E}">
        <p14:creationId xmlns:p14="http://schemas.microsoft.com/office/powerpoint/2010/main" val="122152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782" y="152400"/>
            <a:ext cx="9144000" cy="1323439"/>
          </a:xfrm>
          <a:prstGeom prst="rect">
            <a:avLst/>
          </a:prstGeom>
          <a:solidFill>
            <a:schemeClr val="bg2"/>
          </a:solidFill>
        </p:spPr>
        <p:txBody>
          <a:bodyPr wrap="square" rtlCol="0">
            <a:spAutoFit/>
          </a:bodyPr>
          <a:lstStyle/>
          <a:p>
            <a:pPr algn="ctr"/>
            <a:r>
              <a:rPr lang="en-US" sz="8000" dirty="0" err="1" smtClean="0">
                <a:latin typeface="NikoshBAN" pitchFamily="2" charset="0"/>
                <a:cs typeface="NikoshBAN" pitchFamily="2" charset="0"/>
              </a:rPr>
              <a:t>শিখনফল</a:t>
            </a:r>
            <a:endParaRPr lang="en-US" dirty="0">
              <a:latin typeface="NikoshBAN" pitchFamily="2" charset="0"/>
              <a:cs typeface="NikoshBAN" pitchFamily="2" charset="0"/>
            </a:endParaRPr>
          </a:p>
        </p:txBody>
      </p:sp>
      <p:grpSp>
        <p:nvGrpSpPr>
          <p:cNvPr id="2" name="Group 1"/>
          <p:cNvGrpSpPr/>
          <p:nvPr/>
        </p:nvGrpSpPr>
        <p:grpSpPr>
          <a:xfrm>
            <a:off x="762000" y="1955555"/>
            <a:ext cx="7786253" cy="1483883"/>
            <a:chOff x="1371601" y="1983556"/>
            <a:chExt cx="6116782" cy="1483883"/>
          </a:xfrm>
        </p:grpSpPr>
        <p:sp>
          <p:nvSpPr>
            <p:cNvPr id="12" name="Freeform 11"/>
            <p:cNvSpPr/>
            <p:nvPr/>
          </p:nvSpPr>
          <p:spPr>
            <a:xfrm>
              <a:off x="1371601" y="1983556"/>
              <a:ext cx="1039019" cy="1483883"/>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15" tIns="537925" rIns="18416" bIns="537924" numCol="1" spcCol="1270" anchor="ctr" anchorCtr="0">
              <a:noAutofit/>
            </a:bodyPr>
            <a:lstStyle/>
            <a:p>
              <a:pPr lvl="0" algn="ctr" defTabSz="1289050">
                <a:lnSpc>
                  <a:spcPct val="90000"/>
                </a:lnSpc>
                <a:spcBef>
                  <a:spcPct val="0"/>
                </a:spcBef>
                <a:spcAft>
                  <a:spcPct val="35000"/>
                </a:spcAft>
              </a:pPr>
              <a:r>
                <a:rPr lang="en-US" sz="2900" kern="1200" dirty="0" smtClean="0">
                  <a:latin typeface="NikoshBAN" pitchFamily="2" charset="0"/>
                  <a:cs typeface="NikoshBAN" pitchFamily="2" charset="0"/>
                </a:rPr>
                <a:t>০১</a:t>
              </a:r>
              <a:endParaRPr lang="en-US" sz="2900" kern="1200" dirty="0">
                <a:latin typeface="NikoshBAN" pitchFamily="2" charset="0"/>
                <a:cs typeface="NikoshBAN" pitchFamily="2" charset="0"/>
              </a:endParaRPr>
            </a:p>
          </p:txBody>
        </p:sp>
        <p:sp>
          <p:nvSpPr>
            <p:cNvPr id="13" name="Freeform 12"/>
            <p:cNvSpPr/>
            <p:nvPr/>
          </p:nvSpPr>
          <p:spPr>
            <a:xfrm>
              <a:off x="2431402" y="1983556"/>
              <a:ext cx="5056981" cy="964523"/>
            </a:xfrm>
            <a:custGeom>
              <a:avLst/>
              <a:gdLst>
                <a:gd name="connsiteX0" fmla="*/ 160804 w 964803"/>
                <a:gd name="connsiteY0" fmla="*/ 0 h 5056981"/>
                <a:gd name="connsiteX1" fmla="*/ 803999 w 964803"/>
                <a:gd name="connsiteY1" fmla="*/ 0 h 5056981"/>
                <a:gd name="connsiteX2" fmla="*/ 964803 w 964803"/>
                <a:gd name="connsiteY2" fmla="*/ 160804 h 5056981"/>
                <a:gd name="connsiteX3" fmla="*/ 964803 w 964803"/>
                <a:gd name="connsiteY3" fmla="*/ 5056981 h 5056981"/>
                <a:gd name="connsiteX4" fmla="*/ 964803 w 964803"/>
                <a:gd name="connsiteY4" fmla="*/ 5056981 h 5056981"/>
                <a:gd name="connsiteX5" fmla="*/ 0 w 964803"/>
                <a:gd name="connsiteY5" fmla="*/ 5056981 h 5056981"/>
                <a:gd name="connsiteX6" fmla="*/ 0 w 964803"/>
                <a:gd name="connsiteY6" fmla="*/ 5056981 h 5056981"/>
                <a:gd name="connsiteX7" fmla="*/ 0 w 964803"/>
                <a:gd name="connsiteY7" fmla="*/ 160804 h 5056981"/>
                <a:gd name="connsiteX8" fmla="*/ 160804 w 964803"/>
                <a:gd name="connsiteY8" fmla="*/ 0 h 5056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4803" h="5056981">
                  <a:moveTo>
                    <a:pt x="964803" y="842850"/>
                  </a:moveTo>
                  <a:lnTo>
                    <a:pt x="964803" y="4214131"/>
                  </a:lnTo>
                  <a:cubicBezTo>
                    <a:pt x="964803" y="4679625"/>
                    <a:pt x="951068" y="5056978"/>
                    <a:pt x="934124" y="5056978"/>
                  </a:cubicBezTo>
                  <a:lnTo>
                    <a:pt x="0" y="5056978"/>
                  </a:lnTo>
                  <a:lnTo>
                    <a:pt x="0" y="5056978"/>
                  </a:lnTo>
                  <a:lnTo>
                    <a:pt x="0" y="3"/>
                  </a:lnTo>
                  <a:lnTo>
                    <a:pt x="0" y="3"/>
                  </a:lnTo>
                  <a:lnTo>
                    <a:pt x="934124" y="3"/>
                  </a:lnTo>
                  <a:cubicBezTo>
                    <a:pt x="951068" y="3"/>
                    <a:pt x="964803" y="377356"/>
                    <a:pt x="964803" y="84285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77368" tIns="71863" rIns="71863" bIns="71863" numCol="1" spcCol="1270" anchor="ctr" anchorCtr="0">
              <a:noAutofit/>
            </a:bodyPr>
            <a:lstStyle/>
            <a:p>
              <a:pPr marL="0" lvl="1" defTabSz="1733550">
                <a:lnSpc>
                  <a:spcPct val="90000"/>
                </a:lnSpc>
                <a:spcBef>
                  <a:spcPct val="0"/>
                </a:spcBef>
                <a:spcAft>
                  <a:spcPct val="15000"/>
                </a:spcAft>
              </a:pPr>
              <a:r>
                <a:rPr lang="en-US" sz="4400" kern="1200" dirty="0" err="1" smtClean="0">
                  <a:solidFill>
                    <a:srgbClr val="0070C0"/>
                  </a:solidFill>
                  <a:latin typeface="NikoshBAN" pitchFamily="2" charset="0"/>
                  <a:cs typeface="NikoshBAN" pitchFamily="2" charset="0"/>
                </a:rPr>
                <a:t>শ্রেণিকরণ</a:t>
              </a:r>
              <a:r>
                <a:rPr lang="en-US" sz="4400" kern="1200" dirty="0" smtClean="0">
                  <a:solidFill>
                    <a:srgbClr val="0070C0"/>
                  </a:solidFill>
                  <a:latin typeface="NikoshBAN" pitchFamily="2" charset="0"/>
                  <a:cs typeface="NikoshBAN" pitchFamily="2" charset="0"/>
                </a:rPr>
                <a:t> </a:t>
              </a:r>
              <a:r>
                <a:rPr lang="en-US" sz="4400" kern="1200" dirty="0" err="1" smtClean="0">
                  <a:solidFill>
                    <a:srgbClr val="0070C0"/>
                  </a:solidFill>
                  <a:latin typeface="NikoshBAN" pitchFamily="2" charset="0"/>
                  <a:cs typeface="NikoshBAN" pitchFamily="2" charset="0"/>
                </a:rPr>
                <a:t>কি</a:t>
              </a:r>
              <a:r>
                <a:rPr lang="en-US" sz="4400" kern="1200" dirty="0" smtClean="0">
                  <a:solidFill>
                    <a:srgbClr val="0070C0"/>
                  </a:solidFill>
                  <a:latin typeface="NikoshBAN" pitchFamily="2" charset="0"/>
                  <a:cs typeface="NikoshBAN" pitchFamily="2" charset="0"/>
                </a:rPr>
                <a:t> </a:t>
              </a:r>
              <a:r>
                <a:rPr lang="en-US" sz="4400" kern="1200" dirty="0" err="1" smtClean="0">
                  <a:solidFill>
                    <a:srgbClr val="0070C0"/>
                  </a:solidFill>
                  <a:latin typeface="NikoshBAN" pitchFamily="2" charset="0"/>
                  <a:cs typeface="NikoshBAN" pitchFamily="2" charset="0"/>
                </a:rPr>
                <a:t>বলতে</a:t>
              </a:r>
              <a:r>
                <a:rPr lang="en-US" sz="4400" kern="1200" dirty="0" smtClean="0">
                  <a:solidFill>
                    <a:srgbClr val="0070C0"/>
                  </a:solidFill>
                  <a:latin typeface="NikoshBAN" pitchFamily="2" charset="0"/>
                  <a:cs typeface="NikoshBAN" pitchFamily="2" charset="0"/>
                </a:rPr>
                <a:t> </a:t>
              </a:r>
              <a:r>
                <a:rPr lang="en-US" sz="4400" kern="1200" dirty="0" err="1" smtClean="0">
                  <a:solidFill>
                    <a:srgbClr val="0070C0"/>
                  </a:solidFill>
                  <a:latin typeface="NikoshBAN" pitchFamily="2" charset="0"/>
                  <a:cs typeface="NikoshBAN" pitchFamily="2" charset="0"/>
                </a:rPr>
                <a:t>পারবে</a:t>
              </a:r>
              <a:r>
                <a:rPr lang="en-US" sz="4400" kern="1200" dirty="0" smtClean="0">
                  <a:solidFill>
                    <a:srgbClr val="0070C0"/>
                  </a:solidFill>
                  <a:latin typeface="NikoshBAN" pitchFamily="2" charset="0"/>
                  <a:cs typeface="NikoshBAN" pitchFamily="2" charset="0"/>
                </a:rPr>
                <a:t> ।</a:t>
              </a:r>
              <a:endParaRPr lang="en-US" sz="4400" kern="1200" dirty="0">
                <a:solidFill>
                  <a:srgbClr val="0070C0"/>
                </a:solidFill>
                <a:latin typeface="NikoshBAN" pitchFamily="2" charset="0"/>
                <a:cs typeface="NikoshBAN" pitchFamily="2" charset="0"/>
              </a:endParaRPr>
            </a:p>
          </p:txBody>
        </p:sp>
      </p:grpSp>
      <p:grpSp>
        <p:nvGrpSpPr>
          <p:cNvPr id="3" name="Group 2"/>
          <p:cNvGrpSpPr/>
          <p:nvPr/>
        </p:nvGrpSpPr>
        <p:grpSpPr>
          <a:xfrm>
            <a:off x="775854" y="3276600"/>
            <a:ext cx="7772399" cy="1483882"/>
            <a:chOff x="1371601" y="3271847"/>
            <a:chExt cx="6095998" cy="1483882"/>
          </a:xfrm>
        </p:grpSpPr>
        <p:sp>
          <p:nvSpPr>
            <p:cNvPr id="14" name="Freeform 13"/>
            <p:cNvSpPr/>
            <p:nvPr/>
          </p:nvSpPr>
          <p:spPr>
            <a:xfrm>
              <a:off x="1371601" y="3271847"/>
              <a:ext cx="1039018" cy="1483882"/>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15" tIns="537924" rIns="18415" bIns="537924" numCol="1" spcCol="1270" anchor="ctr" anchorCtr="0">
              <a:noAutofit/>
            </a:bodyPr>
            <a:lstStyle/>
            <a:p>
              <a:pPr lvl="0" algn="ctr" defTabSz="1289050">
                <a:lnSpc>
                  <a:spcPct val="90000"/>
                </a:lnSpc>
                <a:spcBef>
                  <a:spcPct val="0"/>
                </a:spcBef>
                <a:spcAft>
                  <a:spcPct val="35000"/>
                </a:spcAft>
              </a:pPr>
              <a:r>
                <a:rPr lang="en-US" sz="2900" dirty="0" smtClean="0">
                  <a:latin typeface="NikoshBAN" pitchFamily="2" charset="0"/>
                  <a:cs typeface="NikoshBAN" pitchFamily="2" charset="0"/>
                </a:rPr>
                <a:t>০২</a:t>
              </a:r>
              <a:endParaRPr lang="en-US" sz="2900" kern="1200" dirty="0">
                <a:latin typeface="NikoshBAN" pitchFamily="2" charset="0"/>
                <a:cs typeface="NikoshBAN" pitchFamily="2" charset="0"/>
              </a:endParaRPr>
            </a:p>
          </p:txBody>
        </p:sp>
        <p:sp>
          <p:nvSpPr>
            <p:cNvPr id="15" name="Freeform 14"/>
            <p:cNvSpPr/>
            <p:nvPr/>
          </p:nvSpPr>
          <p:spPr>
            <a:xfrm>
              <a:off x="2410618" y="3277403"/>
              <a:ext cx="5056981" cy="964524"/>
            </a:xfrm>
            <a:custGeom>
              <a:avLst/>
              <a:gdLst>
                <a:gd name="connsiteX0" fmla="*/ 160804 w 964803"/>
                <a:gd name="connsiteY0" fmla="*/ 0 h 5056981"/>
                <a:gd name="connsiteX1" fmla="*/ 803999 w 964803"/>
                <a:gd name="connsiteY1" fmla="*/ 0 h 5056981"/>
                <a:gd name="connsiteX2" fmla="*/ 964803 w 964803"/>
                <a:gd name="connsiteY2" fmla="*/ 160804 h 5056981"/>
                <a:gd name="connsiteX3" fmla="*/ 964803 w 964803"/>
                <a:gd name="connsiteY3" fmla="*/ 5056981 h 5056981"/>
                <a:gd name="connsiteX4" fmla="*/ 964803 w 964803"/>
                <a:gd name="connsiteY4" fmla="*/ 5056981 h 5056981"/>
                <a:gd name="connsiteX5" fmla="*/ 0 w 964803"/>
                <a:gd name="connsiteY5" fmla="*/ 5056981 h 5056981"/>
                <a:gd name="connsiteX6" fmla="*/ 0 w 964803"/>
                <a:gd name="connsiteY6" fmla="*/ 5056981 h 5056981"/>
                <a:gd name="connsiteX7" fmla="*/ 0 w 964803"/>
                <a:gd name="connsiteY7" fmla="*/ 160804 h 5056981"/>
                <a:gd name="connsiteX8" fmla="*/ 160804 w 964803"/>
                <a:gd name="connsiteY8" fmla="*/ 0 h 5056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4803" h="5056981">
                  <a:moveTo>
                    <a:pt x="964803" y="842850"/>
                  </a:moveTo>
                  <a:lnTo>
                    <a:pt x="964803" y="4214131"/>
                  </a:lnTo>
                  <a:cubicBezTo>
                    <a:pt x="964803" y="4679625"/>
                    <a:pt x="951068" y="5056978"/>
                    <a:pt x="934124" y="5056978"/>
                  </a:cubicBezTo>
                  <a:lnTo>
                    <a:pt x="0" y="5056978"/>
                  </a:lnTo>
                  <a:lnTo>
                    <a:pt x="0" y="5056978"/>
                  </a:lnTo>
                  <a:lnTo>
                    <a:pt x="0" y="3"/>
                  </a:lnTo>
                  <a:lnTo>
                    <a:pt x="0" y="3"/>
                  </a:lnTo>
                  <a:lnTo>
                    <a:pt x="934124" y="3"/>
                  </a:lnTo>
                  <a:cubicBezTo>
                    <a:pt x="951068" y="3"/>
                    <a:pt x="964803" y="377356"/>
                    <a:pt x="964803" y="84285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92024" tIns="64243" rIns="64243" bIns="64244" numCol="1" spcCol="1270" anchor="ctr" anchorCtr="0">
              <a:noAutofit/>
            </a:bodyPr>
            <a:lstStyle/>
            <a:p>
              <a:pPr marL="0" lvl="1" algn="ctr" defTabSz="1200150">
                <a:lnSpc>
                  <a:spcPct val="90000"/>
                </a:lnSpc>
                <a:spcBef>
                  <a:spcPct val="0"/>
                </a:spcBef>
                <a:spcAft>
                  <a:spcPct val="15000"/>
                </a:spcAft>
              </a:pPr>
              <a:endParaRPr lang="en-US" sz="4400" dirty="0">
                <a:solidFill>
                  <a:srgbClr val="0070C0"/>
                </a:solidFill>
                <a:latin typeface="NikoshBAN" pitchFamily="2" charset="0"/>
                <a:cs typeface="NikoshBAN" pitchFamily="2" charset="0"/>
              </a:endParaRPr>
            </a:p>
            <a:p>
              <a:pPr marL="0" lvl="1" defTabSz="1200150">
                <a:lnSpc>
                  <a:spcPct val="90000"/>
                </a:lnSpc>
                <a:spcBef>
                  <a:spcPct val="0"/>
                </a:spcBef>
                <a:spcAft>
                  <a:spcPct val="15000"/>
                </a:spcAft>
              </a:pPr>
              <a:r>
                <a:rPr lang="en-US" sz="4400" dirty="0" err="1" smtClean="0">
                  <a:solidFill>
                    <a:srgbClr val="0070C0"/>
                  </a:solidFill>
                  <a:latin typeface="NikoshBAN" pitchFamily="2" charset="0"/>
                  <a:cs typeface="NikoshBAN" pitchFamily="2" charset="0"/>
                </a:rPr>
                <a:t>শ্রেনিকরণের</a:t>
              </a:r>
              <a:r>
                <a:rPr lang="en-US" sz="4400" dirty="0" smtClean="0">
                  <a:solidFill>
                    <a:srgbClr val="0070C0"/>
                  </a:solidFill>
                  <a:latin typeface="NikoshBAN" pitchFamily="2" charset="0"/>
                  <a:cs typeface="NikoshBAN" pitchFamily="2" charset="0"/>
                </a:rPr>
                <a:t> </a:t>
              </a:r>
              <a:r>
                <a:rPr lang="en-US" sz="4400" dirty="0" err="1">
                  <a:solidFill>
                    <a:srgbClr val="0070C0"/>
                  </a:solidFill>
                  <a:latin typeface="NikoshBAN" pitchFamily="2" charset="0"/>
                  <a:cs typeface="NikoshBAN" pitchFamily="2" charset="0"/>
                </a:rPr>
                <a:t>বৈশিষ্ট্য</a:t>
              </a:r>
              <a:r>
                <a:rPr lang="en-US" sz="4400" dirty="0">
                  <a:solidFill>
                    <a:srgbClr val="0070C0"/>
                  </a:solidFill>
                  <a:latin typeface="NikoshBAN" pitchFamily="2" charset="0"/>
                  <a:cs typeface="NikoshBAN" pitchFamily="2" charset="0"/>
                </a:rPr>
                <a:t> </a:t>
              </a:r>
              <a:r>
                <a:rPr lang="en-US" sz="4400" dirty="0" err="1">
                  <a:solidFill>
                    <a:srgbClr val="0070C0"/>
                  </a:solidFill>
                  <a:latin typeface="NikoshBAN" pitchFamily="2" charset="0"/>
                  <a:cs typeface="NikoshBAN" pitchFamily="2" charset="0"/>
                </a:rPr>
                <a:t>লিখতে</a:t>
              </a:r>
              <a:r>
                <a:rPr lang="en-US" sz="4400" dirty="0">
                  <a:solidFill>
                    <a:srgbClr val="0070C0"/>
                  </a:solidFill>
                  <a:latin typeface="NikoshBAN" pitchFamily="2" charset="0"/>
                  <a:cs typeface="NikoshBAN" pitchFamily="2" charset="0"/>
                </a:rPr>
                <a:t> </a:t>
              </a:r>
              <a:r>
                <a:rPr lang="en-US" sz="4400" dirty="0" err="1">
                  <a:solidFill>
                    <a:srgbClr val="0070C0"/>
                  </a:solidFill>
                  <a:latin typeface="NikoshBAN" pitchFamily="2" charset="0"/>
                  <a:cs typeface="NikoshBAN" pitchFamily="2" charset="0"/>
                </a:rPr>
                <a:t>পারবে</a:t>
              </a:r>
              <a:r>
                <a:rPr lang="en-US" sz="4400" dirty="0">
                  <a:solidFill>
                    <a:srgbClr val="0070C0"/>
                  </a:solidFill>
                  <a:latin typeface="NikoshBAN" pitchFamily="2" charset="0"/>
                  <a:cs typeface="NikoshBAN" pitchFamily="2" charset="0"/>
                </a:rPr>
                <a:t>।</a:t>
              </a:r>
              <a:endParaRPr lang="en-US" sz="3600" dirty="0">
                <a:solidFill>
                  <a:srgbClr val="0070C0"/>
                </a:solidFill>
                <a:latin typeface="NikoshBAN" pitchFamily="2" charset="0"/>
                <a:cs typeface="NikoshBAN" pitchFamily="2" charset="0"/>
              </a:endParaRPr>
            </a:p>
            <a:p>
              <a:pPr marL="0" lvl="1" algn="ctr" defTabSz="1200150">
                <a:lnSpc>
                  <a:spcPct val="90000"/>
                </a:lnSpc>
                <a:spcBef>
                  <a:spcPct val="0"/>
                </a:spcBef>
                <a:spcAft>
                  <a:spcPct val="15000"/>
                </a:spcAft>
              </a:pPr>
              <a:endParaRPr lang="en-US" sz="2700" kern="1200" dirty="0">
                <a:solidFill>
                  <a:schemeClr val="tx2">
                    <a:lumMod val="50000"/>
                  </a:schemeClr>
                </a:solidFill>
                <a:latin typeface="NikoshBAN" pitchFamily="2" charset="0"/>
                <a:cs typeface="NikoshBAN" pitchFamily="2" charset="0"/>
              </a:endParaRPr>
            </a:p>
          </p:txBody>
        </p:sp>
      </p:grpSp>
      <p:grpSp>
        <p:nvGrpSpPr>
          <p:cNvPr id="4" name="Group 3"/>
          <p:cNvGrpSpPr/>
          <p:nvPr/>
        </p:nvGrpSpPr>
        <p:grpSpPr>
          <a:xfrm>
            <a:off x="796636" y="4623982"/>
            <a:ext cx="7772400" cy="1483882"/>
            <a:chOff x="1537855" y="6839179"/>
            <a:chExt cx="6130636" cy="1483882"/>
          </a:xfrm>
        </p:grpSpPr>
        <p:sp>
          <p:nvSpPr>
            <p:cNvPr id="16" name="Freeform 15"/>
            <p:cNvSpPr/>
            <p:nvPr/>
          </p:nvSpPr>
          <p:spPr>
            <a:xfrm>
              <a:off x="1537855" y="6839179"/>
              <a:ext cx="1039018" cy="1483882"/>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15" tIns="537924" rIns="18415" bIns="537924" numCol="1" spcCol="1270" anchor="ctr" anchorCtr="0">
              <a:noAutofit/>
            </a:bodyPr>
            <a:lstStyle/>
            <a:p>
              <a:pPr lvl="0" algn="ctr" defTabSz="1289050">
                <a:lnSpc>
                  <a:spcPct val="90000"/>
                </a:lnSpc>
                <a:spcBef>
                  <a:spcPct val="0"/>
                </a:spcBef>
                <a:spcAft>
                  <a:spcPct val="35000"/>
                </a:spcAft>
              </a:pPr>
              <a:r>
                <a:rPr lang="en-US" sz="2900" kern="1200" dirty="0" smtClean="0"/>
                <a:t>০৩</a:t>
              </a:r>
              <a:endParaRPr lang="en-US" sz="2900" kern="1200" dirty="0"/>
            </a:p>
          </p:txBody>
        </p:sp>
        <p:sp>
          <p:nvSpPr>
            <p:cNvPr id="17" name="Freeform 16"/>
            <p:cNvSpPr/>
            <p:nvPr/>
          </p:nvSpPr>
          <p:spPr>
            <a:xfrm>
              <a:off x="2611510" y="6839179"/>
              <a:ext cx="5056981" cy="964524"/>
            </a:xfrm>
            <a:custGeom>
              <a:avLst/>
              <a:gdLst>
                <a:gd name="connsiteX0" fmla="*/ 160804 w 964803"/>
                <a:gd name="connsiteY0" fmla="*/ 0 h 5056981"/>
                <a:gd name="connsiteX1" fmla="*/ 803999 w 964803"/>
                <a:gd name="connsiteY1" fmla="*/ 0 h 5056981"/>
                <a:gd name="connsiteX2" fmla="*/ 964803 w 964803"/>
                <a:gd name="connsiteY2" fmla="*/ 160804 h 5056981"/>
                <a:gd name="connsiteX3" fmla="*/ 964803 w 964803"/>
                <a:gd name="connsiteY3" fmla="*/ 5056981 h 5056981"/>
                <a:gd name="connsiteX4" fmla="*/ 964803 w 964803"/>
                <a:gd name="connsiteY4" fmla="*/ 5056981 h 5056981"/>
                <a:gd name="connsiteX5" fmla="*/ 0 w 964803"/>
                <a:gd name="connsiteY5" fmla="*/ 5056981 h 5056981"/>
                <a:gd name="connsiteX6" fmla="*/ 0 w 964803"/>
                <a:gd name="connsiteY6" fmla="*/ 5056981 h 5056981"/>
                <a:gd name="connsiteX7" fmla="*/ 0 w 964803"/>
                <a:gd name="connsiteY7" fmla="*/ 160804 h 5056981"/>
                <a:gd name="connsiteX8" fmla="*/ 160804 w 964803"/>
                <a:gd name="connsiteY8" fmla="*/ 0 h 5056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4803" h="5056981">
                  <a:moveTo>
                    <a:pt x="964803" y="842850"/>
                  </a:moveTo>
                  <a:lnTo>
                    <a:pt x="964803" y="4214131"/>
                  </a:lnTo>
                  <a:cubicBezTo>
                    <a:pt x="964803" y="4679625"/>
                    <a:pt x="951068" y="5056978"/>
                    <a:pt x="934124" y="5056978"/>
                  </a:cubicBezTo>
                  <a:lnTo>
                    <a:pt x="0" y="5056978"/>
                  </a:lnTo>
                  <a:lnTo>
                    <a:pt x="0" y="5056978"/>
                  </a:lnTo>
                  <a:lnTo>
                    <a:pt x="0" y="3"/>
                  </a:lnTo>
                  <a:lnTo>
                    <a:pt x="0" y="3"/>
                  </a:lnTo>
                  <a:lnTo>
                    <a:pt x="934124" y="3"/>
                  </a:lnTo>
                  <a:cubicBezTo>
                    <a:pt x="951068" y="3"/>
                    <a:pt x="964803" y="377356"/>
                    <a:pt x="964803" y="84285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92024" tIns="64243" rIns="64243" bIns="64244" numCol="1" spcCol="1270" anchor="ctr" anchorCtr="0">
              <a:noAutofit/>
            </a:bodyPr>
            <a:lstStyle/>
            <a:p>
              <a:pPr marL="0" lvl="1" algn="ctr" defTabSz="1200150">
                <a:lnSpc>
                  <a:spcPct val="90000"/>
                </a:lnSpc>
                <a:spcBef>
                  <a:spcPct val="0"/>
                </a:spcBef>
                <a:spcAft>
                  <a:spcPct val="15000"/>
                </a:spcAft>
              </a:pPr>
              <a:endParaRPr lang="en-US" sz="3200" dirty="0">
                <a:latin typeface="NikoshBAN" pitchFamily="2" charset="0"/>
                <a:cs typeface="NikoshBAN" pitchFamily="2" charset="0"/>
              </a:endParaRPr>
            </a:p>
            <a:p>
              <a:pPr marL="0" lvl="1" defTabSz="1200150">
                <a:lnSpc>
                  <a:spcPct val="90000"/>
                </a:lnSpc>
                <a:spcBef>
                  <a:spcPct val="0"/>
                </a:spcBef>
                <a:spcAft>
                  <a:spcPct val="15000"/>
                </a:spcAft>
              </a:pPr>
              <a:r>
                <a:rPr lang="en-US" sz="4400" dirty="0" err="1" smtClean="0">
                  <a:solidFill>
                    <a:schemeClr val="tx2">
                      <a:lumMod val="50000"/>
                    </a:schemeClr>
                  </a:solidFill>
                  <a:latin typeface="NikoshBAN" pitchFamily="2" charset="0"/>
                  <a:cs typeface="NikoshBAN" pitchFamily="2" charset="0"/>
                </a:rPr>
                <a:t>শ্রেণিবিন্যাস</a:t>
              </a:r>
              <a:r>
                <a:rPr lang="en-US" sz="4400" dirty="0" smtClean="0">
                  <a:solidFill>
                    <a:schemeClr val="tx2">
                      <a:lumMod val="50000"/>
                    </a:schemeClr>
                  </a:solidFill>
                  <a:latin typeface="NikoshBAN" pitchFamily="2" charset="0"/>
                  <a:cs typeface="NikoshBAN" pitchFamily="2" charset="0"/>
                </a:rPr>
                <a:t> </a:t>
              </a:r>
              <a:r>
                <a:rPr lang="en-US" sz="4400" dirty="0" err="1">
                  <a:solidFill>
                    <a:schemeClr val="tx2">
                      <a:lumMod val="50000"/>
                    </a:schemeClr>
                  </a:solidFill>
                  <a:latin typeface="NikoshBAN" pitchFamily="2" charset="0"/>
                  <a:cs typeface="NikoshBAN" pitchFamily="2" charset="0"/>
                </a:rPr>
                <a:t>করতে</a:t>
              </a:r>
              <a:r>
                <a:rPr lang="en-US" sz="4400" dirty="0">
                  <a:solidFill>
                    <a:schemeClr val="tx2">
                      <a:lumMod val="50000"/>
                    </a:schemeClr>
                  </a:solidFill>
                  <a:latin typeface="NikoshBAN" pitchFamily="2" charset="0"/>
                  <a:cs typeface="NikoshBAN" pitchFamily="2" charset="0"/>
                </a:rPr>
                <a:t> </a:t>
              </a:r>
              <a:r>
                <a:rPr lang="en-US" sz="4400" dirty="0" err="1">
                  <a:solidFill>
                    <a:schemeClr val="tx2">
                      <a:lumMod val="50000"/>
                    </a:schemeClr>
                  </a:solidFill>
                  <a:latin typeface="NikoshBAN" pitchFamily="2" charset="0"/>
                  <a:cs typeface="NikoshBAN" pitchFamily="2" charset="0"/>
                </a:rPr>
                <a:t>পারবে</a:t>
              </a:r>
              <a:r>
                <a:rPr lang="en-US" sz="4400" dirty="0">
                  <a:solidFill>
                    <a:schemeClr val="tx2">
                      <a:lumMod val="50000"/>
                    </a:schemeClr>
                  </a:solidFill>
                  <a:latin typeface="NikoshBAN" pitchFamily="2" charset="0"/>
                  <a:cs typeface="NikoshBAN" pitchFamily="2" charset="0"/>
                </a:rPr>
                <a:t>।</a:t>
              </a:r>
              <a:endParaRPr lang="en-US" sz="2800" dirty="0">
                <a:solidFill>
                  <a:schemeClr val="tx2">
                    <a:lumMod val="50000"/>
                  </a:schemeClr>
                </a:solidFill>
                <a:latin typeface="NikoshBAN" pitchFamily="2" charset="0"/>
                <a:cs typeface="NikoshBAN" pitchFamily="2" charset="0"/>
              </a:endParaRPr>
            </a:p>
            <a:p>
              <a:pPr marL="0" lvl="1" algn="ctr" defTabSz="1200150">
                <a:lnSpc>
                  <a:spcPct val="90000"/>
                </a:lnSpc>
                <a:spcBef>
                  <a:spcPct val="0"/>
                </a:spcBef>
                <a:spcAft>
                  <a:spcPct val="15000"/>
                </a:spcAft>
              </a:pPr>
              <a:endParaRPr lang="en-US" sz="2700" kern="1200" dirty="0">
                <a:latin typeface="NikoshBAN" pitchFamily="2" charset="0"/>
                <a:cs typeface="NikoshBAN" pitchFamily="2" charset="0"/>
              </a:endParaRPr>
            </a:p>
          </p:txBody>
        </p:sp>
      </p:grpSp>
    </p:spTree>
    <p:extLst>
      <p:ext uri="{BB962C8B-B14F-4D97-AF65-F5344CB8AC3E}">
        <p14:creationId xmlns:p14="http://schemas.microsoft.com/office/powerpoint/2010/main" val="391067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fltVal val="0"/>
                                          </p:val>
                                        </p:tav>
                                        <p:tav tm="100000">
                                          <p:val>
                                            <p:strVal val="#ppt_w"/>
                                          </p:val>
                                        </p:tav>
                                      </p:tavLst>
                                    </p:anim>
                                    <p:anim calcmode="lin" valueType="num">
                                      <p:cBhvr>
                                        <p:cTn id="23" dur="1000" fill="hold"/>
                                        <p:tgtEl>
                                          <p:spTgt spid="3"/>
                                        </p:tgtEl>
                                        <p:attrNameLst>
                                          <p:attrName>ppt_h</p:attrName>
                                        </p:attrNameLst>
                                      </p:cBhvr>
                                      <p:tavLst>
                                        <p:tav tm="0">
                                          <p:val>
                                            <p:fltVal val="0"/>
                                          </p:val>
                                        </p:tav>
                                        <p:tav tm="100000">
                                          <p:val>
                                            <p:strVal val="#ppt_h"/>
                                          </p:val>
                                        </p:tav>
                                      </p:tavLst>
                                    </p:anim>
                                    <p:anim calcmode="lin" valueType="num">
                                      <p:cBhvr>
                                        <p:cTn id="24" dur="1000" fill="hold"/>
                                        <p:tgtEl>
                                          <p:spTgt spid="3"/>
                                        </p:tgtEl>
                                        <p:attrNameLst>
                                          <p:attrName>style.rotation</p:attrName>
                                        </p:attrNameLst>
                                      </p:cBhvr>
                                      <p:tavLst>
                                        <p:tav tm="0">
                                          <p:val>
                                            <p:fltVal val="90"/>
                                          </p:val>
                                        </p:tav>
                                        <p:tav tm="100000">
                                          <p:val>
                                            <p:fltVal val="0"/>
                                          </p:val>
                                        </p:tav>
                                      </p:tavLst>
                                    </p:anim>
                                    <p:animEffect transition="in" filter="fade">
                                      <p:cBhvr>
                                        <p:cTn id="25" dur="1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Grp="1" noChangeAspect="1"/>
          </p:cNvPicPr>
          <p:nvPr/>
        </p:nvPicPr>
        <p:blipFill>
          <a:blip r:embed="rId2">
            <a:extLst>
              <a:ext uri="{28A0092B-C50C-407E-A947-70E740481C1C}">
                <a14:useLocalDpi xmlns:a14="http://schemas.microsoft.com/office/drawing/2010/main" val="0"/>
              </a:ext>
            </a:extLst>
          </a:blip>
          <a:stretch>
            <a:fillRect/>
          </a:stretch>
        </p:blipFill>
        <p:spPr>
          <a:xfrm>
            <a:off x="2" y="1586345"/>
            <a:ext cx="3352800" cy="2500640"/>
          </a:xfrm>
          <a:prstGeom prst="rect">
            <a:avLst/>
          </a:prstGeom>
          <a:ln w="12700">
            <a:solidFill>
              <a:schemeClr val="tx1"/>
            </a:solidFill>
          </a:ln>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1600200"/>
            <a:ext cx="2567558" cy="2500640"/>
          </a:xfrm>
          <a:prstGeom prst="rect">
            <a:avLst/>
          </a:prstGeom>
          <a:ln w="12700">
            <a:solidFill>
              <a:schemeClr val="tx1"/>
            </a:solidFill>
          </a:ln>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2799" y="4100840"/>
            <a:ext cx="2567559" cy="2742872"/>
          </a:xfrm>
          <a:prstGeom prst="rect">
            <a:avLst/>
          </a:prstGeom>
          <a:ln w="12700">
            <a:solidFill>
              <a:schemeClr val="tx1"/>
            </a:solidFill>
          </a:ln>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100840"/>
            <a:ext cx="3352800" cy="2757160"/>
          </a:xfrm>
          <a:prstGeom prst="rect">
            <a:avLst/>
          </a:prstGeom>
          <a:ln w="19050">
            <a:solidFill>
              <a:schemeClr val="tx1"/>
            </a:solidFill>
          </a:ln>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41141" y="4115128"/>
            <a:ext cx="2633800" cy="2742872"/>
          </a:xfrm>
          <a:prstGeom prst="rect">
            <a:avLst/>
          </a:prstGeom>
          <a:ln w="19050">
            <a:solidFill>
              <a:schemeClr val="tx1"/>
            </a:solidFill>
          </a:ln>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20358" y="1600200"/>
            <a:ext cx="2619946" cy="2500640"/>
          </a:xfrm>
          <a:prstGeom prst="rect">
            <a:avLst/>
          </a:prstGeom>
          <a:ln w="12700">
            <a:solidFill>
              <a:schemeClr val="tx1"/>
            </a:solidFill>
          </a:ln>
        </p:spPr>
      </p:pic>
      <p:sp>
        <p:nvSpPr>
          <p:cNvPr id="8" name="TextBox 7"/>
          <p:cNvSpPr txBox="1"/>
          <p:nvPr/>
        </p:nvSpPr>
        <p:spPr>
          <a:xfrm rot="5400000">
            <a:off x="7586230" y="2588910"/>
            <a:ext cx="2500640" cy="523220"/>
          </a:xfrm>
          <a:prstGeom prst="rect">
            <a:avLst/>
          </a:prstGeom>
          <a:blipFill>
            <a:blip r:embed="rId8"/>
            <a:tile tx="0" ty="0" sx="100000" sy="100000" flip="none" algn="tl"/>
          </a:blipFill>
          <a:ln w="12700">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bn-BD" sz="2800" dirty="0" smtClean="0">
                <a:solidFill>
                  <a:schemeClr val="bg1"/>
                </a:solidFill>
                <a:latin typeface="NikoshBAN" panose="02000000000000000000" pitchFamily="2" charset="0"/>
                <a:cs typeface="NikoshBAN" panose="02000000000000000000" pitchFamily="2" charset="0"/>
              </a:rPr>
              <a:t>দুই পা বিশিষ্ট প্রাণি</a:t>
            </a:r>
            <a:endParaRPr lang="en-US" sz="2800" dirty="0">
              <a:solidFill>
                <a:schemeClr val="bg1"/>
              </a:solidFill>
              <a:latin typeface="NikoshBAN" panose="02000000000000000000" pitchFamily="2" charset="0"/>
              <a:cs typeface="NikoshBAN" panose="02000000000000000000" pitchFamily="2" charset="0"/>
            </a:endParaRPr>
          </a:p>
        </p:txBody>
      </p:sp>
      <p:sp>
        <p:nvSpPr>
          <p:cNvPr id="9" name="TextBox 8"/>
          <p:cNvSpPr txBox="1"/>
          <p:nvPr/>
        </p:nvSpPr>
        <p:spPr>
          <a:xfrm rot="5400000">
            <a:off x="7457971" y="5217810"/>
            <a:ext cx="2757160" cy="523220"/>
          </a:xfrm>
          <a:prstGeom prst="rect">
            <a:avLst/>
          </a:prstGeom>
          <a:blipFill>
            <a:blip r:embed="rId8"/>
            <a:tile tx="0" ty="0" sx="100000" sy="100000" flip="none" algn="tl"/>
          </a:blipFill>
          <a:ln w="12700">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bn-BD" sz="2800" dirty="0" smtClean="0">
                <a:solidFill>
                  <a:schemeClr val="bg1"/>
                </a:solidFill>
                <a:latin typeface="NikoshBAN" panose="02000000000000000000" pitchFamily="2" charset="0"/>
                <a:cs typeface="NikoshBAN" panose="02000000000000000000" pitchFamily="2" charset="0"/>
              </a:rPr>
              <a:t>চার পা বিশিষ্ট প্রাণি </a:t>
            </a:r>
            <a:endParaRPr lang="en-US" sz="2800" dirty="0">
              <a:solidFill>
                <a:schemeClr val="bg1"/>
              </a:solidFill>
              <a:latin typeface="NikoshBAN" panose="02000000000000000000" pitchFamily="2" charset="0"/>
              <a:cs typeface="NikoshBAN" panose="02000000000000000000" pitchFamily="2" charset="0"/>
            </a:endParaRPr>
          </a:p>
        </p:txBody>
      </p:sp>
      <p:sp>
        <p:nvSpPr>
          <p:cNvPr id="26" name="TextBox 25"/>
          <p:cNvSpPr txBox="1"/>
          <p:nvPr/>
        </p:nvSpPr>
        <p:spPr>
          <a:xfrm>
            <a:off x="2" y="138545"/>
            <a:ext cx="9098159" cy="1323439"/>
          </a:xfrm>
          <a:prstGeom prst="rect">
            <a:avLst/>
          </a:prstGeom>
          <a:solidFill>
            <a:schemeClr val="accent4">
              <a:lumMod val="40000"/>
              <a:lumOff val="60000"/>
            </a:schemeClr>
          </a:solidFill>
        </p:spPr>
        <p:txBody>
          <a:bodyPr wrap="square" rtlCol="0">
            <a:spAutoFit/>
          </a:bodyPr>
          <a:lstStyle/>
          <a:p>
            <a:pPr algn="ctr"/>
            <a:r>
              <a:rPr lang="en-US" sz="8000" dirty="0" err="1" smtClean="0">
                <a:latin typeface="NikoshBAN" pitchFamily="2" charset="0"/>
                <a:cs typeface="NikoshBAN" pitchFamily="2" charset="0"/>
              </a:rPr>
              <a:t>চিত্র</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332976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80">
                                          <p:stCondLst>
                                            <p:cond delay="0"/>
                                          </p:stCondLst>
                                        </p:cTn>
                                        <p:tgtEl>
                                          <p:spTgt spid="26"/>
                                        </p:tgtEl>
                                      </p:cBhvr>
                                    </p:animEffect>
                                    <p:anim calcmode="lin" valueType="num">
                                      <p:cBhvr>
                                        <p:cTn id="8"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13" dur="26">
                                          <p:stCondLst>
                                            <p:cond delay="650"/>
                                          </p:stCondLst>
                                        </p:cTn>
                                        <p:tgtEl>
                                          <p:spTgt spid="26"/>
                                        </p:tgtEl>
                                      </p:cBhvr>
                                      <p:to x="100000" y="60000"/>
                                    </p:animScale>
                                    <p:animScale>
                                      <p:cBhvr>
                                        <p:cTn id="14" dur="166" decel="50000">
                                          <p:stCondLst>
                                            <p:cond delay="676"/>
                                          </p:stCondLst>
                                        </p:cTn>
                                        <p:tgtEl>
                                          <p:spTgt spid="26"/>
                                        </p:tgtEl>
                                      </p:cBhvr>
                                      <p:to x="100000" y="100000"/>
                                    </p:animScale>
                                    <p:animScale>
                                      <p:cBhvr>
                                        <p:cTn id="15" dur="26">
                                          <p:stCondLst>
                                            <p:cond delay="1312"/>
                                          </p:stCondLst>
                                        </p:cTn>
                                        <p:tgtEl>
                                          <p:spTgt spid="26"/>
                                        </p:tgtEl>
                                      </p:cBhvr>
                                      <p:to x="100000" y="80000"/>
                                    </p:animScale>
                                    <p:animScale>
                                      <p:cBhvr>
                                        <p:cTn id="16" dur="166" decel="50000">
                                          <p:stCondLst>
                                            <p:cond delay="1338"/>
                                          </p:stCondLst>
                                        </p:cTn>
                                        <p:tgtEl>
                                          <p:spTgt spid="26"/>
                                        </p:tgtEl>
                                      </p:cBhvr>
                                      <p:to x="100000" y="100000"/>
                                    </p:animScale>
                                    <p:animScale>
                                      <p:cBhvr>
                                        <p:cTn id="17" dur="26">
                                          <p:stCondLst>
                                            <p:cond delay="1642"/>
                                          </p:stCondLst>
                                        </p:cTn>
                                        <p:tgtEl>
                                          <p:spTgt spid="26"/>
                                        </p:tgtEl>
                                      </p:cBhvr>
                                      <p:to x="100000" y="90000"/>
                                    </p:animScale>
                                    <p:animScale>
                                      <p:cBhvr>
                                        <p:cTn id="18" dur="166" decel="50000">
                                          <p:stCondLst>
                                            <p:cond delay="1668"/>
                                          </p:stCondLst>
                                        </p:cTn>
                                        <p:tgtEl>
                                          <p:spTgt spid="26"/>
                                        </p:tgtEl>
                                      </p:cBhvr>
                                      <p:to x="100000" y="100000"/>
                                    </p:animScale>
                                    <p:animScale>
                                      <p:cBhvr>
                                        <p:cTn id="19" dur="26">
                                          <p:stCondLst>
                                            <p:cond delay="1808"/>
                                          </p:stCondLst>
                                        </p:cTn>
                                        <p:tgtEl>
                                          <p:spTgt spid="26"/>
                                        </p:tgtEl>
                                      </p:cBhvr>
                                      <p:to x="100000" y="95000"/>
                                    </p:animScale>
                                    <p:animScale>
                                      <p:cBhvr>
                                        <p:cTn id="20" dur="166" decel="50000">
                                          <p:stCondLst>
                                            <p:cond delay="1834"/>
                                          </p:stCondLst>
                                        </p:cTn>
                                        <p:tgtEl>
                                          <p:spTgt spid="2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1000" fill="hold"/>
                                        <p:tgtEl>
                                          <p:spTgt spid="2"/>
                                        </p:tgtEl>
                                        <p:attrNameLst>
                                          <p:attrName>ppt_w</p:attrName>
                                        </p:attrNameLst>
                                      </p:cBhvr>
                                      <p:tavLst>
                                        <p:tav tm="0">
                                          <p:val>
                                            <p:fltVal val="0"/>
                                          </p:val>
                                        </p:tav>
                                        <p:tav tm="100000">
                                          <p:val>
                                            <p:strVal val="#ppt_w"/>
                                          </p:val>
                                        </p:tav>
                                      </p:tavLst>
                                    </p:anim>
                                    <p:anim calcmode="lin" valueType="num">
                                      <p:cBhvr>
                                        <p:cTn id="26" dur="1000" fill="hold"/>
                                        <p:tgtEl>
                                          <p:spTgt spid="2"/>
                                        </p:tgtEl>
                                        <p:attrNameLst>
                                          <p:attrName>ppt_h</p:attrName>
                                        </p:attrNameLst>
                                      </p:cBhvr>
                                      <p:tavLst>
                                        <p:tav tm="0">
                                          <p:val>
                                            <p:fltVal val="0"/>
                                          </p:val>
                                        </p:tav>
                                        <p:tav tm="100000">
                                          <p:val>
                                            <p:strVal val="#ppt_h"/>
                                          </p:val>
                                        </p:tav>
                                      </p:tavLst>
                                    </p:anim>
                                    <p:anim calcmode="lin" valueType="num">
                                      <p:cBhvr>
                                        <p:cTn id="27" dur="1000" fill="hold"/>
                                        <p:tgtEl>
                                          <p:spTgt spid="2"/>
                                        </p:tgtEl>
                                        <p:attrNameLst>
                                          <p:attrName>style.rotation</p:attrName>
                                        </p:attrNameLst>
                                      </p:cBhvr>
                                      <p:tavLst>
                                        <p:tav tm="0">
                                          <p:val>
                                            <p:fltVal val="90"/>
                                          </p:val>
                                        </p:tav>
                                        <p:tav tm="100000">
                                          <p:val>
                                            <p:fltVal val="0"/>
                                          </p:val>
                                        </p:tav>
                                      </p:tavLst>
                                    </p:anim>
                                    <p:animEffect transition="in" filter="fade">
                                      <p:cBhvr>
                                        <p:cTn id="28" dur="10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p:cTn id="33" dur="1000" fill="hold"/>
                                        <p:tgtEl>
                                          <p:spTgt spid="3"/>
                                        </p:tgtEl>
                                        <p:attrNameLst>
                                          <p:attrName>ppt_w</p:attrName>
                                        </p:attrNameLst>
                                      </p:cBhvr>
                                      <p:tavLst>
                                        <p:tav tm="0">
                                          <p:val>
                                            <p:fltVal val="0"/>
                                          </p:val>
                                        </p:tav>
                                        <p:tav tm="100000">
                                          <p:val>
                                            <p:strVal val="#ppt_w"/>
                                          </p:val>
                                        </p:tav>
                                      </p:tavLst>
                                    </p:anim>
                                    <p:anim calcmode="lin" valueType="num">
                                      <p:cBhvr>
                                        <p:cTn id="34" dur="1000" fill="hold"/>
                                        <p:tgtEl>
                                          <p:spTgt spid="3"/>
                                        </p:tgtEl>
                                        <p:attrNameLst>
                                          <p:attrName>ppt_h</p:attrName>
                                        </p:attrNameLst>
                                      </p:cBhvr>
                                      <p:tavLst>
                                        <p:tav tm="0">
                                          <p:val>
                                            <p:fltVal val="0"/>
                                          </p:val>
                                        </p:tav>
                                        <p:tav tm="100000">
                                          <p:val>
                                            <p:strVal val="#ppt_h"/>
                                          </p:val>
                                        </p:tav>
                                      </p:tavLst>
                                    </p:anim>
                                    <p:anim calcmode="lin" valueType="num">
                                      <p:cBhvr>
                                        <p:cTn id="35" dur="1000" fill="hold"/>
                                        <p:tgtEl>
                                          <p:spTgt spid="3"/>
                                        </p:tgtEl>
                                        <p:attrNameLst>
                                          <p:attrName>style.rotation</p:attrName>
                                        </p:attrNameLst>
                                      </p:cBhvr>
                                      <p:tavLst>
                                        <p:tav tm="0">
                                          <p:val>
                                            <p:fltVal val="90"/>
                                          </p:val>
                                        </p:tav>
                                        <p:tav tm="100000">
                                          <p:val>
                                            <p:fltVal val="0"/>
                                          </p:val>
                                        </p:tav>
                                      </p:tavLst>
                                    </p:anim>
                                    <p:animEffect transition="in" filter="fade">
                                      <p:cBhvr>
                                        <p:cTn id="36" dur="1000"/>
                                        <p:tgtEl>
                                          <p:spTgt spid="3"/>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1000" fill="hold"/>
                                        <p:tgtEl>
                                          <p:spTgt spid="7"/>
                                        </p:tgtEl>
                                        <p:attrNameLst>
                                          <p:attrName>ppt_w</p:attrName>
                                        </p:attrNameLst>
                                      </p:cBhvr>
                                      <p:tavLst>
                                        <p:tav tm="0">
                                          <p:val>
                                            <p:fltVal val="0"/>
                                          </p:val>
                                        </p:tav>
                                        <p:tav tm="100000">
                                          <p:val>
                                            <p:strVal val="#ppt_w"/>
                                          </p:val>
                                        </p:tav>
                                      </p:tavLst>
                                    </p:anim>
                                    <p:anim calcmode="lin" valueType="num">
                                      <p:cBhvr>
                                        <p:cTn id="42" dur="1000" fill="hold"/>
                                        <p:tgtEl>
                                          <p:spTgt spid="7"/>
                                        </p:tgtEl>
                                        <p:attrNameLst>
                                          <p:attrName>ppt_h</p:attrName>
                                        </p:attrNameLst>
                                      </p:cBhvr>
                                      <p:tavLst>
                                        <p:tav tm="0">
                                          <p:val>
                                            <p:fltVal val="0"/>
                                          </p:val>
                                        </p:tav>
                                        <p:tav tm="100000">
                                          <p:val>
                                            <p:strVal val="#ppt_h"/>
                                          </p:val>
                                        </p:tav>
                                      </p:tavLst>
                                    </p:anim>
                                    <p:anim calcmode="lin" valueType="num">
                                      <p:cBhvr>
                                        <p:cTn id="43" dur="1000" fill="hold"/>
                                        <p:tgtEl>
                                          <p:spTgt spid="7"/>
                                        </p:tgtEl>
                                        <p:attrNameLst>
                                          <p:attrName>style.rotation</p:attrName>
                                        </p:attrNameLst>
                                      </p:cBhvr>
                                      <p:tavLst>
                                        <p:tav tm="0">
                                          <p:val>
                                            <p:fltVal val="90"/>
                                          </p:val>
                                        </p:tav>
                                        <p:tav tm="100000">
                                          <p:val>
                                            <p:fltVal val="0"/>
                                          </p:val>
                                        </p:tav>
                                      </p:tavLst>
                                    </p:anim>
                                    <p:animEffect transition="in" filter="fade">
                                      <p:cBhvr>
                                        <p:cTn id="44" dur="10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1000" fill="hold"/>
                                        <p:tgtEl>
                                          <p:spTgt spid="8"/>
                                        </p:tgtEl>
                                        <p:attrNameLst>
                                          <p:attrName>ppt_w</p:attrName>
                                        </p:attrNameLst>
                                      </p:cBhvr>
                                      <p:tavLst>
                                        <p:tav tm="0">
                                          <p:val>
                                            <p:fltVal val="0"/>
                                          </p:val>
                                        </p:tav>
                                        <p:tav tm="100000">
                                          <p:val>
                                            <p:strVal val="#ppt_w"/>
                                          </p:val>
                                        </p:tav>
                                      </p:tavLst>
                                    </p:anim>
                                    <p:anim calcmode="lin" valueType="num">
                                      <p:cBhvr>
                                        <p:cTn id="50" dur="1000" fill="hold"/>
                                        <p:tgtEl>
                                          <p:spTgt spid="8"/>
                                        </p:tgtEl>
                                        <p:attrNameLst>
                                          <p:attrName>ppt_h</p:attrName>
                                        </p:attrNameLst>
                                      </p:cBhvr>
                                      <p:tavLst>
                                        <p:tav tm="0">
                                          <p:val>
                                            <p:fltVal val="0"/>
                                          </p:val>
                                        </p:tav>
                                        <p:tav tm="100000">
                                          <p:val>
                                            <p:strVal val="#ppt_h"/>
                                          </p:val>
                                        </p:tav>
                                      </p:tavLst>
                                    </p:anim>
                                    <p:anim calcmode="lin" valueType="num">
                                      <p:cBhvr>
                                        <p:cTn id="51" dur="1000" fill="hold"/>
                                        <p:tgtEl>
                                          <p:spTgt spid="8"/>
                                        </p:tgtEl>
                                        <p:attrNameLst>
                                          <p:attrName>style.rotation</p:attrName>
                                        </p:attrNameLst>
                                      </p:cBhvr>
                                      <p:tavLst>
                                        <p:tav tm="0">
                                          <p:val>
                                            <p:fltVal val="90"/>
                                          </p:val>
                                        </p:tav>
                                        <p:tav tm="100000">
                                          <p:val>
                                            <p:fltVal val="0"/>
                                          </p:val>
                                        </p:tav>
                                      </p:tavLst>
                                    </p:anim>
                                    <p:animEffect transition="in" filter="fade">
                                      <p:cBhvr>
                                        <p:cTn id="52" dur="10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 calcmode="lin" valueType="num">
                                      <p:cBhvr>
                                        <p:cTn id="57" dur="1000" fill="hold"/>
                                        <p:tgtEl>
                                          <p:spTgt spid="5"/>
                                        </p:tgtEl>
                                        <p:attrNameLst>
                                          <p:attrName>ppt_w</p:attrName>
                                        </p:attrNameLst>
                                      </p:cBhvr>
                                      <p:tavLst>
                                        <p:tav tm="0">
                                          <p:val>
                                            <p:fltVal val="0"/>
                                          </p:val>
                                        </p:tav>
                                        <p:tav tm="100000">
                                          <p:val>
                                            <p:strVal val="#ppt_w"/>
                                          </p:val>
                                        </p:tav>
                                      </p:tavLst>
                                    </p:anim>
                                    <p:anim calcmode="lin" valueType="num">
                                      <p:cBhvr>
                                        <p:cTn id="58" dur="1000" fill="hold"/>
                                        <p:tgtEl>
                                          <p:spTgt spid="5"/>
                                        </p:tgtEl>
                                        <p:attrNameLst>
                                          <p:attrName>ppt_h</p:attrName>
                                        </p:attrNameLst>
                                      </p:cBhvr>
                                      <p:tavLst>
                                        <p:tav tm="0">
                                          <p:val>
                                            <p:fltVal val="0"/>
                                          </p:val>
                                        </p:tav>
                                        <p:tav tm="100000">
                                          <p:val>
                                            <p:strVal val="#ppt_h"/>
                                          </p:val>
                                        </p:tav>
                                      </p:tavLst>
                                    </p:anim>
                                    <p:anim calcmode="lin" valueType="num">
                                      <p:cBhvr>
                                        <p:cTn id="59" dur="1000" fill="hold"/>
                                        <p:tgtEl>
                                          <p:spTgt spid="5"/>
                                        </p:tgtEl>
                                        <p:attrNameLst>
                                          <p:attrName>style.rotation</p:attrName>
                                        </p:attrNameLst>
                                      </p:cBhvr>
                                      <p:tavLst>
                                        <p:tav tm="0">
                                          <p:val>
                                            <p:fltVal val="90"/>
                                          </p:val>
                                        </p:tav>
                                        <p:tav tm="100000">
                                          <p:val>
                                            <p:fltVal val="0"/>
                                          </p:val>
                                        </p:tav>
                                      </p:tavLst>
                                    </p:anim>
                                    <p:animEffect transition="in" filter="fade">
                                      <p:cBhvr>
                                        <p:cTn id="60" dur="1000"/>
                                        <p:tgtEl>
                                          <p:spTgt spid="5"/>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nodeType="clickEffect">
                                  <p:stCondLst>
                                    <p:cond delay="0"/>
                                  </p:stCondLst>
                                  <p:childTnLst>
                                    <p:set>
                                      <p:cBhvr>
                                        <p:cTn id="64" dur="1" fill="hold">
                                          <p:stCondLst>
                                            <p:cond delay="0"/>
                                          </p:stCondLst>
                                        </p:cTn>
                                        <p:tgtEl>
                                          <p:spTgt spid="4"/>
                                        </p:tgtEl>
                                        <p:attrNameLst>
                                          <p:attrName>style.visibility</p:attrName>
                                        </p:attrNameLst>
                                      </p:cBhvr>
                                      <p:to>
                                        <p:strVal val="visible"/>
                                      </p:to>
                                    </p:set>
                                    <p:anim calcmode="lin" valueType="num">
                                      <p:cBhvr>
                                        <p:cTn id="65" dur="1000" fill="hold"/>
                                        <p:tgtEl>
                                          <p:spTgt spid="4"/>
                                        </p:tgtEl>
                                        <p:attrNameLst>
                                          <p:attrName>ppt_w</p:attrName>
                                        </p:attrNameLst>
                                      </p:cBhvr>
                                      <p:tavLst>
                                        <p:tav tm="0">
                                          <p:val>
                                            <p:fltVal val="0"/>
                                          </p:val>
                                        </p:tav>
                                        <p:tav tm="100000">
                                          <p:val>
                                            <p:strVal val="#ppt_w"/>
                                          </p:val>
                                        </p:tav>
                                      </p:tavLst>
                                    </p:anim>
                                    <p:anim calcmode="lin" valueType="num">
                                      <p:cBhvr>
                                        <p:cTn id="66" dur="1000" fill="hold"/>
                                        <p:tgtEl>
                                          <p:spTgt spid="4"/>
                                        </p:tgtEl>
                                        <p:attrNameLst>
                                          <p:attrName>ppt_h</p:attrName>
                                        </p:attrNameLst>
                                      </p:cBhvr>
                                      <p:tavLst>
                                        <p:tav tm="0">
                                          <p:val>
                                            <p:fltVal val="0"/>
                                          </p:val>
                                        </p:tav>
                                        <p:tav tm="100000">
                                          <p:val>
                                            <p:strVal val="#ppt_h"/>
                                          </p:val>
                                        </p:tav>
                                      </p:tavLst>
                                    </p:anim>
                                    <p:anim calcmode="lin" valueType="num">
                                      <p:cBhvr>
                                        <p:cTn id="67" dur="1000" fill="hold"/>
                                        <p:tgtEl>
                                          <p:spTgt spid="4"/>
                                        </p:tgtEl>
                                        <p:attrNameLst>
                                          <p:attrName>style.rotation</p:attrName>
                                        </p:attrNameLst>
                                      </p:cBhvr>
                                      <p:tavLst>
                                        <p:tav tm="0">
                                          <p:val>
                                            <p:fltVal val="90"/>
                                          </p:val>
                                        </p:tav>
                                        <p:tav tm="100000">
                                          <p:val>
                                            <p:fltVal val="0"/>
                                          </p:val>
                                        </p:tav>
                                      </p:tavLst>
                                    </p:anim>
                                    <p:animEffect transition="in" filter="fade">
                                      <p:cBhvr>
                                        <p:cTn id="68" dur="1000"/>
                                        <p:tgtEl>
                                          <p:spTgt spid="4"/>
                                        </p:tgtEl>
                                      </p:cBhvr>
                                    </p:animEffect>
                                  </p:childTnLst>
                                </p:cTn>
                              </p:par>
                            </p:childTnLst>
                          </p:cTn>
                        </p:par>
                      </p:childTnLst>
                    </p:cTn>
                  </p:par>
                  <p:par>
                    <p:cTn id="69" fill="hold">
                      <p:stCondLst>
                        <p:cond delay="indefinite"/>
                      </p:stCondLst>
                      <p:childTnLst>
                        <p:par>
                          <p:cTn id="70" fill="hold">
                            <p:stCondLst>
                              <p:cond delay="0"/>
                            </p:stCondLst>
                            <p:childTnLst>
                              <p:par>
                                <p:cTn id="71" presetID="31" presetClass="entr" presetSubtype="0" fill="hold"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p:cTn id="73" dur="1000" fill="hold"/>
                                        <p:tgtEl>
                                          <p:spTgt spid="6"/>
                                        </p:tgtEl>
                                        <p:attrNameLst>
                                          <p:attrName>ppt_w</p:attrName>
                                        </p:attrNameLst>
                                      </p:cBhvr>
                                      <p:tavLst>
                                        <p:tav tm="0">
                                          <p:val>
                                            <p:fltVal val="0"/>
                                          </p:val>
                                        </p:tav>
                                        <p:tav tm="100000">
                                          <p:val>
                                            <p:strVal val="#ppt_w"/>
                                          </p:val>
                                        </p:tav>
                                      </p:tavLst>
                                    </p:anim>
                                    <p:anim calcmode="lin" valueType="num">
                                      <p:cBhvr>
                                        <p:cTn id="74" dur="1000" fill="hold"/>
                                        <p:tgtEl>
                                          <p:spTgt spid="6"/>
                                        </p:tgtEl>
                                        <p:attrNameLst>
                                          <p:attrName>ppt_h</p:attrName>
                                        </p:attrNameLst>
                                      </p:cBhvr>
                                      <p:tavLst>
                                        <p:tav tm="0">
                                          <p:val>
                                            <p:fltVal val="0"/>
                                          </p:val>
                                        </p:tav>
                                        <p:tav tm="100000">
                                          <p:val>
                                            <p:strVal val="#ppt_h"/>
                                          </p:val>
                                        </p:tav>
                                      </p:tavLst>
                                    </p:anim>
                                    <p:anim calcmode="lin" valueType="num">
                                      <p:cBhvr>
                                        <p:cTn id="75" dur="1000" fill="hold"/>
                                        <p:tgtEl>
                                          <p:spTgt spid="6"/>
                                        </p:tgtEl>
                                        <p:attrNameLst>
                                          <p:attrName>style.rotation</p:attrName>
                                        </p:attrNameLst>
                                      </p:cBhvr>
                                      <p:tavLst>
                                        <p:tav tm="0">
                                          <p:val>
                                            <p:fltVal val="90"/>
                                          </p:val>
                                        </p:tav>
                                        <p:tav tm="100000">
                                          <p:val>
                                            <p:fltVal val="0"/>
                                          </p:val>
                                        </p:tav>
                                      </p:tavLst>
                                    </p:anim>
                                    <p:animEffect transition="in" filter="fade">
                                      <p:cBhvr>
                                        <p:cTn id="76" dur="1000"/>
                                        <p:tgtEl>
                                          <p:spTgt spid="6"/>
                                        </p:tgtEl>
                                      </p:cBhvr>
                                    </p:animEffect>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grpId="0" nodeType="clickEffect">
                                  <p:stCondLst>
                                    <p:cond delay="0"/>
                                  </p:stCondLst>
                                  <p:childTnLst>
                                    <p:set>
                                      <p:cBhvr>
                                        <p:cTn id="80" dur="1" fill="hold">
                                          <p:stCondLst>
                                            <p:cond delay="0"/>
                                          </p:stCondLst>
                                        </p:cTn>
                                        <p:tgtEl>
                                          <p:spTgt spid="9"/>
                                        </p:tgtEl>
                                        <p:attrNameLst>
                                          <p:attrName>style.visibility</p:attrName>
                                        </p:attrNameLst>
                                      </p:cBhvr>
                                      <p:to>
                                        <p:strVal val="visible"/>
                                      </p:to>
                                    </p:set>
                                    <p:anim calcmode="lin" valueType="num">
                                      <p:cBhvr>
                                        <p:cTn id="81" dur="1000" fill="hold"/>
                                        <p:tgtEl>
                                          <p:spTgt spid="9"/>
                                        </p:tgtEl>
                                        <p:attrNameLst>
                                          <p:attrName>ppt_w</p:attrName>
                                        </p:attrNameLst>
                                      </p:cBhvr>
                                      <p:tavLst>
                                        <p:tav tm="0">
                                          <p:val>
                                            <p:fltVal val="0"/>
                                          </p:val>
                                        </p:tav>
                                        <p:tav tm="100000">
                                          <p:val>
                                            <p:strVal val="#ppt_w"/>
                                          </p:val>
                                        </p:tav>
                                      </p:tavLst>
                                    </p:anim>
                                    <p:anim calcmode="lin" valueType="num">
                                      <p:cBhvr>
                                        <p:cTn id="82" dur="1000" fill="hold"/>
                                        <p:tgtEl>
                                          <p:spTgt spid="9"/>
                                        </p:tgtEl>
                                        <p:attrNameLst>
                                          <p:attrName>ppt_h</p:attrName>
                                        </p:attrNameLst>
                                      </p:cBhvr>
                                      <p:tavLst>
                                        <p:tav tm="0">
                                          <p:val>
                                            <p:fltVal val="0"/>
                                          </p:val>
                                        </p:tav>
                                        <p:tav tm="100000">
                                          <p:val>
                                            <p:strVal val="#ppt_h"/>
                                          </p:val>
                                        </p:tav>
                                      </p:tavLst>
                                    </p:anim>
                                    <p:anim calcmode="lin" valueType="num">
                                      <p:cBhvr>
                                        <p:cTn id="83" dur="1000" fill="hold"/>
                                        <p:tgtEl>
                                          <p:spTgt spid="9"/>
                                        </p:tgtEl>
                                        <p:attrNameLst>
                                          <p:attrName>style.rotation</p:attrName>
                                        </p:attrNameLst>
                                      </p:cBhvr>
                                      <p:tavLst>
                                        <p:tav tm="0">
                                          <p:val>
                                            <p:fltVal val="90"/>
                                          </p:val>
                                        </p:tav>
                                        <p:tav tm="100000">
                                          <p:val>
                                            <p:fltVal val="0"/>
                                          </p:val>
                                        </p:tav>
                                      </p:tavLst>
                                    </p:anim>
                                    <p:animEffect transition="in" filter="fade">
                                      <p:cBhvr>
                                        <p:cTn id="8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 y="0"/>
            <a:ext cx="9144001" cy="1828800"/>
          </a:xfrm>
          <a:prstGeom prst="rect">
            <a:avLst/>
          </a:prstGeom>
          <a:blipFill>
            <a:blip r:embed="rId2"/>
            <a:tile tx="0" ty="0" sx="100000" sy="100000" flip="none" algn="tl"/>
          </a:blipFill>
          <a:ln w="19050">
            <a:solidFill>
              <a:schemeClr val="tx1"/>
            </a:solidFill>
          </a:ln>
        </p:spPr>
        <p:txBody>
          <a:bodyPr vert="horz" lIns="91440" tIns="45720" rIns="91440" bIns="45720" rtlCol="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bn-BD" sz="8000" dirty="0" smtClean="0">
                <a:latin typeface="NikoshBAN" panose="02000000000000000000" pitchFamily="2" charset="0"/>
                <a:cs typeface="NikoshBAN" panose="02000000000000000000" pitchFamily="2" charset="0"/>
              </a:rPr>
              <a:t>নিচের চিত্র ল</a:t>
            </a:r>
            <a:r>
              <a:rPr lang="en-US" sz="8000" dirty="0" err="1" smtClean="0">
                <a:latin typeface="NikoshBAN" panose="02000000000000000000" pitchFamily="2" charset="0"/>
                <a:cs typeface="NikoshBAN" panose="02000000000000000000" pitchFamily="2" charset="0"/>
              </a:rPr>
              <a:t>ক্ষ্য</a:t>
            </a:r>
            <a:r>
              <a:rPr lang="bn-BD" sz="8000" dirty="0" smtClean="0">
                <a:latin typeface="NikoshBAN" panose="02000000000000000000" pitchFamily="2" charset="0"/>
                <a:cs typeface="NikoshBAN" panose="02000000000000000000" pitchFamily="2" charset="0"/>
              </a:rPr>
              <a:t> কর</a:t>
            </a:r>
            <a:endParaRPr lang="en-US" sz="8000" dirty="0">
              <a:solidFill>
                <a:schemeClr val="accent1"/>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70363"/>
            <a:ext cx="4724400" cy="4129088"/>
          </a:xfrm>
          <a:prstGeom prst="rect">
            <a:avLst/>
          </a:prstGeom>
          <a:ln w="12700">
            <a:solidFill>
              <a:schemeClr val="tx1"/>
            </a:solidFill>
          </a:ln>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4400" y="1863436"/>
            <a:ext cx="4419600" cy="4129087"/>
          </a:xfrm>
          <a:prstGeom prst="rect">
            <a:avLst/>
          </a:prstGeom>
          <a:ln w="19050">
            <a:solidFill>
              <a:schemeClr val="tx1"/>
            </a:solidFill>
          </a:ln>
        </p:spPr>
      </p:pic>
      <p:sp>
        <p:nvSpPr>
          <p:cNvPr id="2" name="TextBox 1"/>
          <p:cNvSpPr txBox="1"/>
          <p:nvPr/>
        </p:nvSpPr>
        <p:spPr>
          <a:xfrm>
            <a:off x="-1" y="6010531"/>
            <a:ext cx="4724400" cy="769441"/>
          </a:xfrm>
          <a:prstGeom prst="rect">
            <a:avLst/>
          </a:prstGeom>
          <a:solidFill>
            <a:schemeClr val="accent5">
              <a:lumMod val="20000"/>
              <a:lumOff val="80000"/>
            </a:schemeClr>
          </a:solidFill>
        </p:spPr>
        <p:txBody>
          <a:bodyPr wrap="square" rtlCol="0">
            <a:spAutoFit/>
          </a:bodyPr>
          <a:lstStyle/>
          <a:p>
            <a:pPr algn="ctr"/>
            <a:r>
              <a:rPr lang="en-US" sz="4400" dirty="0" err="1" smtClean="0">
                <a:latin typeface="NikoshBAN" pitchFamily="2" charset="0"/>
                <a:cs typeface="NikoshBAN" pitchFamily="2" charset="0"/>
              </a:rPr>
              <a:t>সপুস্পক</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উদ্ভিদ</a:t>
            </a:r>
            <a:endParaRPr lang="en-US" dirty="0">
              <a:latin typeface="NikoshBAN" pitchFamily="2" charset="0"/>
              <a:cs typeface="NikoshBAN" pitchFamily="2" charset="0"/>
            </a:endParaRPr>
          </a:p>
        </p:txBody>
      </p:sp>
      <p:sp>
        <p:nvSpPr>
          <p:cNvPr id="7" name="TextBox 6"/>
          <p:cNvSpPr txBox="1"/>
          <p:nvPr/>
        </p:nvSpPr>
        <p:spPr>
          <a:xfrm>
            <a:off x="4738255" y="6072086"/>
            <a:ext cx="4405745" cy="707886"/>
          </a:xfrm>
          <a:prstGeom prst="rect">
            <a:avLst/>
          </a:prstGeom>
          <a:solidFill>
            <a:schemeClr val="accent1">
              <a:lumMod val="40000"/>
              <a:lumOff val="60000"/>
            </a:schemeClr>
          </a:solidFill>
        </p:spPr>
        <p:txBody>
          <a:bodyPr wrap="square" rtlCol="0">
            <a:spAutoFit/>
          </a:bodyPr>
          <a:lstStyle/>
          <a:p>
            <a:pPr algn="ctr"/>
            <a:r>
              <a:rPr lang="en-US" sz="4000" dirty="0" err="1" smtClean="0">
                <a:latin typeface="NikoshBAN" pitchFamily="2" charset="0"/>
                <a:cs typeface="NikoshBAN" pitchFamily="2" charset="0"/>
              </a:rPr>
              <a:t>অসপুস্পক</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উদ্ভিদ</a:t>
            </a:r>
            <a:r>
              <a:rPr lang="en-US" sz="4000" dirty="0" smtClean="0"/>
              <a:t> </a:t>
            </a:r>
            <a:endParaRPr lang="en-US" sz="4000" dirty="0"/>
          </a:p>
        </p:txBody>
      </p:sp>
    </p:spTree>
    <p:extLst>
      <p:ext uri="{BB962C8B-B14F-4D97-AF65-F5344CB8AC3E}">
        <p14:creationId xmlns:p14="http://schemas.microsoft.com/office/powerpoint/2010/main" val="223781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heel(1)">
                                      <p:cBhvr>
                                        <p:cTn id="28" dur="20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heel(1)">
                                      <p:cBhvr>
                                        <p:cTn id="3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95353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r>
              <a:rPr lang="bn-BD" dirty="0" smtClean="0">
                <a:latin typeface="NikoshBAN" pitchFamily="2" charset="0"/>
                <a:cs typeface="NikoshBAN" pitchFamily="2" charset="0"/>
              </a:rPr>
              <a:t>শ্রেণিকরণ</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68580" indent="0">
              <a:buNone/>
            </a:pPr>
            <a:r>
              <a:rPr lang="bn-BD" dirty="0" smtClean="0">
                <a:latin typeface="NikoshBAN" pitchFamily="2" charset="0"/>
                <a:cs typeface="NikoshBAN" pitchFamily="2" charset="0"/>
              </a:rPr>
              <a:t>কোন </a:t>
            </a:r>
            <a:r>
              <a:rPr lang="bn-BD" dirty="0">
                <a:latin typeface="NikoshBAN" pitchFamily="2" charset="0"/>
                <a:cs typeface="NikoshBAN" pitchFamily="2" charset="0"/>
              </a:rPr>
              <a:t>বিশেষ উদ্দেশ্যে বিষয় বা ঘটনাবলীর ক্ষেত্রে বিদ্যমান সাদৃশ্য ও বৈসাদৃশ্য অনুসারে তাদের মানসিকভাবে একত্রিকরণের প্রক্রিয়াই হলো শ্রেণিকরণ। </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যেমন, লাইব্রেরির বই বিষয়ের নাম অনুসারে--</a:t>
            </a:r>
            <a:endParaRPr lang="en-US" dirty="0">
              <a:latin typeface="NikoshBAN" pitchFamily="2" charset="0"/>
              <a:cs typeface="NikoshBAN" pitchFamily="2" charset="0"/>
            </a:endParaRPr>
          </a:p>
        </p:txBody>
      </p:sp>
    </p:spTree>
    <p:extLst>
      <p:ext uri="{BB962C8B-B14F-4D97-AF65-F5344CB8AC3E}">
        <p14:creationId xmlns:p14="http://schemas.microsoft.com/office/powerpoint/2010/main" val="353186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1062</TotalTime>
  <Words>686</Words>
  <Application>Microsoft Office PowerPoint</Application>
  <PresentationFormat>On-screen Show (4:3)</PresentationFormat>
  <Paragraphs>100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Austin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শ্রেণিকরণ</vt:lpstr>
      <vt:lpstr>শ্রেণিকরণের কয়েকটি বৈশিষ্ট্য</vt:lpstr>
      <vt:lpstr>শ্রেণিকরণের নিয়ম </vt:lpstr>
      <vt:lpstr>PowerPoint Presentation</vt:lpstr>
      <vt:lpstr> শ্রেণিকরণের প্রকারভেদ </vt:lpstr>
      <vt:lpstr>শ্রেণিকরণ </vt:lpstr>
      <vt:lpstr>শ্রেণিকরণ </vt:lpstr>
      <vt:lpstr>PowerPoint Presentation</vt:lpstr>
      <vt:lpstr>শ্রেণিবিন্যাস</vt:lpstr>
      <vt:lpstr>PowerPoint Presentation</vt:lpstr>
      <vt:lpstr>প্রাকৃতিক ও কৃত্রিম শ্রেণিকরণের পার্থক্য</vt:lpstr>
      <vt:lpstr>প্রাকৃতিক ও কৃত্রিম শ্রেণিকরণের পার্থক্য </vt:lpstr>
      <vt:lpstr>শ্রেণিকরণের সীমাবদ্ধতা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 Laptop</dc:creator>
  <cp:lastModifiedBy>User</cp:lastModifiedBy>
  <cp:revision>110</cp:revision>
  <dcterms:created xsi:type="dcterms:W3CDTF">2016-01-27T05:27:11Z</dcterms:created>
  <dcterms:modified xsi:type="dcterms:W3CDTF">2017-05-18T03:09:39Z</dcterms:modified>
</cp:coreProperties>
</file>