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19"/>
  </p:notesMasterIdLst>
  <p:sldIdLst>
    <p:sldId id="294" r:id="rId3"/>
    <p:sldId id="276" r:id="rId4"/>
    <p:sldId id="273" r:id="rId5"/>
    <p:sldId id="284" r:id="rId6"/>
    <p:sldId id="285" r:id="rId7"/>
    <p:sldId id="286" r:id="rId8"/>
    <p:sldId id="287" r:id="rId9"/>
    <p:sldId id="288" r:id="rId10"/>
    <p:sldId id="293" r:id="rId11"/>
    <p:sldId id="289" r:id="rId12"/>
    <p:sldId id="292" r:id="rId13"/>
    <p:sldId id="290" r:id="rId14"/>
    <p:sldId id="291" r:id="rId15"/>
    <p:sldId id="272" r:id="rId16"/>
    <p:sldId id="275" r:id="rId17"/>
    <p:sldId id="263" r:id="rId18"/>
  </p:sldIdLst>
  <p:sldSz cx="9144000" cy="5715000" type="screen16x10"/>
  <p:notesSz cx="9144000" cy="6858000"/>
  <p:defaultTextStyle>
    <a:defPPr>
      <a:defRPr lang="en-US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5" d="100"/>
          <a:sy n="85" d="100"/>
        </p:scale>
        <p:origin x="936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4EB29-6FF5-446E-B3AF-7E6591222D0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AF6DC-A90D-4EF1-BF2D-790AD181C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AF6DC-A90D-4EF1-BF2D-790AD181C1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AF6DC-A90D-4EF1-BF2D-790AD181C1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1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AF6DC-A90D-4EF1-BF2D-790AD181C1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3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0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0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1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7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96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29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4B9B-3D90-4084-B31E-FBE4DB8320CE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0C19-6987-43AD-93C0-EA9A20AFC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ctr" defTabSz="9143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8E612A76-B589-41AD-8732-2D92E727FD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13232"/>
              <a:t>19/05/2017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A74A14D9-B43A-4259-9979-CF322FE178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1323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137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onnyMJ " pitchFamily="2" charset="0"/>
                <a:cs typeface="NikoshBAN" pitchFamily="2" charset="0"/>
              </a:rPr>
              <a:t>স্বা</a:t>
            </a:r>
            <a:r>
              <a:rPr lang="as-IN" sz="7200" b="1" dirty="0">
                <a:solidFill>
                  <a:srgbClr val="FF0000"/>
                </a:solidFill>
                <a:latin typeface="TonnyMJ " pitchFamily="2" charset="0"/>
                <a:cs typeface="SutonnyMJ" pitchFamily="2" charset="0"/>
              </a:rPr>
              <a:t>গতম</a:t>
            </a:r>
            <a:endParaRPr lang="en-US" sz="7200" b="1" dirty="0">
              <a:solidFill>
                <a:srgbClr val="FF0000"/>
              </a:solidFill>
              <a:latin typeface="TonnyMJ 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57700"/>
            <a:ext cx="8001000" cy="12573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n-US" sz="2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as-IN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যুক্তিবিদ্যা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as-IN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পত্র</a:t>
            </a:r>
          </a:p>
          <a:p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দ্বা</a:t>
            </a:r>
            <a:r>
              <a:rPr lang="as-IN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দশ</a:t>
            </a:r>
            <a:r>
              <a:rPr lang="as-IN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মানবিক বিভাগ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09700"/>
            <a:ext cx="3505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96382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45339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৩.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যোগফরের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লুডুর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ঘুটির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260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লুডুর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ঘুটির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ছয়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১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৬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পর্যন্ত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দানে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২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৪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উঠতে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২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উটার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পৃথক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৪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উঠার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পৃথক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সম্ভাবনাও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২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৪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উঠার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  <a:blipFill rotWithShape="0">
                <a:blip r:embed="rId3"/>
                <a:stretch>
                  <a:fillRect l="-1699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430943"/>
              </p:ext>
            </p:extLst>
          </p:nvPr>
        </p:nvGraphicFramePr>
        <p:xfrm>
          <a:off x="4514850" y="2743200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114120" imgH="228600" progId="Equation.3">
                  <p:embed/>
                </p:oleObj>
              </mc:Choice>
              <mc:Fallback>
                <p:oleObj name="Equation" r:id="rId4" imgW="114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743200"/>
                        <a:ext cx="114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3946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45339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৪.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গুণফলকে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বৈকল্পিক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অবিরোধী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অন্যটিও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নিরূপনের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হরো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গুণফলকে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কথার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কথার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যৌথভাবে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59260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লোক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ছয়টি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পাঁচটি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মিথ্যা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অসম্ভাবনার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অন্য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লোক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কথার</a:t>
                </a:r>
                <a:endParaRPr lang="bn-BD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মিথ্যা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অসম্ভাবনার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লোক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পৃথক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অসম্ভাবনার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গুণফল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এ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গুণফলকে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দাড়ায়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১-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১৭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লোক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যৌথভাবে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সত্য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বলার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১৭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  <a:blipFill rotWithShape="0">
                <a:blip r:embed="rId3"/>
                <a:stretch>
                  <a:fillRect l="-91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57982"/>
              </p:ext>
            </p:extLst>
          </p:nvPr>
        </p:nvGraphicFramePr>
        <p:xfrm>
          <a:off x="4514850" y="2749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749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6282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029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s-IN" sz="5400" b="1" dirty="0">
                <a:latin typeface="NikoshBAN" pitchFamily="2" charset="0"/>
                <a:cs typeface="NikoshBAN" pitchFamily="2" charset="0"/>
              </a:rPr>
              <a:t>উন্ম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ক্ত প্রশ্ন যুক্তি</a:t>
            </a:r>
            <a:r>
              <a:rPr lang="as-IN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>
                <a:latin typeface="SutonnyMJ" pitchFamily="2" charset="0"/>
                <a:cs typeface="SutonnyMJ" pitchFamily="2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Open Question Argument</a:t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109" y="18415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/>
          <p:nvPr/>
        </p:nvGrpSpPr>
        <p:grpSpPr>
          <a:xfrm>
            <a:off x="838201" y="723900"/>
            <a:ext cx="7889402" cy="4603568"/>
            <a:chOff x="685800" y="304800"/>
            <a:chExt cx="7889402" cy="2735915"/>
          </a:xfrm>
        </p:grpSpPr>
        <p:sp>
          <p:nvSpPr>
            <p:cNvPr id="4" name="Can 3"/>
            <p:cNvSpPr/>
            <p:nvPr/>
          </p:nvSpPr>
          <p:spPr>
            <a:xfrm>
              <a:off x="2222503" y="762000"/>
              <a:ext cx="4571999" cy="1027914"/>
            </a:xfrm>
            <a:prstGeom prst="can">
              <a:avLst>
                <a:gd name="adj" fmla="val 1647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7200" b="1" spc="-1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1"/>
            <a:stretch/>
          </p:blipFill>
          <p:spPr>
            <a:xfrm>
              <a:off x="685800" y="304800"/>
              <a:ext cx="2228851" cy="1752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1"/>
            <a:stretch/>
          </p:blipFill>
          <p:spPr>
            <a:xfrm>
              <a:off x="6248400" y="304800"/>
              <a:ext cx="2286000" cy="1752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Rectangle 1"/>
            <p:cNvSpPr/>
            <p:nvPr/>
          </p:nvSpPr>
          <p:spPr>
            <a:xfrm>
              <a:off x="752930" y="2682511"/>
              <a:ext cx="7822272" cy="35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3543301"/>
            <a:ext cx="8153400" cy="646327"/>
          </a:xfrm>
          <a:prstGeom prst="rect">
            <a:avLst/>
          </a:prstGeom>
          <a:solidFill>
            <a:srgbClr val="FF0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পড়ে আসবে।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8136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PE01561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181100"/>
            <a:ext cx="83058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505200" y="1206500"/>
            <a:ext cx="5257800" cy="2540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>
              <a:defRPr/>
            </a:pPr>
            <a:endParaRPr lang="en-US" sz="25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4064000"/>
            <a:ext cx="8534400" cy="1270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E-mail: abusayedjsmsc1@ gmail.com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1" y="1460500"/>
            <a:ext cx="4994564" cy="203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20" tIns="35661" rIns="71320" bIns="35661"/>
          <a:lstStyle/>
          <a:p>
            <a:pPr defTabSz="713203"/>
            <a:r>
              <a:rPr lang="bn-BD" sz="3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আবু সাঈদ</a:t>
            </a:r>
            <a:endParaRPr lang="en-US" sz="3100" dirty="0">
              <a:solidFill>
                <a:srgbClr val="FFFF00"/>
              </a:solidFill>
              <a:latin typeface="SutonnyMJ" pitchFamily="2" charset="0"/>
            </a:endParaRPr>
          </a:p>
          <a:p>
            <a:pPr defTabSz="713203"/>
            <a:r>
              <a:rPr lang="bn-BD" sz="3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00" dirty="0">
                <a:solidFill>
                  <a:srgbClr val="FFFF00"/>
                </a:solidFill>
                <a:latin typeface="SutonnyEMJ" pitchFamily="2" charset="0"/>
              </a:rPr>
              <a:t>-</a:t>
            </a:r>
            <a:r>
              <a:rPr lang="bn-BD" sz="3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bn-IN" sz="3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defTabSz="713203"/>
            <a:r>
              <a:rPr lang="en-US" sz="2200" dirty="0" err="1">
                <a:solidFill>
                  <a:srgbClr val="FFFF00"/>
                </a:solidFill>
                <a:latin typeface="SutonnyMJ" pitchFamily="2" charset="0"/>
              </a:rPr>
              <a:t>h‡kvi</a:t>
            </a:r>
            <a:r>
              <a:rPr lang="en-US" sz="2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SutonnyMJ" pitchFamily="2" charset="0"/>
              </a:rPr>
              <a:t>wk¶v</a:t>
            </a:r>
            <a:r>
              <a:rPr lang="en-US" sz="22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2200" dirty="0" err="1">
                <a:solidFill>
                  <a:srgbClr val="FFFF00"/>
                </a:solidFill>
                <a:latin typeface="SutonnyMJ" pitchFamily="2" charset="0"/>
              </a:rPr>
              <a:t>evW</a:t>
            </a:r>
            <a:r>
              <a:rPr lang="en-US" sz="2200" dirty="0">
                <a:solidFill>
                  <a:srgbClr val="FFFF00"/>
                </a:solidFill>
                <a:latin typeface="SutonnyMJ" pitchFamily="2" charset="0"/>
              </a:rPr>
              <a:t>© </a:t>
            </a:r>
            <a:r>
              <a:rPr lang="en-US" sz="2200" dirty="0" err="1">
                <a:solidFill>
                  <a:srgbClr val="FFFF00"/>
                </a:solidFill>
                <a:latin typeface="SutonnyMJ" pitchFamily="2" charset="0"/>
              </a:rPr>
              <a:t>g‡Wj</a:t>
            </a:r>
            <a:r>
              <a:rPr lang="en-US" sz="2200" dirty="0">
                <a:solidFill>
                  <a:srgbClr val="FFFF00"/>
                </a:solidFill>
                <a:latin typeface="SutonnyMJ" pitchFamily="2" charset="0"/>
              </a:rPr>
              <a:t> ¯‹</a:t>
            </a:r>
            <a:r>
              <a:rPr lang="en-US" sz="2200" dirty="0" err="1">
                <a:solidFill>
                  <a:srgbClr val="FFFF00"/>
                </a:solidFill>
                <a:latin typeface="SutonnyMJ" pitchFamily="2" charset="0"/>
              </a:rPr>
              <a:t>zj</a:t>
            </a:r>
            <a:r>
              <a:rPr lang="en-US" sz="2200" dirty="0">
                <a:solidFill>
                  <a:srgbClr val="FFFF00"/>
                </a:solidFill>
                <a:latin typeface="SutonnyMJ" pitchFamily="2" charset="0"/>
              </a:rPr>
              <a:t> GÛ </a:t>
            </a:r>
            <a:r>
              <a:rPr lang="en-US" sz="2200" dirty="0" err="1">
                <a:solidFill>
                  <a:srgbClr val="FFFF00"/>
                </a:solidFill>
                <a:latin typeface="SutonnyMJ" pitchFamily="2" charset="0"/>
              </a:rPr>
              <a:t>K‡jR</a:t>
            </a:r>
            <a:endParaRPr lang="en-US" sz="2200" dirty="0">
              <a:solidFill>
                <a:srgbClr val="FFFF00"/>
              </a:solidFill>
              <a:latin typeface="SutonnyMJ" pitchFamily="2" charset="0"/>
            </a:endParaRPr>
          </a:p>
          <a:p>
            <a:pPr defTabSz="713203" eaLnBrk="0" hangingPunct="0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129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06500"/>
            <a:ext cx="2286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1 7"/>
          <p:cNvSpPr/>
          <p:nvPr/>
        </p:nvSpPr>
        <p:spPr>
          <a:xfrm>
            <a:off x="2302004" y="-332826"/>
            <a:ext cx="3420999" cy="1518513"/>
          </a:xfrm>
          <a:prstGeom prst="irregularSeal1">
            <a:avLst/>
          </a:prstGeom>
          <a:solidFill>
            <a:srgbClr val="5B9BD5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71320" tIns="35661" rIns="71320" bIns="35661" rtlCol="0" anchor="ctr"/>
          <a:lstStyle/>
          <a:p>
            <a:pPr algn="ctr" defTabSz="713203"/>
            <a:endParaRPr lang="en-US" kern="0">
              <a:solidFill>
                <a:sysClr val="window" lastClr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23" y="-150459"/>
            <a:ext cx="3676650" cy="133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577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86740"/>
            <a:ext cx="8382000" cy="2651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4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আজকের আলোচ্য বিষয়</a:t>
            </a:r>
            <a:r>
              <a:rPr lang="as-IN" sz="8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8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43300"/>
            <a:ext cx="8458200" cy="160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3">
              <a:buNone/>
            </a:pPr>
            <a:r>
              <a:rPr lang="en-US" sz="6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as-IN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পরিমাপের নিয়ম</a:t>
            </a:r>
            <a:r>
              <a:rPr lang="as-IN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   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45339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বিকল্পের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বিকল্পের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ভগ্নাংশটি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সম্ভাব্যতার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নিদর্দেশ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বিকল্পের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বিকল্পের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ভগ্নাংশটি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সম্ভাব্যতার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নিদর্দেশ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রুইতনের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টানলে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টেক্কা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1511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রুইতনের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১৩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খানা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তাসের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টেক্কা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একখানা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এ ১৩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খানা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তাস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স্থানে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রেখে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টানলে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১৩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টানা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টেক্কা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একবারই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উঠবে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টেক্কার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অনুকুল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বিকল্প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১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বিকল্প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১৩।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টেক্কা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উঠার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260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45339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সম্ভাব্যতার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গুণফলের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ঘটনাগুলোর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উল্লেখ্য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মুদ্রাকে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মুদ্রাকে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প্রথমবারেই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59260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স্বতন্ত্র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ঞেড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সম্ভাব্যতা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সম্ভাব্যতাও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একত্রে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সম্ভাব্যতা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পৃথক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সম্ভাব্যতার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গুণফল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একসাথে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টস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চারটি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সম্ভাব্য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প্রাপত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পারি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যথা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১.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পড়তে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২.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পড়তে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৩.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টেল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পড়তে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পড়তে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দেখা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যাচ্ছে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চারবার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টসের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একসাথে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উভয়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মুদ্রার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হেড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পড়ার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সম্ভাবনা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দেখা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দেয়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05821"/>
              </p:ext>
            </p:extLst>
          </p:nvPr>
        </p:nvGraphicFramePr>
        <p:xfrm>
          <a:off x="4514850" y="2749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749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631698"/>
              </p:ext>
            </p:extLst>
          </p:nvPr>
        </p:nvGraphicFramePr>
        <p:xfrm>
          <a:off x="4514850" y="2749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749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9260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4533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দশবার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ঘূণিঝড়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ঘূণিঝড়ের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260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সমাধান: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তিনবার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মেঘ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বৃষ্টি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বৃষ্টিার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সম্ভাব্যতার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দশবার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মেঘ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একবার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ঘূণিঝড়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ঘূণিঝড়ের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সম্ভাভ্যতার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বৃষ্টিপাত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ঘূণিঝড়ের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পক্ষে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একত্রে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ঘটার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সম্ভাব্যতার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BD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cs typeface="NikoshBAN" pitchFamily="2" charset="0"/>
                          </a:rPr>
                          <m:t>৩০</m:t>
                        </m:r>
                        <m:r>
                          <a:rPr lang="bn-BD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042"/>
                <a:ext cx="8229600" cy="45339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9732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607</Words>
  <Application>Microsoft Office PowerPoint</Application>
  <PresentationFormat>On-screen Show (16:10)</PresentationFormat>
  <Paragraphs>57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SutonnyEMJ</vt:lpstr>
      <vt:lpstr>SutonnyMJ</vt:lpstr>
      <vt:lpstr>Times New Roman</vt:lpstr>
      <vt:lpstr>TonnyMJ </vt:lpstr>
      <vt:lpstr>Office Theme</vt:lpstr>
      <vt:lpstr>3_Office Theme</vt:lpstr>
      <vt:lpstr>Equation</vt:lpstr>
      <vt:lpstr>স্বাগতম</vt:lpstr>
      <vt:lpstr>PowerPoint Presentation</vt:lpstr>
      <vt:lpstr>আজকের আলোচ্য বিষয়: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সম্ভাবনা পরিমাপের নিয়ম</vt:lpstr>
      <vt:lpstr>উন্মুক্ত প্রশ্ন যুক্তি  Open Question Argument ?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bcpsc</dc:creator>
  <cp:lastModifiedBy>jsmsc</cp:lastModifiedBy>
  <cp:revision>297</cp:revision>
  <dcterms:created xsi:type="dcterms:W3CDTF">2015-01-15T15:51:54Z</dcterms:created>
  <dcterms:modified xsi:type="dcterms:W3CDTF">2017-05-19T01:35:59Z</dcterms:modified>
</cp:coreProperties>
</file>