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7"/>
  </p:notesMasterIdLst>
  <p:sldIdLst>
    <p:sldId id="256" r:id="rId2"/>
    <p:sldId id="276" r:id="rId3"/>
    <p:sldId id="273" r:id="rId4"/>
    <p:sldId id="258" r:id="rId5"/>
    <p:sldId id="260" r:id="rId6"/>
    <p:sldId id="277" r:id="rId7"/>
    <p:sldId id="261" r:id="rId8"/>
    <p:sldId id="259" r:id="rId9"/>
    <p:sldId id="278" r:id="rId10"/>
    <p:sldId id="279" r:id="rId11"/>
    <p:sldId id="280" r:id="rId12"/>
    <p:sldId id="272" r:id="rId13"/>
    <p:sldId id="275" r:id="rId14"/>
    <p:sldId id="267" r:id="rId15"/>
    <p:sldId id="263" r:id="rId16"/>
  </p:sldIdLst>
  <p:sldSz cx="12179300" cy="9134475" type="ledger"/>
  <p:notesSz cx="9144000" cy="6858000"/>
  <p:defaultTextStyle>
    <a:defPPr>
      <a:defRPr lang="en-US"/>
    </a:defPPr>
    <a:lvl1pPr marL="0" algn="l" defTabSz="1190420" rtl="0" eaLnBrk="1" latinLnBrk="0" hangingPunct="1">
      <a:defRPr sz="2400" kern="1200">
        <a:solidFill>
          <a:schemeClr val="tx1"/>
        </a:solidFill>
        <a:latin typeface="+mn-lt"/>
        <a:ea typeface="+mn-ea"/>
        <a:cs typeface="+mn-cs"/>
      </a:defRPr>
    </a:lvl1pPr>
    <a:lvl2pPr marL="595210" algn="l" defTabSz="1190420" rtl="0" eaLnBrk="1" latinLnBrk="0" hangingPunct="1">
      <a:defRPr sz="2400" kern="1200">
        <a:solidFill>
          <a:schemeClr val="tx1"/>
        </a:solidFill>
        <a:latin typeface="+mn-lt"/>
        <a:ea typeface="+mn-ea"/>
        <a:cs typeface="+mn-cs"/>
      </a:defRPr>
    </a:lvl2pPr>
    <a:lvl3pPr marL="1190420" algn="l" defTabSz="1190420" rtl="0" eaLnBrk="1" latinLnBrk="0" hangingPunct="1">
      <a:defRPr sz="2400" kern="1200">
        <a:solidFill>
          <a:schemeClr val="tx1"/>
        </a:solidFill>
        <a:latin typeface="+mn-lt"/>
        <a:ea typeface="+mn-ea"/>
        <a:cs typeface="+mn-cs"/>
      </a:defRPr>
    </a:lvl3pPr>
    <a:lvl4pPr marL="1785630" algn="l" defTabSz="1190420" rtl="0" eaLnBrk="1" latinLnBrk="0" hangingPunct="1">
      <a:defRPr sz="2400" kern="1200">
        <a:solidFill>
          <a:schemeClr val="tx1"/>
        </a:solidFill>
        <a:latin typeface="+mn-lt"/>
        <a:ea typeface="+mn-ea"/>
        <a:cs typeface="+mn-cs"/>
      </a:defRPr>
    </a:lvl4pPr>
    <a:lvl5pPr marL="2380842" algn="l" defTabSz="1190420" rtl="0" eaLnBrk="1" latinLnBrk="0" hangingPunct="1">
      <a:defRPr sz="2400" kern="1200">
        <a:solidFill>
          <a:schemeClr val="tx1"/>
        </a:solidFill>
        <a:latin typeface="+mn-lt"/>
        <a:ea typeface="+mn-ea"/>
        <a:cs typeface="+mn-cs"/>
      </a:defRPr>
    </a:lvl5pPr>
    <a:lvl6pPr marL="2976051" algn="l" defTabSz="1190420" rtl="0" eaLnBrk="1" latinLnBrk="0" hangingPunct="1">
      <a:defRPr sz="2400" kern="1200">
        <a:solidFill>
          <a:schemeClr val="tx1"/>
        </a:solidFill>
        <a:latin typeface="+mn-lt"/>
        <a:ea typeface="+mn-ea"/>
        <a:cs typeface="+mn-cs"/>
      </a:defRPr>
    </a:lvl6pPr>
    <a:lvl7pPr marL="3571259" algn="l" defTabSz="1190420" rtl="0" eaLnBrk="1" latinLnBrk="0" hangingPunct="1">
      <a:defRPr sz="2400" kern="1200">
        <a:solidFill>
          <a:schemeClr val="tx1"/>
        </a:solidFill>
        <a:latin typeface="+mn-lt"/>
        <a:ea typeface="+mn-ea"/>
        <a:cs typeface="+mn-cs"/>
      </a:defRPr>
    </a:lvl7pPr>
    <a:lvl8pPr marL="4166471" algn="l" defTabSz="1190420" rtl="0" eaLnBrk="1" latinLnBrk="0" hangingPunct="1">
      <a:defRPr sz="2400" kern="1200">
        <a:solidFill>
          <a:schemeClr val="tx1"/>
        </a:solidFill>
        <a:latin typeface="+mn-lt"/>
        <a:ea typeface="+mn-ea"/>
        <a:cs typeface="+mn-cs"/>
      </a:defRPr>
    </a:lvl8pPr>
    <a:lvl9pPr marL="4761681" algn="l" defTabSz="119042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78">
          <p15:clr>
            <a:srgbClr val="A4A3A4"/>
          </p15:clr>
        </p15:guide>
        <p15:guide id="2" pos="38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2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54" d="100"/>
          <a:sy n="54" d="100"/>
        </p:scale>
        <p:origin x="1314" y="54"/>
      </p:cViewPr>
      <p:guideLst>
        <p:guide orient="horz" pos="2878"/>
        <p:guide pos="383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624EB29-6FF5-446E-B3AF-7E6591222D0E}" type="datetimeFigureOut">
              <a:rPr lang="en-US" smtClean="0"/>
              <a:pPr/>
              <a:t>5/20/2017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9DAF6DC-A90D-4EF1-BF2D-790AD181C125}" type="slidenum">
              <a:rPr lang="en-US" smtClean="0"/>
              <a:pPr/>
              <a:t>‹#›</a:t>
            </a:fld>
            <a:endParaRPr lang="en-US"/>
          </a:p>
        </p:txBody>
      </p:sp>
    </p:spTree>
    <p:extLst>
      <p:ext uri="{BB962C8B-B14F-4D97-AF65-F5344CB8AC3E}">
        <p14:creationId xmlns:p14="http://schemas.microsoft.com/office/powerpoint/2010/main" val="3422479958"/>
      </p:ext>
    </p:extLst>
  </p:cSld>
  <p:clrMap bg1="lt1" tx1="dk1" bg2="lt2" tx2="dk2" accent1="accent1" accent2="accent2" accent3="accent3" accent4="accent4" accent5="accent5" accent6="accent6" hlink="hlink" folHlink="folHlink"/>
  <p:notesStyle>
    <a:lvl1pPr marL="0" algn="l" defTabSz="1190420" rtl="0" eaLnBrk="1" latinLnBrk="0" hangingPunct="1">
      <a:defRPr sz="1600" kern="1200">
        <a:solidFill>
          <a:schemeClr val="tx1"/>
        </a:solidFill>
        <a:latin typeface="+mn-lt"/>
        <a:ea typeface="+mn-ea"/>
        <a:cs typeface="+mn-cs"/>
      </a:defRPr>
    </a:lvl1pPr>
    <a:lvl2pPr marL="595210" algn="l" defTabSz="1190420" rtl="0" eaLnBrk="1" latinLnBrk="0" hangingPunct="1">
      <a:defRPr sz="1600" kern="1200">
        <a:solidFill>
          <a:schemeClr val="tx1"/>
        </a:solidFill>
        <a:latin typeface="+mn-lt"/>
        <a:ea typeface="+mn-ea"/>
        <a:cs typeface="+mn-cs"/>
      </a:defRPr>
    </a:lvl2pPr>
    <a:lvl3pPr marL="1190420" algn="l" defTabSz="1190420" rtl="0" eaLnBrk="1" latinLnBrk="0" hangingPunct="1">
      <a:defRPr sz="1600" kern="1200">
        <a:solidFill>
          <a:schemeClr val="tx1"/>
        </a:solidFill>
        <a:latin typeface="+mn-lt"/>
        <a:ea typeface="+mn-ea"/>
        <a:cs typeface="+mn-cs"/>
      </a:defRPr>
    </a:lvl3pPr>
    <a:lvl4pPr marL="1785630" algn="l" defTabSz="1190420" rtl="0" eaLnBrk="1" latinLnBrk="0" hangingPunct="1">
      <a:defRPr sz="1600" kern="1200">
        <a:solidFill>
          <a:schemeClr val="tx1"/>
        </a:solidFill>
        <a:latin typeface="+mn-lt"/>
        <a:ea typeface="+mn-ea"/>
        <a:cs typeface="+mn-cs"/>
      </a:defRPr>
    </a:lvl4pPr>
    <a:lvl5pPr marL="2380842" algn="l" defTabSz="1190420" rtl="0" eaLnBrk="1" latinLnBrk="0" hangingPunct="1">
      <a:defRPr sz="1600" kern="1200">
        <a:solidFill>
          <a:schemeClr val="tx1"/>
        </a:solidFill>
        <a:latin typeface="+mn-lt"/>
        <a:ea typeface="+mn-ea"/>
        <a:cs typeface="+mn-cs"/>
      </a:defRPr>
    </a:lvl5pPr>
    <a:lvl6pPr marL="2976051" algn="l" defTabSz="1190420" rtl="0" eaLnBrk="1" latinLnBrk="0" hangingPunct="1">
      <a:defRPr sz="1600" kern="1200">
        <a:solidFill>
          <a:schemeClr val="tx1"/>
        </a:solidFill>
        <a:latin typeface="+mn-lt"/>
        <a:ea typeface="+mn-ea"/>
        <a:cs typeface="+mn-cs"/>
      </a:defRPr>
    </a:lvl6pPr>
    <a:lvl7pPr marL="3571259" algn="l" defTabSz="1190420" rtl="0" eaLnBrk="1" latinLnBrk="0" hangingPunct="1">
      <a:defRPr sz="1600" kern="1200">
        <a:solidFill>
          <a:schemeClr val="tx1"/>
        </a:solidFill>
        <a:latin typeface="+mn-lt"/>
        <a:ea typeface="+mn-ea"/>
        <a:cs typeface="+mn-cs"/>
      </a:defRPr>
    </a:lvl7pPr>
    <a:lvl8pPr marL="4166471" algn="l" defTabSz="1190420" rtl="0" eaLnBrk="1" latinLnBrk="0" hangingPunct="1">
      <a:defRPr sz="1600" kern="1200">
        <a:solidFill>
          <a:schemeClr val="tx1"/>
        </a:solidFill>
        <a:latin typeface="+mn-lt"/>
        <a:ea typeface="+mn-ea"/>
        <a:cs typeface="+mn-cs"/>
      </a:defRPr>
    </a:lvl8pPr>
    <a:lvl9pPr marL="4761681" algn="l" defTabSz="119042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a:t>
            </a:fld>
            <a:endParaRPr lang="en-US"/>
          </a:p>
        </p:txBody>
      </p:sp>
    </p:spTree>
    <p:extLst>
      <p:ext uri="{BB962C8B-B14F-4D97-AF65-F5344CB8AC3E}">
        <p14:creationId xmlns:p14="http://schemas.microsoft.com/office/powerpoint/2010/main" val="2097553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12</a:t>
            </a:fld>
            <a:endParaRPr lang="en-US"/>
          </a:p>
        </p:txBody>
      </p:sp>
    </p:spTree>
    <p:extLst>
      <p:ext uri="{BB962C8B-B14F-4D97-AF65-F5344CB8AC3E}">
        <p14:creationId xmlns:p14="http://schemas.microsoft.com/office/powerpoint/2010/main" val="2624980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13</a:t>
            </a:fld>
            <a:endParaRPr lang="en-US"/>
          </a:p>
        </p:txBody>
      </p:sp>
    </p:spTree>
    <p:extLst>
      <p:ext uri="{BB962C8B-B14F-4D97-AF65-F5344CB8AC3E}">
        <p14:creationId xmlns:p14="http://schemas.microsoft.com/office/powerpoint/2010/main" val="4043008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51" y="2837619"/>
            <a:ext cx="10352406" cy="1957992"/>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6896" y="5176202"/>
            <a:ext cx="8525510" cy="2334366"/>
          </a:xfrm>
        </p:spPr>
        <p:txBody>
          <a:bodyPr/>
          <a:lstStyle>
            <a:lvl1pPr marL="0" indent="0" algn="ctr">
              <a:buNone/>
              <a:defRPr>
                <a:solidFill>
                  <a:schemeClr val="tx1">
                    <a:tint val="75000"/>
                  </a:schemeClr>
                </a:solidFill>
              </a:defRPr>
            </a:lvl1pPr>
            <a:lvl2pPr marL="595210" indent="0" algn="ctr">
              <a:buNone/>
              <a:defRPr>
                <a:solidFill>
                  <a:schemeClr val="tx1">
                    <a:tint val="75000"/>
                  </a:schemeClr>
                </a:solidFill>
              </a:defRPr>
            </a:lvl2pPr>
            <a:lvl3pPr marL="1190420" indent="0" algn="ctr">
              <a:buNone/>
              <a:defRPr>
                <a:solidFill>
                  <a:schemeClr val="tx1">
                    <a:tint val="75000"/>
                  </a:schemeClr>
                </a:solidFill>
              </a:defRPr>
            </a:lvl3pPr>
            <a:lvl4pPr marL="1785630" indent="0" algn="ctr">
              <a:buNone/>
              <a:defRPr>
                <a:solidFill>
                  <a:schemeClr val="tx1">
                    <a:tint val="75000"/>
                  </a:schemeClr>
                </a:solidFill>
              </a:defRPr>
            </a:lvl4pPr>
            <a:lvl5pPr marL="2380842" indent="0" algn="ctr">
              <a:buNone/>
              <a:defRPr>
                <a:solidFill>
                  <a:schemeClr val="tx1">
                    <a:tint val="75000"/>
                  </a:schemeClr>
                </a:solidFill>
              </a:defRPr>
            </a:lvl5pPr>
            <a:lvl6pPr marL="2976051" indent="0" algn="ctr">
              <a:buNone/>
              <a:defRPr>
                <a:solidFill>
                  <a:schemeClr val="tx1">
                    <a:tint val="75000"/>
                  </a:schemeClr>
                </a:solidFill>
              </a:defRPr>
            </a:lvl6pPr>
            <a:lvl7pPr marL="3571259" indent="0" algn="ctr">
              <a:buNone/>
              <a:defRPr>
                <a:solidFill>
                  <a:schemeClr val="tx1">
                    <a:tint val="75000"/>
                  </a:schemeClr>
                </a:solidFill>
              </a:defRPr>
            </a:lvl7pPr>
            <a:lvl8pPr marL="4166471" indent="0" algn="ctr">
              <a:buNone/>
              <a:defRPr>
                <a:solidFill>
                  <a:schemeClr val="tx1">
                    <a:tint val="75000"/>
                  </a:schemeClr>
                </a:solidFill>
              </a:defRPr>
            </a:lvl8pPr>
            <a:lvl9pPr marL="476168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994" y="304484"/>
            <a:ext cx="2740345" cy="6495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968" y="304484"/>
            <a:ext cx="8018038" cy="6495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4" y="5869749"/>
            <a:ext cx="10352406" cy="1814211"/>
          </a:xfrm>
        </p:spPr>
        <p:txBody>
          <a:bodyPr anchor="t"/>
          <a:lstStyle>
            <a:lvl1pPr algn="l">
              <a:defRPr sz="5200" b="1" cap="all"/>
            </a:lvl1pPr>
          </a:lstStyle>
          <a:p>
            <a:r>
              <a:rPr lang="en-US" smtClean="0"/>
              <a:t>Click to edit Master title style</a:t>
            </a:r>
            <a:endParaRPr lang="en-US"/>
          </a:p>
        </p:txBody>
      </p:sp>
      <p:sp>
        <p:nvSpPr>
          <p:cNvPr id="3" name="Text Placeholder 2"/>
          <p:cNvSpPr>
            <a:spLocks noGrp="1"/>
          </p:cNvSpPr>
          <p:nvPr>
            <p:ph type="body" idx="1"/>
          </p:nvPr>
        </p:nvSpPr>
        <p:spPr>
          <a:xfrm>
            <a:off x="962084" y="3871583"/>
            <a:ext cx="10352406" cy="1998164"/>
          </a:xfrm>
        </p:spPr>
        <p:txBody>
          <a:bodyPr anchor="b"/>
          <a:lstStyle>
            <a:lvl1pPr marL="0" indent="0">
              <a:buNone/>
              <a:defRPr sz="2500">
                <a:solidFill>
                  <a:schemeClr val="tx1">
                    <a:tint val="75000"/>
                  </a:schemeClr>
                </a:solidFill>
              </a:defRPr>
            </a:lvl1pPr>
            <a:lvl2pPr marL="595210" indent="0">
              <a:buNone/>
              <a:defRPr sz="2400">
                <a:solidFill>
                  <a:schemeClr val="tx1">
                    <a:tint val="75000"/>
                  </a:schemeClr>
                </a:solidFill>
              </a:defRPr>
            </a:lvl2pPr>
            <a:lvl3pPr marL="1190420" indent="0">
              <a:buNone/>
              <a:defRPr sz="2000">
                <a:solidFill>
                  <a:schemeClr val="tx1">
                    <a:tint val="75000"/>
                  </a:schemeClr>
                </a:solidFill>
              </a:defRPr>
            </a:lvl3pPr>
            <a:lvl4pPr marL="1785630" indent="0">
              <a:buNone/>
              <a:defRPr sz="1900">
                <a:solidFill>
                  <a:schemeClr val="tx1">
                    <a:tint val="75000"/>
                  </a:schemeClr>
                </a:solidFill>
              </a:defRPr>
            </a:lvl4pPr>
            <a:lvl5pPr marL="2380842" indent="0">
              <a:buNone/>
              <a:defRPr sz="1900">
                <a:solidFill>
                  <a:schemeClr val="tx1">
                    <a:tint val="75000"/>
                  </a:schemeClr>
                </a:solidFill>
              </a:defRPr>
            </a:lvl5pPr>
            <a:lvl6pPr marL="2976051" indent="0">
              <a:buNone/>
              <a:defRPr sz="1900">
                <a:solidFill>
                  <a:schemeClr val="tx1">
                    <a:tint val="75000"/>
                  </a:schemeClr>
                </a:solidFill>
              </a:defRPr>
            </a:lvl6pPr>
            <a:lvl7pPr marL="3571259" indent="0">
              <a:buNone/>
              <a:defRPr sz="1900">
                <a:solidFill>
                  <a:schemeClr val="tx1">
                    <a:tint val="75000"/>
                  </a:schemeClr>
                </a:solidFill>
              </a:defRPr>
            </a:lvl7pPr>
            <a:lvl8pPr marL="4166471" indent="0">
              <a:buNone/>
              <a:defRPr sz="1900">
                <a:solidFill>
                  <a:schemeClr val="tx1">
                    <a:tint val="75000"/>
                  </a:schemeClr>
                </a:solidFill>
              </a:defRPr>
            </a:lvl8pPr>
            <a:lvl9pPr marL="4761681"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968" y="1776149"/>
            <a:ext cx="5379192" cy="5023961"/>
          </a:xfrm>
        </p:spPr>
        <p:txBody>
          <a:bodyPr/>
          <a:lstStyle>
            <a:lvl1pPr>
              <a:defRPr sz="3700"/>
            </a:lvl1pPr>
            <a:lvl2pPr>
              <a:defRPr sz="3200"/>
            </a:lvl2pPr>
            <a:lvl3pPr>
              <a:defRPr sz="25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146" y="1776149"/>
            <a:ext cx="5379192" cy="5023961"/>
          </a:xfrm>
        </p:spPr>
        <p:txBody>
          <a:bodyPr/>
          <a:lstStyle>
            <a:lvl1pPr>
              <a:defRPr sz="3700"/>
            </a:lvl1pPr>
            <a:lvl2pPr>
              <a:defRPr sz="3200"/>
            </a:lvl2pPr>
            <a:lvl3pPr>
              <a:defRPr sz="25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6" y="365806"/>
            <a:ext cx="10961370" cy="1522414"/>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971" y="2044693"/>
            <a:ext cx="5381305" cy="852126"/>
          </a:xfrm>
        </p:spPr>
        <p:txBody>
          <a:bodyPr anchor="b"/>
          <a:lstStyle>
            <a:lvl1pPr marL="0" indent="0">
              <a:buNone/>
              <a:defRPr sz="3200" b="1"/>
            </a:lvl1pPr>
            <a:lvl2pPr marL="595210" indent="0">
              <a:buNone/>
              <a:defRPr sz="2500" b="1"/>
            </a:lvl2pPr>
            <a:lvl3pPr marL="1190420" indent="0">
              <a:buNone/>
              <a:defRPr sz="2400" b="1"/>
            </a:lvl3pPr>
            <a:lvl4pPr marL="1785630" indent="0">
              <a:buNone/>
              <a:defRPr sz="2000" b="1"/>
            </a:lvl4pPr>
            <a:lvl5pPr marL="2380842" indent="0">
              <a:buNone/>
              <a:defRPr sz="2000" b="1"/>
            </a:lvl5pPr>
            <a:lvl6pPr marL="2976051" indent="0">
              <a:buNone/>
              <a:defRPr sz="2000" b="1"/>
            </a:lvl6pPr>
            <a:lvl7pPr marL="3571259" indent="0">
              <a:buNone/>
              <a:defRPr sz="2000" b="1"/>
            </a:lvl7pPr>
            <a:lvl8pPr marL="4166471" indent="0">
              <a:buNone/>
              <a:defRPr sz="2000" b="1"/>
            </a:lvl8pPr>
            <a:lvl9pPr marL="4761681"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608971" y="2896811"/>
            <a:ext cx="5381305" cy="5262896"/>
          </a:xfrm>
        </p:spPr>
        <p:txBody>
          <a:bodyPr/>
          <a:lstStyle>
            <a:lvl1pPr>
              <a:defRPr sz="3200"/>
            </a:lvl1pPr>
            <a:lvl2pPr>
              <a:defRPr sz="25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6926" y="2044693"/>
            <a:ext cx="5383420" cy="852126"/>
          </a:xfrm>
        </p:spPr>
        <p:txBody>
          <a:bodyPr anchor="b"/>
          <a:lstStyle>
            <a:lvl1pPr marL="0" indent="0">
              <a:buNone/>
              <a:defRPr sz="3200" b="1"/>
            </a:lvl1pPr>
            <a:lvl2pPr marL="595210" indent="0">
              <a:buNone/>
              <a:defRPr sz="2500" b="1"/>
            </a:lvl2pPr>
            <a:lvl3pPr marL="1190420" indent="0">
              <a:buNone/>
              <a:defRPr sz="2400" b="1"/>
            </a:lvl3pPr>
            <a:lvl4pPr marL="1785630" indent="0">
              <a:buNone/>
              <a:defRPr sz="2000" b="1"/>
            </a:lvl4pPr>
            <a:lvl5pPr marL="2380842" indent="0">
              <a:buNone/>
              <a:defRPr sz="2000" b="1"/>
            </a:lvl5pPr>
            <a:lvl6pPr marL="2976051" indent="0">
              <a:buNone/>
              <a:defRPr sz="2000" b="1"/>
            </a:lvl6pPr>
            <a:lvl7pPr marL="3571259" indent="0">
              <a:buNone/>
              <a:defRPr sz="2000" b="1"/>
            </a:lvl7pPr>
            <a:lvl8pPr marL="4166471" indent="0">
              <a:buNone/>
              <a:defRPr sz="2000" b="1"/>
            </a:lvl8pPr>
            <a:lvl9pPr marL="4761681"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6186926" y="2896811"/>
            <a:ext cx="5383420" cy="5262896"/>
          </a:xfrm>
        </p:spPr>
        <p:txBody>
          <a:bodyPr/>
          <a:lstStyle>
            <a:lvl1pPr>
              <a:defRPr sz="3200"/>
            </a:lvl1pPr>
            <a:lvl2pPr>
              <a:defRPr sz="25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44B9B-3D90-4084-B31E-FBE4DB8320CE}" type="datetimeFigureOut">
              <a:rPr lang="en-US" smtClean="0"/>
              <a:pPr/>
              <a:t>5/20/2017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44B9B-3D90-4084-B31E-FBE4DB8320CE}" type="datetimeFigureOut">
              <a:rPr lang="en-US" smtClean="0"/>
              <a:pPr/>
              <a:t>5/20/2017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44B9B-3D90-4084-B31E-FBE4DB8320CE}" type="datetimeFigureOut">
              <a:rPr lang="en-US" smtClean="0"/>
              <a:pPr/>
              <a:t>5/20/2017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78" y="363690"/>
            <a:ext cx="4006906" cy="1547786"/>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4761771" y="363691"/>
            <a:ext cx="6808567" cy="7796023"/>
          </a:xfrm>
        </p:spPr>
        <p:txBody>
          <a:bodyPr/>
          <a:lstStyle>
            <a:lvl1pPr>
              <a:defRPr sz="4300"/>
            </a:lvl1pPr>
            <a:lvl2pPr>
              <a:defRPr sz="3700"/>
            </a:lvl2pPr>
            <a:lvl3pPr>
              <a:defRPr sz="32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978" y="1911480"/>
            <a:ext cx="4006906" cy="6248235"/>
          </a:xfrm>
        </p:spPr>
        <p:txBody>
          <a:bodyPr/>
          <a:lstStyle>
            <a:lvl1pPr marL="0" indent="0">
              <a:buNone/>
              <a:defRPr sz="1900"/>
            </a:lvl1pPr>
            <a:lvl2pPr marL="595210" indent="0">
              <a:buNone/>
              <a:defRPr sz="1600"/>
            </a:lvl2pPr>
            <a:lvl3pPr marL="1190420" indent="0">
              <a:buNone/>
              <a:defRPr sz="1500"/>
            </a:lvl3pPr>
            <a:lvl4pPr marL="1785630" indent="0">
              <a:buNone/>
              <a:defRPr sz="1100"/>
            </a:lvl4pPr>
            <a:lvl5pPr marL="2380842" indent="0">
              <a:buNone/>
              <a:defRPr sz="1100"/>
            </a:lvl5pPr>
            <a:lvl6pPr marL="2976051" indent="0">
              <a:buNone/>
              <a:defRPr sz="1100"/>
            </a:lvl6pPr>
            <a:lvl7pPr marL="3571259" indent="0">
              <a:buNone/>
              <a:defRPr sz="1100"/>
            </a:lvl7pPr>
            <a:lvl8pPr marL="4166471" indent="0">
              <a:buNone/>
              <a:defRPr sz="1100"/>
            </a:lvl8pPr>
            <a:lvl9pPr marL="476168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9" y="6394134"/>
            <a:ext cx="7307580" cy="754864"/>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2387229" y="816182"/>
            <a:ext cx="7307580" cy="5480685"/>
          </a:xfrm>
        </p:spPr>
        <p:txBody>
          <a:bodyPr/>
          <a:lstStyle>
            <a:lvl1pPr marL="0" indent="0">
              <a:buNone/>
              <a:defRPr sz="4300"/>
            </a:lvl1pPr>
            <a:lvl2pPr marL="595210" indent="0">
              <a:buNone/>
              <a:defRPr sz="3700"/>
            </a:lvl2pPr>
            <a:lvl3pPr marL="1190420" indent="0">
              <a:buNone/>
              <a:defRPr sz="3200"/>
            </a:lvl3pPr>
            <a:lvl4pPr marL="1785630" indent="0">
              <a:buNone/>
              <a:defRPr sz="2500"/>
            </a:lvl4pPr>
            <a:lvl5pPr marL="2380842" indent="0">
              <a:buNone/>
              <a:defRPr sz="2500"/>
            </a:lvl5pPr>
            <a:lvl6pPr marL="2976051" indent="0">
              <a:buNone/>
              <a:defRPr sz="2500"/>
            </a:lvl6pPr>
            <a:lvl7pPr marL="3571259" indent="0">
              <a:buNone/>
              <a:defRPr sz="2500"/>
            </a:lvl7pPr>
            <a:lvl8pPr marL="4166471" indent="0">
              <a:buNone/>
              <a:defRPr sz="2500"/>
            </a:lvl8pPr>
            <a:lvl9pPr marL="4761681" indent="0">
              <a:buNone/>
              <a:defRPr sz="2500"/>
            </a:lvl9pPr>
          </a:lstStyle>
          <a:p>
            <a:endParaRPr lang="en-US"/>
          </a:p>
        </p:txBody>
      </p:sp>
      <p:sp>
        <p:nvSpPr>
          <p:cNvPr id="4" name="Text Placeholder 3"/>
          <p:cNvSpPr>
            <a:spLocks noGrp="1"/>
          </p:cNvSpPr>
          <p:nvPr>
            <p:ph type="body" sz="half" idx="2"/>
          </p:nvPr>
        </p:nvSpPr>
        <p:spPr>
          <a:xfrm>
            <a:off x="2387229" y="7149001"/>
            <a:ext cx="7307580" cy="1072029"/>
          </a:xfrm>
        </p:spPr>
        <p:txBody>
          <a:bodyPr/>
          <a:lstStyle>
            <a:lvl1pPr marL="0" indent="0">
              <a:buNone/>
              <a:defRPr sz="1900"/>
            </a:lvl1pPr>
            <a:lvl2pPr marL="595210" indent="0">
              <a:buNone/>
              <a:defRPr sz="1600"/>
            </a:lvl2pPr>
            <a:lvl3pPr marL="1190420" indent="0">
              <a:buNone/>
              <a:defRPr sz="1500"/>
            </a:lvl3pPr>
            <a:lvl4pPr marL="1785630" indent="0">
              <a:buNone/>
              <a:defRPr sz="1100"/>
            </a:lvl4pPr>
            <a:lvl5pPr marL="2380842" indent="0">
              <a:buNone/>
              <a:defRPr sz="1100"/>
            </a:lvl5pPr>
            <a:lvl6pPr marL="2976051" indent="0">
              <a:buNone/>
              <a:defRPr sz="1100"/>
            </a:lvl6pPr>
            <a:lvl7pPr marL="3571259" indent="0">
              <a:buNone/>
              <a:defRPr sz="1100"/>
            </a:lvl7pPr>
            <a:lvl8pPr marL="4166471" indent="0">
              <a:buNone/>
              <a:defRPr sz="1100"/>
            </a:lvl8pPr>
            <a:lvl9pPr marL="476168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966" y="365806"/>
            <a:ext cx="10961370" cy="1522414"/>
          </a:xfrm>
          <a:prstGeom prst="rect">
            <a:avLst/>
          </a:prstGeom>
        </p:spPr>
        <p:txBody>
          <a:bodyPr vert="horz" lIns="119043" tIns="59520" rIns="119043" bIns="595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966" y="2131382"/>
            <a:ext cx="10961370" cy="6028331"/>
          </a:xfrm>
          <a:prstGeom prst="rect">
            <a:avLst/>
          </a:prstGeom>
        </p:spPr>
        <p:txBody>
          <a:bodyPr vert="horz" lIns="119043" tIns="59520" rIns="119043" bIns="595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966" y="8466316"/>
            <a:ext cx="2841837" cy="486326"/>
          </a:xfrm>
          <a:prstGeom prst="rect">
            <a:avLst/>
          </a:prstGeom>
        </p:spPr>
        <p:txBody>
          <a:bodyPr vert="horz" lIns="119043" tIns="59520" rIns="119043" bIns="59520" rtlCol="0" anchor="ctr"/>
          <a:lstStyle>
            <a:lvl1pPr algn="l">
              <a:defRPr sz="1600">
                <a:solidFill>
                  <a:schemeClr val="tx1">
                    <a:tint val="75000"/>
                  </a:schemeClr>
                </a:solidFill>
              </a:defRPr>
            </a:lvl1pPr>
          </a:lstStyle>
          <a:p>
            <a:fld id="{85C44B9B-3D90-4084-B31E-FBE4DB8320CE}" type="datetimeFigureOut">
              <a:rPr lang="en-US" smtClean="0"/>
              <a:pPr/>
              <a:t>5/20/2017</a:t>
            </a:fld>
            <a:endParaRPr lang="en-US"/>
          </a:p>
        </p:txBody>
      </p:sp>
      <p:sp>
        <p:nvSpPr>
          <p:cNvPr id="5" name="Footer Placeholder 4"/>
          <p:cNvSpPr>
            <a:spLocks noGrp="1"/>
          </p:cNvSpPr>
          <p:nvPr>
            <p:ph type="ftr" sz="quarter" idx="3"/>
          </p:nvPr>
        </p:nvSpPr>
        <p:spPr>
          <a:xfrm>
            <a:off x="4161262" y="8466316"/>
            <a:ext cx="3856778" cy="486326"/>
          </a:xfrm>
          <a:prstGeom prst="rect">
            <a:avLst/>
          </a:prstGeom>
        </p:spPr>
        <p:txBody>
          <a:bodyPr vert="horz" lIns="119043" tIns="59520" rIns="119043" bIns="595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28498" y="8466316"/>
            <a:ext cx="2841837" cy="486326"/>
          </a:xfrm>
          <a:prstGeom prst="rect">
            <a:avLst/>
          </a:prstGeom>
        </p:spPr>
        <p:txBody>
          <a:bodyPr vert="horz" lIns="119043" tIns="59520" rIns="119043" bIns="59520" rtlCol="0" anchor="ctr"/>
          <a:lstStyle>
            <a:lvl1pPr algn="r">
              <a:defRPr sz="1600">
                <a:solidFill>
                  <a:schemeClr val="tx1">
                    <a:tint val="75000"/>
                  </a:schemeClr>
                </a:solidFill>
              </a:defRPr>
            </a:lvl1pPr>
          </a:lstStyle>
          <a:p>
            <a:fld id="{6D0D0C19-6987-43AD-93C0-EA9A20AFC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plus/>
  </p:transition>
  <p:timing>
    <p:tnLst>
      <p:par>
        <p:cTn id="1" dur="indefinite" restart="never" nodeType="tmRoot"/>
      </p:par>
    </p:tnLst>
  </p:timing>
  <p:txStyles>
    <p:titleStyle>
      <a:lvl1pPr algn="ctr" defTabSz="1190420" rtl="0" eaLnBrk="1" latinLnBrk="0" hangingPunct="1">
        <a:spcBef>
          <a:spcPct val="0"/>
        </a:spcBef>
        <a:buNone/>
        <a:defRPr sz="5700" kern="1200">
          <a:solidFill>
            <a:schemeClr val="tx1"/>
          </a:solidFill>
          <a:latin typeface="+mj-lt"/>
          <a:ea typeface="+mj-ea"/>
          <a:cs typeface="+mj-cs"/>
        </a:defRPr>
      </a:lvl1pPr>
    </p:titleStyle>
    <p:bodyStyle>
      <a:lvl1pPr marL="446408" indent="-446408" algn="l" defTabSz="119042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67216" indent="-372005" algn="l" defTabSz="1190420"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488025" indent="-297605" algn="l" defTabSz="119042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083238" indent="-297605" algn="l" defTabSz="1190420"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678447" indent="-297605" algn="l" defTabSz="1190420"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273658" indent="-297605" algn="l" defTabSz="119042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868867" indent="-297605" algn="l" defTabSz="119042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464076" indent="-297605" algn="l" defTabSz="119042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5059287" indent="-297605" algn="l" defTabSz="1190420"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90420" rtl="0" eaLnBrk="1" latinLnBrk="0" hangingPunct="1">
        <a:defRPr sz="2400" kern="1200">
          <a:solidFill>
            <a:schemeClr val="tx1"/>
          </a:solidFill>
          <a:latin typeface="+mn-lt"/>
          <a:ea typeface="+mn-ea"/>
          <a:cs typeface="+mn-cs"/>
        </a:defRPr>
      </a:lvl1pPr>
      <a:lvl2pPr marL="595210" algn="l" defTabSz="1190420" rtl="0" eaLnBrk="1" latinLnBrk="0" hangingPunct="1">
        <a:defRPr sz="2400" kern="1200">
          <a:solidFill>
            <a:schemeClr val="tx1"/>
          </a:solidFill>
          <a:latin typeface="+mn-lt"/>
          <a:ea typeface="+mn-ea"/>
          <a:cs typeface="+mn-cs"/>
        </a:defRPr>
      </a:lvl2pPr>
      <a:lvl3pPr marL="1190420" algn="l" defTabSz="1190420" rtl="0" eaLnBrk="1" latinLnBrk="0" hangingPunct="1">
        <a:defRPr sz="2400" kern="1200">
          <a:solidFill>
            <a:schemeClr val="tx1"/>
          </a:solidFill>
          <a:latin typeface="+mn-lt"/>
          <a:ea typeface="+mn-ea"/>
          <a:cs typeface="+mn-cs"/>
        </a:defRPr>
      </a:lvl3pPr>
      <a:lvl4pPr marL="1785630" algn="l" defTabSz="1190420" rtl="0" eaLnBrk="1" latinLnBrk="0" hangingPunct="1">
        <a:defRPr sz="2400" kern="1200">
          <a:solidFill>
            <a:schemeClr val="tx1"/>
          </a:solidFill>
          <a:latin typeface="+mn-lt"/>
          <a:ea typeface="+mn-ea"/>
          <a:cs typeface="+mn-cs"/>
        </a:defRPr>
      </a:lvl4pPr>
      <a:lvl5pPr marL="2380842" algn="l" defTabSz="1190420" rtl="0" eaLnBrk="1" latinLnBrk="0" hangingPunct="1">
        <a:defRPr sz="2400" kern="1200">
          <a:solidFill>
            <a:schemeClr val="tx1"/>
          </a:solidFill>
          <a:latin typeface="+mn-lt"/>
          <a:ea typeface="+mn-ea"/>
          <a:cs typeface="+mn-cs"/>
        </a:defRPr>
      </a:lvl5pPr>
      <a:lvl6pPr marL="2976051" algn="l" defTabSz="1190420" rtl="0" eaLnBrk="1" latinLnBrk="0" hangingPunct="1">
        <a:defRPr sz="2400" kern="1200">
          <a:solidFill>
            <a:schemeClr val="tx1"/>
          </a:solidFill>
          <a:latin typeface="+mn-lt"/>
          <a:ea typeface="+mn-ea"/>
          <a:cs typeface="+mn-cs"/>
        </a:defRPr>
      </a:lvl6pPr>
      <a:lvl7pPr marL="3571259" algn="l" defTabSz="1190420" rtl="0" eaLnBrk="1" latinLnBrk="0" hangingPunct="1">
        <a:defRPr sz="2400" kern="1200">
          <a:solidFill>
            <a:schemeClr val="tx1"/>
          </a:solidFill>
          <a:latin typeface="+mn-lt"/>
          <a:ea typeface="+mn-ea"/>
          <a:cs typeface="+mn-cs"/>
        </a:defRPr>
      </a:lvl7pPr>
      <a:lvl8pPr marL="4166471" algn="l" defTabSz="1190420" rtl="0" eaLnBrk="1" latinLnBrk="0" hangingPunct="1">
        <a:defRPr sz="2400" kern="1200">
          <a:solidFill>
            <a:schemeClr val="tx1"/>
          </a:solidFill>
          <a:latin typeface="+mn-lt"/>
          <a:ea typeface="+mn-ea"/>
          <a:cs typeface="+mn-cs"/>
        </a:defRPr>
      </a:lvl8pPr>
      <a:lvl9pPr marL="4761681" algn="l" defTabSz="119042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966" y="0"/>
            <a:ext cx="10859876" cy="2192274"/>
          </a:xfrm>
        </p:spPr>
        <p:style>
          <a:lnRef idx="2">
            <a:schemeClr val="accent1"/>
          </a:lnRef>
          <a:fillRef idx="1">
            <a:schemeClr val="lt1"/>
          </a:fillRef>
          <a:effectRef idx="0">
            <a:schemeClr val="accent1"/>
          </a:effectRef>
          <a:fontRef idx="minor">
            <a:schemeClr val="dk1"/>
          </a:fontRef>
        </p:style>
        <p:txBody>
          <a:bodyPr>
            <a:noAutofit/>
          </a:bodyPr>
          <a:lstStyle/>
          <a:p>
            <a:r>
              <a:rPr lang="en-US" sz="10400" b="1" dirty="0" err="1">
                <a:solidFill>
                  <a:srgbClr val="FF0000"/>
                </a:solidFill>
                <a:latin typeface="NikoshBAN" pitchFamily="2" charset="0"/>
                <a:cs typeface="NikoshBAN" pitchFamily="2" charset="0"/>
              </a:rPr>
              <a:t>স্বা</a:t>
            </a:r>
            <a:r>
              <a:rPr lang="as-IN" sz="10400" b="1" dirty="0">
                <a:solidFill>
                  <a:srgbClr val="FF0000"/>
                </a:solidFill>
                <a:latin typeface="SutonnyMJ" pitchFamily="2" charset="0"/>
                <a:cs typeface="SutonnyMJ" pitchFamily="2" charset="0"/>
              </a:rPr>
              <a:t>গতম</a:t>
            </a:r>
            <a:endParaRPr lang="en-US" sz="10400" b="1" dirty="0">
              <a:solidFill>
                <a:srgbClr val="FF0000"/>
              </a:solidFill>
              <a:latin typeface="SutonnyMJ" pitchFamily="2" charset="0"/>
              <a:cs typeface="SutonnyMJ" pitchFamily="2" charset="0"/>
            </a:endParaRPr>
          </a:p>
        </p:txBody>
      </p:sp>
      <p:sp>
        <p:nvSpPr>
          <p:cNvPr id="3" name="Subtitle 2"/>
          <p:cNvSpPr>
            <a:spLocks noGrp="1"/>
          </p:cNvSpPr>
          <p:nvPr>
            <p:ph type="subTitle" idx="1"/>
          </p:nvPr>
        </p:nvSpPr>
        <p:spPr>
          <a:xfrm>
            <a:off x="710465" y="7124892"/>
            <a:ext cx="10656889" cy="2009586"/>
          </a:xfrm>
          <a:ln/>
        </p:spPr>
        <p:style>
          <a:lnRef idx="3">
            <a:schemeClr val="lt1"/>
          </a:lnRef>
          <a:fillRef idx="1">
            <a:schemeClr val="accent1"/>
          </a:fillRef>
          <a:effectRef idx="1">
            <a:schemeClr val="accent1"/>
          </a:effectRef>
          <a:fontRef idx="minor">
            <a:schemeClr val="lt1"/>
          </a:fontRef>
        </p:style>
        <p:txBody>
          <a:bodyPr>
            <a:normAutofit lnSpcReduction="10000"/>
          </a:bodyPr>
          <a:lstStyle/>
          <a:p>
            <a:endParaRPr lang="en-US" sz="3700" b="1" dirty="0">
              <a:solidFill>
                <a:schemeClr val="bg1"/>
              </a:solidFill>
              <a:latin typeface="SutonnyMJ" pitchFamily="2" charset="0"/>
              <a:cs typeface="SutonnyMJ" pitchFamily="2" charset="0"/>
            </a:endParaRPr>
          </a:p>
          <a:p>
            <a:r>
              <a:rPr lang="as-IN" sz="3700" b="1" dirty="0">
                <a:solidFill>
                  <a:schemeClr val="bg1"/>
                </a:solidFill>
                <a:latin typeface="SutonnyMJ" pitchFamily="2" charset="0"/>
                <a:cs typeface="SutonnyMJ" pitchFamily="2" charset="0"/>
              </a:rPr>
              <a:t>যুক্তিবিদ্যা ১ম পত্র</a:t>
            </a:r>
          </a:p>
          <a:p>
            <a:r>
              <a:rPr lang="as-IN" sz="3700" b="1" dirty="0">
                <a:solidFill>
                  <a:schemeClr val="bg1"/>
                </a:solidFill>
                <a:latin typeface="SutonnyMJ" pitchFamily="2" charset="0"/>
                <a:cs typeface="SutonnyMJ" pitchFamily="2" charset="0"/>
              </a:rPr>
              <a:t>একাদশ, মানবিক বিভাগ</a:t>
            </a:r>
            <a:endParaRPr lang="en-US" sz="6100" b="1" dirty="0">
              <a:solidFill>
                <a:schemeClr val="bg1"/>
              </a:solidFill>
              <a:latin typeface="SutonnyMJ" pitchFamily="2" charset="0"/>
              <a:cs typeface="SutonnyMJ" pitchFamily="2" charset="0"/>
            </a:endParaRPr>
          </a:p>
          <a:p>
            <a:pPr algn="ctr"/>
            <a:endParaRPr lang="en-US" sz="6100" b="1" dirty="0">
              <a:solidFill>
                <a:srgbClr val="FF0000"/>
              </a:solidFill>
              <a:latin typeface="SutonnyMJ" pitchFamily="2" charset="0"/>
              <a:cs typeface="SutonnyMJ" pitchFamily="2" charset="0"/>
            </a:endParaRPr>
          </a:p>
        </p:txBody>
      </p:sp>
      <p:pic>
        <p:nvPicPr>
          <p:cNvPr id="4" name="Picture 3" descr="images4.jpg"/>
          <p:cNvPicPr>
            <a:picLocks noChangeAspect="1"/>
          </p:cNvPicPr>
          <p:nvPr/>
        </p:nvPicPr>
        <p:blipFill>
          <a:blip r:embed="rId3"/>
          <a:stretch>
            <a:fillRect/>
          </a:stretch>
        </p:blipFill>
        <p:spPr>
          <a:xfrm>
            <a:off x="3755284" y="2253172"/>
            <a:ext cx="4668732" cy="4871720"/>
          </a:xfrm>
          <a:prstGeom prst="rect">
            <a:avLst/>
          </a:prstGeom>
          <a:solidFill>
            <a:srgbClr val="FFFFFF">
              <a:shade val="85000"/>
            </a:srgbClr>
          </a:solidFill>
          <a:ln w="190500" cap="rnd">
            <a:solidFill>
              <a:schemeClr val="accent1"/>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472" y="426277"/>
            <a:ext cx="10961370" cy="8708201"/>
          </a:xfrm>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bn-BD" sz="2500" dirty="0">
                <a:latin typeface="NikoshBAN" pitchFamily="2" charset="0"/>
                <a:cs typeface="NikoshBAN" pitchFamily="2" charset="0"/>
              </a:rPr>
              <a:t>৩.  সহানুমানের আশ্রয়বাক্য দুটির মধ্যে একটি সাধারণ অংশ থাকবে।</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যেমন,</a:t>
            </a:r>
            <a:r>
              <a:rPr lang="en-US" sz="2500" dirty="0">
                <a:latin typeface="NikoshBAN" pitchFamily="2" charset="0"/>
                <a:cs typeface="NikoshBAN" pitchFamily="2" charset="0"/>
              </a:rPr>
              <a:t> </a:t>
            </a:r>
          </a:p>
          <a:p>
            <a:pPr marL="0" indent="0">
              <a:buNone/>
            </a:pPr>
            <a:r>
              <a:rPr lang="bn-BD" sz="2500" dirty="0">
                <a:latin typeface="NikoshBAN" pitchFamily="2" charset="0"/>
                <a:cs typeface="NikoshBAN" pitchFamily="2" charset="0"/>
              </a:rPr>
              <a:t>সকল মানুষ হয় মরণশীল (প্রধান আশ্রয়বাক্য)</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সকল কবি হয় মানুষ (অপ্রধান আশ্রয়বাক্য)</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অতএব, সকল কবি হয় মরণশীল (সিদ্ধান্ত)</a:t>
            </a:r>
            <a:endParaRPr lang="en-US" sz="2500" dirty="0">
              <a:latin typeface="NikoshBAN" pitchFamily="2" charset="0"/>
              <a:cs typeface="NikoshBAN" pitchFamily="2" charset="0"/>
            </a:endParaRPr>
          </a:p>
          <a:p>
            <a:pPr marL="0" indent="0">
              <a:buNone/>
            </a:pPr>
            <a:r>
              <a:rPr lang="en-US" sz="2500" dirty="0">
                <a:latin typeface="NikoshBAN" pitchFamily="2" charset="0"/>
                <a:cs typeface="NikoshBAN" pitchFamily="2" charset="0"/>
              </a:rPr>
              <a:t> </a:t>
            </a:r>
            <a:r>
              <a:rPr lang="bn-BD" sz="2500" dirty="0">
                <a:latin typeface="NikoshBAN" pitchFamily="2" charset="0"/>
                <a:cs typeface="NikoshBAN" pitchFamily="2" charset="0"/>
              </a:rPr>
              <a:t>৪. সহানুমানের আশ্রয়বাক্য দুটি থেকে যুক্তভাবে সিদ্ধান্ত অনুমিত হয়।</a:t>
            </a:r>
            <a:endParaRPr lang="en-US" sz="2500" dirty="0">
              <a:latin typeface="NikoshBAN" pitchFamily="2" charset="0"/>
              <a:cs typeface="NikoshBAN" pitchFamily="2" charset="0"/>
            </a:endParaRPr>
          </a:p>
          <a:p>
            <a:pPr marL="0" indent="0">
              <a:buNone/>
            </a:pPr>
            <a:r>
              <a:rPr lang="en-US" sz="2500" dirty="0">
                <a:latin typeface="NikoshBAN" pitchFamily="2" charset="0"/>
                <a:cs typeface="NikoshBAN" pitchFamily="2" charset="0"/>
              </a:rPr>
              <a:t> </a:t>
            </a:r>
            <a:r>
              <a:rPr lang="bn-BD" sz="2500" dirty="0">
                <a:latin typeface="NikoshBAN" pitchFamily="2" charset="0"/>
                <a:cs typeface="NikoshBAN" pitchFamily="2" charset="0"/>
              </a:rPr>
              <a:t>যেমন,</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সকল মানুষ হয় মরণশীল (প্রধান আশ্রয়বাক্য)</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সকল কবি হয় মানুষ (অপ্রধান আশ্রয়বাক্য)</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অতএব, সকল কবি হয় মরণশীল (সিদ্ধান্ত)</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৫. সহানুমানের আশ্রয়বাক্য দুটি থেকে অনিবার্যভাবে সিদ্ধান্ত অনুমিত হয়।</a:t>
            </a:r>
            <a:endParaRPr lang="en-US" sz="2500" dirty="0">
              <a:latin typeface="NikoshBAN" pitchFamily="2" charset="0"/>
              <a:cs typeface="NikoshBAN" pitchFamily="2" charset="0"/>
            </a:endParaRPr>
          </a:p>
          <a:p>
            <a:pPr marL="0" indent="0">
              <a:buNone/>
            </a:pPr>
            <a:r>
              <a:rPr lang="en-US" sz="2500" dirty="0">
                <a:latin typeface="NikoshBAN" pitchFamily="2" charset="0"/>
                <a:cs typeface="NikoshBAN" pitchFamily="2" charset="0"/>
              </a:rPr>
              <a:t> </a:t>
            </a:r>
            <a:r>
              <a:rPr lang="bn-BD" sz="2500" dirty="0">
                <a:latin typeface="NikoshBAN" pitchFamily="2" charset="0"/>
                <a:cs typeface="NikoshBAN" pitchFamily="2" charset="0"/>
              </a:rPr>
              <a:t>যেমন,</a:t>
            </a:r>
          </a:p>
          <a:p>
            <a:pPr marL="0" indent="0">
              <a:buNone/>
            </a:pPr>
            <a:r>
              <a:rPr lang="bn-BD" sz="2500" dirty="0">
                <a:latin typeface="NikoshBAN" pitchFamily="2" charset="0"/>
                <a:cs typeface="NikoshBAN" pitchFamily="2" charset="0"/>
              </a:rPr>
              <a:t>সকল মানুষ হয় মরণশীল (প্রধান আশ্রয়বাক্য)</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সকল কবি হয় মানুষ (অপ্রধান আশ্রয়বাক্য)</a:t>
            </a:r>
            <a:endParaRPr lang="en-US" sz="2500" dirty="0">
              <a:latin typeface="NikoshBAN" pitchFamily="2" charset="0"/>
              <a:cs typeface="NikoshBAN" pitchFamily="2" charset="0"/>
            </a:endParaRPr>
          </a:p>
          <a:p>
            <a:pPr marL="0" indent="0">
              <a:buNone/>
            </a:pPr>
            <a:r>
              <a:rPr lang="bn-BD" sz="2500" dirty="0">
                <a:latin typeface="NikoshBAN" pitchFamily="2" charset="0"/>
                <a:cs typeface="NikoshBAN" pitchFamily="2" charset="0"/>
              </a:rPr>
              <a:t>অতএব, সকল কবি হয় মরণশীল (সিদ্ধান্ত)</a:t>
            </a:r>
            <a:endParaRPr lang="en-US" sz="2500" dirty="0">
              <a:latin typeface="NikoshBAN" pitchFamily="2" charset="0"/>
              <a:cs typeface="NikoshBAN" pitchFamily="2" charset="0"/>
            </a:endParaRPr>
          </a:p>
          <a:p>
            <a:pPr marL="0" indent="0">
              <a:buNone/>
            </a:pPr>
            <a:endParaRPr lang="en-US" sz="2500" dirty="0">
              <a:latin typeface="NikoshBAN" pitchFamily="2" charset="0"/>
              <a:cs typeface="NikoshBAN" pitchFamily="2" charset="0"/>
            </a:endParaRPr>
          </a:p>
        </p:txBody>
      </p:sp>
    </p:spTree>
    <p:extLst>
      <p:ext uri="{BB962C8B-B14F-4D97-AF65-F5344CB8AC3E}">
        <p14:creationId xmlns:p14="http://schemas.microsoft.com/office/powerpoint/2010/main" val="534069867"/>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966" y="548071"/>
            <a:ext cx="10961370" cy="8160131"/>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bn-BD" dirty="0">
                <a:latin typeface="NikoshBAN" pitchFamily="2" charset="0"/>
                <a:cs typeface="NikoshBAN" pitchFamily="2" charset="0"/>
              </a:rPr>
              <a:t>৬. সহানুমানের সিদ্ধান্তটি তার কোন আশ্রয়বাক্য থেকে ব্যাপকতর হতে পারে না।</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সকল মানুষ হয় জ্ঞানী (প্রধান আশ্রয়বাক্য)</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সকল কবি হয় মানুষ (অপ্রধান আশ্রয়বাক্য)</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অতএব, সকল কবি হয় জ্ঞানী (সিদ্ধান্ত)</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৭. সহানুমানের সত্যতা আশ্রয়বাক্যের সত্যতার উপর নির্ভর করে। অর্থাৎ আশ্রয়বাক্যগুলো বাস্তব সত্য হলে সিদ্ধান্তও বাস্তব সত্য হয় এবয আশ্রয়বাক্যগুলো মিথ্যা হলে সিদ্ধান্ত মিথ্যা হয়।</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সকল মানুষ হয় ধণী (প্রধান আশ্রয়বাক্য)</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সকল ভিক্ষুক হয় মানুষ (অপ্রধান আশ্রয়বাক্য)</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অতএব, সকল ভিক্ষুক হয় ধণী (সিদ্ধান্ত)</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3259997021"/>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966" y="548071"/>
            <a:ext cx="10961370" cy="8038338"/>
          </a:xfrm>
        </p:spPr>
        <p:style>
          <a:lnRef idx="3">
            <a:schemeClr val="lt1"/>
          </a:lnRef>
          <a:fillRef idx="1">
            <a:schemeClr val="accent1"/>
          </a:fillRef>
          <a:effectRef idx="1">
            <a:schemeClr val="accent1"/>
          </a:effectRef>
          <a:fontRef idx="minor">
            <a:schemeClr val="lt1"/>
          </a:fontRef>
        </p:style>
        <p:txBody>
          <a:bodyPr>
            <a:normAutofit/>
          </a:bodyPr>
          <a:lstStyle/>
          <a:p>
            <a:r>
              <a:rPr lang="as-IN" sz="7100" b="1" dirty="0">
                <a:latin typeface="NikoshBAN" pitchFamily="2" charset="0"/>
                <a:cs typeface="NikoshBAN" pitchFamily="2" charset="0"/>
              </a:rPr>
              <a:t>উন্ম</a:t>
            </a:r>
            <a:r>
              <a:rPr lang="en-US" sz="7100" b="1" dirty="0">
                <a:latin typeface="NikoshBAN" pitchFamily="2" charset="0"/>
                <a:cs typeface="NikoshBAN" pitchFamily="2" charset="0"/>
              </a:rPr>
              <a:t>ু</a:t>
            </a:r>
            <a:r>
              <a:rPr lang="as-IN" sz="7100" b="1" dirty="0">
                <a:latin typeface="NikoshBAN" pitchFamily="2" charset="0"/>
                <a:cs typeface="NikoshBAN" pitchFamily="2" charset="0"/>
              </a:rPr>
              <a:t>ক্ত প্রশ্ন যুক্তি</a:t>
            </a:r>
            <a:r>
              <a:rPr lang="as-IN" sz="7100" b="1" dirty="0">
                <a:latin typeface="SutonnyMJ" pitchFamily="2" charset="0"/>
                <a:cs typeface="SutonnyMJ" pitchFamily="2" charset="0"/>
              </a:rPr>
              <a:t> </a:t>
            </a:r>
            <a:r>
              <a:rPr lang="en-US" sz="7100" b="1" dirty="0">
                <a:latin typeface="SutonnyMJ" pitchFamily="2" charset="0"/>
                <a:cs typeface="SutonnyMJ" pitchFamily="2" charset="0"/>
              </a:rPr>
              <a:t/>
            </a:r>
            <a:br>
              <a:rPr lang="en-US" sz="7100" b="1" dirty="0">
                <a:latin typeface="SutonnyMJ" pitchFamily="2" charset="0"/>
                <a:cs typeface="SutonnyMJ" pitchFamily="2" charset="0"/>
              </a:rPr>
            </a:br>
            <a:r>
              <a:rPr lang="en-US" sz="7100" b="1" dirty="0">
                <a:latin typeface="Times New Roman" pitchFamily="18" charset="0"/>
                <a:cs typeface="Times New Roman" pitchFamily="18" charset="0"/>
              </a:rPr>
              <a:t>Open Question Argument</a:t>
            </a:r>
            <a:br>
              <a:rPr lang="en-US" sz="7100" b="1" dirty="0">
                <a:latin typeface="Times New Roman" pitchFamily="18" charset="0"/>
                <a:cs typeface="Times New Roman" pitchFamily="18" charset="0"/>
              </a:rPr>
            </a:br>
            <a:r>
              <a:rPr lang="en-US" sz="21400" b="1" dirty="0">
                <a:latin typeface="Times New Roman" pitchFamily="18" charset="0"/>
                <a:cs typeface="Times New Roman" pitchFamily="18" charset="0"/>
              </a:rPr>
              <a:t>?</a:t>
            </a:r>
            <a:endParaRPr lang="en-US" b="1" dirty="0">
              <a:latin typeface="SutonnyMJ" pitchFamily="2" charset="0"/>
              <a:cs typeface="SutonnyMJ" pitchFamily="2" charset="0"/>
            </a:endParaRPr>
          </a:p>
        </p:txBody>
      </p:sp>
    </p:spTree>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2709" y="2943331"/>
            <a:ext cx="12010142" cy="0"/>
          </a:xfrm>
          <a:prstGeom prst="line">
            <a:avLst/>
          </a:prstGeom>
          <a:ln w="127000" cap="rnd" cmpd="dbl">
            <a:solidFill>
              <a:schemeClr val="accent1">
                <a:shade val="95000"/>
                <a:satMod val="105000"/>
                <a:alpha val="85000"/>
              </a:schemeClr>
            </a:solidFill>
            <a:prstDash val="solid"/>
            <a:round/>
          </a:ln>
          <a:effectLst>
            <a:glow rad="190500">
              <a:schemeClr val="accent1">
                <a:alpha val="27000"/>
              </a:schemeClr>
            </a:glow>
            <a:outerShdw blurRad="50800" dist="50800" dir="18900000" algn="bl" rotWithShape="0">
              <a:prstClr val="black">
                <a:alpha val="40000"/>
              </a:prstClr>
            </a:outerShdw>
            <a:reflection blurRad="76200" stA="71000"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grpSp>
        <p:nvGrpSpPr>
          <p:cNvPr id="5" name="Group 11"/>
          <p:cNvGrpSpPr/>
          <p:nvPr/>
        </p:nvGrpSpPr>
        <p:grpSpPr>
          <a:xfrm>
            <a:off x="1116437" y="1157037"/>
            <a:ext cx="10508245" cy="7173561"/>
            <a:chOff x="685800" y="304800"/>
            <a:chExt cx="7889402" cy="2667322"/>
          </a:xfrm>
        </p:grpSpPr>
        <p:sp>
          <p:nvSpPr>
            <p:cNvPr id="4" name="Can 3"/>
            <p:cNvSpPr/>
            <p:nvPr/>
          </p:nvSpPr>
          <p:spPr>
            <a:xfrm>
              <a:off x="2222503" y="762000"/>
              <a:ext cx="4571999" cy="1027914"/>
            </a:xfrm>
            <a:prstGeom prst="can">
              <a:avLst>
                <a:gd name="adj" fmla="val 1647"/>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as-IN" sz="9500" b="1" spc="-196" dirty="0">
                  <a:solidFill>
                    <a:schemeClr val="tx1"/>
                  </a:solidFill>
                  <a:effectLst>
                    <a:outerShdw blurRad="38100" dist="38100" dir="2700000" algn="tl">
                      <a:srgbClr val="000000">
                        <a:alpha val="43137"/>
                      </a:srgbClr>
                    </a:outerShdw>
                  </a:effectLst>
                  <a:latin typeface="NikoshBAN" pitchFamily="2" charset="0"/>
                  <a:cs typeface="NikoshBAN" pitchFamily="2" charset="0"/>
                </a:rPr>
                <a:t>বাড়ীর কাজ</a:t>
              </a:r>
              <a:endParaRPr lang="en-US" sz="9500" b="1" spc="-196"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85800" y="304800"/>
              <a:ext cx="2228851"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248400" y="304800"/>
              <a:ext cx="2286000"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752930" y="2682511"/>
              <a:ext cx="7822272" cy="289611"/>
            </a:xfrm>
            <a:prstGeom prst="rect">
              <a:avLst/>
            </a:prstGeom>
          </p:spPr>
          <p:txBody>
            <a:bodyPr wrap="square">
              <a:spAutoFit/>
            </a:bodyPr>
            <a:lstStyle/>
            <a:p>
              <a:pPr algn="ctr"/>
              <a:endParaRPr lang="en-US" sz="4300" dirty="0">
                <a:latin typeface="NikoshBAN" pitchFamily="2" charset="0"/>
                <a:cs typeface="NikoshBAN" pitchFamily="2" charset="0"/>
              </a:endParaRPr>
            </a:p>
          </p:txBody>
        </p:sp>
      </p:grpSp>
      <p:sp>
        <p:nvSpPr>
          <p:cNvPr id="13" name="TextBox 12"/>
          <p:cNvSpPr txBox="1"/>
          <p:nvPr/>
        </p:nvSpPr>
        <p:spPr>
          <a:xfrm>
            <a:off x="913449" y="5663380"/>
            <a:ext cx="10859876" cy="1288539"/>
          </a:xfrm>
          <a:prstGeom prst="rect">
            <a:avLst/>
          </a:prstGeom>
          <a:solidFill>
            <a:srgbClr val="FF0000"/>
          </a:solidFill>
        </p:spPr>
        <p:txBody>
          <a:bodyPr wrap="square" lIns="119043" tIns="59520" rIns="119043" bIns="59520" rtlCol="0">
            <a:spAutoFit/>
          </a:bodyPr>
          <a:lstStyle/>
          <a:p>
            <a:r>
              <a:rPr lang="en-US" sz="2500" b="1" dirty="0">
                <a:solidFill>
                  <a:schemeClr val="bg1"/>
                </a:solidFill>
                <a:latin typeface="SutonnyMJ" pitchFamily="2" charset="0"/>
                <a:cs typeface="SutonnyMJ" pitchFamily="2" charset="0"/>
              </a:rPr>
              <a:t>           </a:t>
            </a:r>
            <a:r>
              <a:rPr lang="as-IN" sz="5200" b="1" dirty="0">
                <a:solidFill>
                  <a:schemeClr val="bg1"/>
                </a:solidFill>
                <a:latin typeface="NikoshBAN" pitchFamily="2" charset="0"/>
                <a:cs typeface="NikoshBAN" pitchFamily="2" charset="0"/>
              </a:rPr>
              <a:t>সহানুমানের কয়েকটি দৃষ্টান্ত তৈরি করবে।</a:t>
            </a:r>
            <a:endParaRPr lang="en-US" sz="5200" b="1" dirty="0">
              <a:solidFill>
                <a:schemeClr val="bg1"/>
              </a:solidFill>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val="2559723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ppt_x"/>
                                          </p:val>
                                        </p:tav>
                                        <p:tav tm="100000">
                                          <p:val>
                                            <p:strVal val="#ppt_x"/>
                                          </p:val>
                                        </p:tav>
                                      </p:tavLst>
                                    </p:anim>
                                    <p:anim calcmode="lin" valueType="num">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474" y="669865"/>
            <a:ext cx="10900475" cy="1400621"/>
          </a:xfrm>
        </p:spPr>
        <p:style>
          <a:lnRef idx="3">
            <a:schemeClr val="lt1"/>
          </a:lnRef>
          <a:fillRef idx="1">
            <a:schemeClr val="accent1"/>
          </a:fillRef>
          <a:effectRef idx="1">
            <a:schemeClr val="accent1"/>
          </a:effectRef>
          <a:fontRef idx="minor">
            <a:schemeClr val="lt1"/>
          </a:fontRef>
        </p:style>
        <p:txBody>
          <a:bodyPr>
            <a:noAutofit/>
          </a:bodyPr>
          <a:lstStyle/>
          <a:p>
            <a:pPr algn="ctr"/>
            <a:r>
              <a:rPr lang="en-US" sz="7900" dirty="0" err="1">
                <a:solidFill>
                  <a:srgbClr val="FFFF00"/>
                </a:solidFill>
                <a:latin typeface="NikoshBAN" pitchFamily="2" charset="0"/>
                <a:cs typeface="NikoshBAN" pitchFamily="2" charset="0"/>
              </a:rPr>
              <a:t>আগামী</a:t>
            </a:r>
            <a:r>
              <a:rPr lang="en-US" sz="7900" dirty="0">
                <a:solidFill>
                  <a:srgbClr val="FFFF00"/>
                </a:solidFill>
                <a:latin typeface="NikoshBAN" pitchFamily="2" charset="0"/>
                <a:cs typeface="NikoshBAN" pitchFamily="2" charset="0"/>
              </a:rPr>
              <a:t> </a:t>
            </a:r>
            <a:r>
              <a:rPr lang="en-US" sz="7900" dirty="0" err="1">
                <a:solidFill>
                  <a:srgbClr val="FFFF00"/>
                </a:solidFill>
                <a:latin typeface="NikoshBAN" pitchFamily="2" charset="0"/>
                <a:cs typeface="NikoshBAN" pitchFamily="2" charset="0"/>
              </a:rPr>
              <a:t>ক্লাসের</a:t>
            </a:r>
            <a:r>
              <a:rPr lang="en-US" sz="7900" dirty="0">
                <a:solidFill>
                  <a:srgbClr val="FFFF00"/>
                </a:solidFill>
                <a:latin typeface="NikoshBAN" pitchFamily="2" charset="0"/>
                <a:cs typeface="NikoshBAN" pitchFamily="2" charset="0"/>
              </a:rPr>
              <a:t> </a:t>
            </a:r>
            <a:r>
              <a:rPr lang="en-US" sz="7900" dirty="0" err="1">
                <a:solidFill>
                  <a:srgbClr val="FFFF00"/>
                </a:solidFill>
                <a:latin typeface="NikoshBAN" pitchFamily="2" charset="0"/>
                <a:cs typeface="NikoshBAN" pitchFamily="2" charset="0"/>
              </a:rPr>
              <a:t>আলোচ্য</a:t>
            </a:r>
            <a:r>
              <a:rPr lang="en-US" sz="7900" dirty="0">
                <a:solidFill>
                  <a:srgbClr val="FFFF00"/>
                </a:solidFill>
                <a:latin typeface="NikoshBAN" pitchFamily="2" charset="0"/>
                <a:cs typeface="NikoshBAN" pitchFamily="2" charset="0"/>
              </a:rPr>
              <a:t> </a:t>
            </a:r>
            <a:r>
              <a:rPr lang="en-US" sz="7900" dirty="0" err="1">
                <a:solidFill>
                  <a:srgbClr val="FFFF00"/>
                </a:solidFill>
                <a:latin typeface="NikoshBAN" pitchFamily="2" charset="0"/>
                <a:cs typeface="NikoshBAN" pitchFamily="2" charset="0"/>
              </a:rPr>
              <a:t>বিষয়ঃ</a:t>
            </a:r>
            <a:endParaRPr lang="en-US" sz="7900" dirty="0">
              <a:solidFill>
                <a:srgbClr val="FFFF00"/>
              </a:solidFill>
              <a:latin typeface="NikoshBAN" pitchFamily="2" charset="0"/>
              <a:cs typeface="NikoshBAN" pitchFamily="2" charset="0"/>
            </a:endParaRPr>
          </a:p>
        </p:txBody>
      </p:sp>
      <p:sp>
        <p:nvSpPr>
          <p:cNvPr id="3" name="Content Placeholder 2"/>
          <p:cNvSpPr>
            <a:spLocks noGrp="1"/>
          </p:cNvSpPr>
          <p:nvPr>
            <p:ph idx="1"/>
          </p:nvPr>
        </p:nvSpPr>
        <p:spPr>
          <a:xfrm>
            <a:off x="608968" y="3592895"/>
            <a:ext cx="10900475" cy="3775583"/>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endParaRPr lang="en-US" sz="6100" dirty="0">
              <a:solidFill>
                <a:srgbClr val="7030A0"/>
              </a:solidFill>
              <a:latin typeface="NikoshBAN" pitchFamily="2" charset="0"/>
              <a:cs typeface="NikoshBAN" pitchFamily="2" charset="0"/>
            </a:endParaRPr>
          </a:p>
          <a:p>
            <a:pPr algn="ctr">
              <a:buNone/>
            </a:pPr>
            <a:r>
              <a:rPr lang="as-IN" sz="6100" dirty="0">
                <a:solidFill>
                  <a:srgbClr val="7030A0"/>
                </a:solidFill>
                <a:latin typeface="NikoshBAN" pitchFamily="2" charset="0"/>
                <a:cs typeface="NikoshBAN" pitchFamily="2" charset="0"/>
              </a:rPr>
              <a:t>সহানুমা</a:t>
            </a:r>
            <a:r>
              <a:rPr lang="bn-BD" sz="6100" dirty="0">
                <a:solidFill>
                  <a:srgbClr val="7030A0"/>
                </a:solidFill>
                <a:latin typeface="NikoshBAN" pitchFamily="2" charset="0"/>
                <a:cs typeface="NikoshBAN" pitchFamily="2" charset="0"/>
              </a:rPr>
              <a:t>নের গঠন</a:t>
            </a:r>
            <a:r>
              <a:rPr lang="en-US" sz="6100">
                <a:solidFill>
                  <a:srgbClr val="7030A0"/>
                </a:solidFill>
                <a:latin typeface="NikoshBAN" pitchFamily="2" charset="0"/>
                <a:cs typeface="NikoshBAN" pitchFamily="2" charset="0"/>
              </a:rPr>
              <a:t> </a:t>
            </a:r>
            <a:endParaRPr lang="en-US" sz="6100" dirty="0">
              <a:solidFill>
                <a:srgbClr val="7030A0"/>
              </a:solidFill>
              <a:latin typeface="NikoshBAN" pitchFamily="2" charset="0"/>
              <a:cs typeface="NikoshBAN" pitchFamily="2"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966" y="3"/>
            <a:ext cx="10961370" cy="1888215"/>
          </a:xfrm>
        </p:spPr>
        <p:style>
          <a:lnRef idx="3">
            <a:schemeClr val="lt1"/>
          </a:lnRef>
          <a:fillRef idx="1">
            <a:schemeClr val="accent1"/>
          </a:fillRef>
          <a:effectRef idx="1">
            <a:schemeClr val="accent1"/>
          </a:effectRef>
          <a:fontRef idx="minor">
            <a:schemeClr val="lt1"/>
          </a:fontRef>
        </p:style>
        <p:txBody>
          <a:bodyPr>
            <a:normAutofit/>
          </a:bodyPr>
          <a:lstStyle/>
          <a:p>
            <a:pPr algn="ctr"/>
            <a:r>
              <a:rPr lang="en-US" sz="10400" dirty="0" err="1">
                <a:solidFill>
                  <a:srgbClr val="00B050"/>
                </a:solidFill>
                <a:latin typeface="NikoshBAN" pitchFamily="2" charset="0"/>
                <a:cs typeface="NikoshBAN" pitchFamily="2" charset="0"/>
              </a:rPr>
              <a:t>সবাইকে</a:t>
            </a:r>
            <a:r>
              <a:rPr lang="en-US" sz="10400" dirty="0">
                <a:solidFill>
                  <a:srgbClr val="00B050"/>
                </a:solidFill>
                <a:latin typeface="NikoshBAN" pitchFamily="2" charset="0"/>
                <a:cs typeface="NikoshBAN" pitchFamily="2" charset="0"/>
              </a:rPr>
              <a:t> </a:t>
            </a:r>
            <a:r>
              <a:rPr lang="en-US" sz="10400" dirty="0" err="1">
                <a:solidFill>
                  <a:srgbClr val="00B050"/>
                </a:solidFill>
                <a:latin typeface="NikoshBAN" pitchFamily="2" charset="0"/>
                <a:cs typeface="NikoshBAN" pitchFamily="2" charset="0"/>
              </a:rPr>
              <a:t>ধন্যবাদ</a:t>
            </a:r>
            <a:endParaRPr lang="en-US" dirty="0">
              <a:solidFill>
                <a:srgbClr val="FFFF00"/>
              </a:solidFill>
              <a:latin typeface="NikoshBAN" pitchFamily="2" charset="0"/>
              <a:cs typeface="NikoshBAN" pitchFamily="2" charset="0"/>
            </a:endParaRPr>
          </a:p>
        </p:txBody>
      </p:sp>
      <p:pic>
        <p:nvPicPr>
          <p:cNvPr id="4" name="Picture 4" descr="PE01561_"/>
          <p:cNvPicPr>
            <a:picLocks noGrp="1" noChangeAspect="1" noChangeArrowheads="1"/>
          </p:cNvPicPr>
          <p:nvPr>
            <p:ph idx="1"/>
          </p:nvPr>
        </p:nvPicPr>
        <p:blipFill>
          <a:blip r:embed="rId2"/>
          <a:stretch>
            <a:fillRect/>
          </a:stretch>
        </p:blipFill>
        <p:spPr bwMode="auto">
          <a:xfrm>
            <a:off x="608966" y="1887793"/>
            <a:ext cx="11062864" cy="645502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3"/>
          <p:cNvSpPr>
            <a:spLocks noChangeArrowheads="1"/>
          </p:cNvSpPr>
          <p:nvPr/>
        </p:nvSpPr>
        <p:spPr bwMode="auto">
          <a:xfrm>
            <a:off x="202990" y="101494"/>
            <a:ext cx="11773323" cy="8728498"/>
          </a:xfrm>
          <a:prstGeom prst="rect">
            <a:avLst/>
          </a:prstGeom>
          <a:noFill/>
          <a:ln w="152400" cmpd="tri">
            <a:solidFill>
              <a:srgbClr val="000080"/>
            </a:solidFill>
            <a:miter lim="800000"/>
            <a:headEnd/>
            <a:tailEnd/>
          </a:ln>
        </p:spPr>
        <p:txBody>
          <a:bodyPr wrap="none" lIns="119043" tIns="59520" rIns="119043" bIns="59520" anchor="ctr"/>
          <a:lstStyle/>
          <a:p>
            <a:pPr fontAlgn="base">
              <a:spcBef>
                <a:spcPct val="0"/>
              </a:spcBef>
              <a:spcAft>
                <a:spcPct val="0"/>
              </a:spcAft>
            </a:pPr>
            <a:endParaRPr lang="en-US">
              <a:solidFill>
                <a:prstClr val="black"/>
              </a:solidFill>
              <a:latin typeface="Arial" charset="0"/>
              <a:cs typeface="Arial" charset="0"/>
            </a:endParaRPr>
          </a:p>
        </p:txBody>
      </p:sp>
      <p:sp>
        <p:nvSpPr>
          <p:cNvPr id="15362" name="Rectangle 2"/>
          <p:cNvSpPr>
            <a:spLocks noChangeArrowheads="1"/>
          </p:cNvSpPr>
          <p:nvPr/>
        </p:nvSpPr>
        <p:spPr bwMode="auto">
          <a:xfrm>
            <a:off x="0" y="-101492"/>
            <a:ext cx="12179300" cy="9134475"/>
          </a:xfrm>
          <a:prstGeom prst="rect">
            <a:avLst/>
          </a:prstGeom>
          <a:noFill/>
          <a:ln w="114300" cmpd="tri">
            <a:solidFill>
              <a:srgbClr val="FF0000"/>
            </a:solidFill>
            <a:miter lim="800000"/>
            <a:headEnd/>
            <a:tailEnd/>
          </a:ln>
        </p:spPr>
        <p:txBody>
          <a:bodyPr wrap="none" lIns="119043" tIns="59520" rIns="119043" bIns="59520" anchor="ctr"/>
          <a:lstStyle/>
          <a:p>
            <a:pPr fontAlgn="base">
              <a:spcBef>
                <a:spcPct val="0"/>
              </a:spcBef>
              <a:spcAft>
                <a:spcPct val="0"/>
              </a:spcAft>
            </a:pPr>
            <a:endParaRPr lang="en-US">
              <a:solidFill>
                <a:prstClr val="black"/>
              </a:solidFill>
              <a:latin typeface="Arial" charset="0"/>
              <a:cs typeface="Arial" charset="0"/>
            </a:endParaRPr>
          </a:p>
        </p:txBody>
      </p:sp>
      <p:sp>
        <p:nvSpPr>
          <p:cNvPr id="13" name="Title 1" descr="21"/>
          <p:cNvSpPr>
            <a:spLocks noGrp="1"/>
          </p:cNvSpPr>
          <p:nvPr/>
        </p:nvSpPr>
        <p:spPr bwMode="auto">
          <a:xfrm>
            <a:off x="780240" y="405977"/>
            <a:ext cx="3958275" cy="1319424"/>
          </a:xfrm>
          <a:prstGeom prst="horizontalScroll">
            <a:avLst>
              <a:gd name="adj" fmla="val 12500"/>
            </a:avLst>
          </a:prstGeom>
          <a:blipFill dpi="0" rotWithShape="0">
            <a:blip r:embed="rId2"/>
            <a:srcRect/>
            <a:tile tx="0" ty="0" sx="100000" sy="100000" flip="none" algn="tl"/>
          </a:blipFill>
          <a:ln w="38100" algn="ctr">
            <a:solidFill>
              <a:srgbClr val="FF6600"/>
            </a:solidFill>
            <a:round/>
            <a:headEnd/>
            <a:tailEnd/>
          </a:ln>
          <a:effectLst>
            <a:outerShdw dist="20000" dir="5400000" rotWithShape="0">
              <a:srgbClr val="000000">
                <a:alpha val="37999"/>
              </a:srgbClr>
            </a:outerShdw>
          </a:effectLst>
          <a:scene3d>
            <a:camera prst="perspectiveRelaxedModerately"/>
            <a:lightRig rig="threePt" dir="t"/>
          </a:scene3d>
        </p:spPr>
        <p:txBody>
          <a:bodyPr lIns="119043" tIns="59520" rIns="119043" bIns="59520" anchor="ctr"/>
          <a:lstStyle/>
          <a:p>
            <a:pPr algn="ctr">
              <a:defRPr/>
            </a:pPr>
            <a:r>
              <a:rPr lang="bn-BD" sz="4300" b="1">
                <a:solidFill>
                  <a:srgbClr val="000000"/>
                </a:solidFill>
                <a:latin typeface="NikoshBAN" pitchFamily="2" charset="0"/>
                <a:cs typeface="NikoshBAN" pitchFamily="2" charset="0"/>
              </a:rPr>
              <a:t>শিক্ষক পরিচিতি</a:t>
            </a:r>
            <a:endParaRPr lang="en-US" sz="4300" b="1" dirty="0">
              <a:solidFill>
                <a:srgbClr val="000000"/>
              </a:solidFill>
              <a:latin typeface="NikoshBAN" pitchFamily="2" charset="0"/>
              <a:cs typeface="NikoshBAN" pitchFamily="2" charset="0"/>
            </a:endParaRPr>
          </a:p>
        </p:txBody>
      </p:sp>
      <p:sp>
        <p:nvSpPr>
          <p:cNvPr id="15" name="Rounded Rectangle 14" descr="21"/>
          <p:cNvSpPr>
            <a:spLocks noChangeArrowheads="1"/>
          </p:cNvSpPr>
          <p:nvPr/>
        </p:nvSpPr>
        <p:spPr bwMode="auto">
          <a:xfrm>
            <a:off x="303505" y="6089653"/>
            <a:ext cx="5074708" cy="2131379"/>
          </a:xfrm>
          <a:prstGeom prst="roundRect">
            <a:avLst>
              <a:gd name="adj" fmla="val 28491"/>
            </a:avLst>
          </a:prstGeom>
          <a:blipFill dpi="0" rotWithShape="1">
            <a:blip r:embed="rId2"/>
            <a:srcRect/>
            <a:tile tx="0" ty="0" sx="100000" sy="100000" flip="none" algn="tl"/>
          </a:blipFill>
          <a:ln w="25400" algn="ctr">
            <a:noFill/>
            <a:round/>
            <a:headEnd/>
            <a:tailEnd/>
          </a:ln>
          <a:scene3d>
            <a:camera prst="isometricOffAxis2Left"/>
            <a:lightRig rig="threePt" dir="t"/>
          </a:scene3d>
        </p:spPr>
        <p:txBody>
          <a:bodyPr lIns="119043" tIns="59520" rIns="119043" bIns="59520" anchor="ctr"/>
          <a:lstStyle/>
          <a:p>
            <a:pPr fontAlgn="base">
              <a:spcBef>
                <a:spcPct val="0"/>
              </a:spcBef>
              <a:spcAft>
                <a:spcPct val="0"/>
              </a:spcAft>
            </a:pPr>
            <a:r>
              <a:rPr lang="bn-BD" sz="4300" dirty="0">
                <a:solidFill>
                  <a:prstClr val="black"/>
                </a:solidFill>
                <a:latin typeface="NikoshBAN" pitchFamily="2" charset="0"/>
                <a:cs typeface="NikoshBAN" pitchFamily="2" charset="0"/>
              </a:rPr>
              <a:t>মোঃ আবু সাঈদ</a:t>
            </a:r>
            <a:endParaRPr lang="en-US" sz="4300" dirty="0">
              <a:solidFill>
                <a:prstClr val="black"/>
              </a:solidFill>
              <a:latin typeface="NikoshBAN" pitchFamily="2" charset="0"/>
              <a:cs typeface="NikoshBAN" pitchFamily="2" charset="0"/>
            </a:endParaRPr>
          </a:p>
          <a:p>
            <a:pPr fontAlgn="base">
              <a:spcBef>
                <a:spcPct val="0"/>
              </a:spcBef>
              <a:spcAft>
                <a:spcPct val="0"/>
              </a:spcAft>
            </a:pPr>
            <a:r>
              <a:rPr lang="bn-BD" sz="4300" dirty="0">
                <a:solidFill>
                  <a:prstClr val="black"/>
                </a:solidFill>
                <a:latin typeface="NikoshBAN" pitchFamily="2" charset="0"/>
                <a:cs typeface="NikoshBAN" pitchFamily="2" charset="0"/>
              </a:rPr>
              <a:t>প্রভাষক</a:t>
            </a:r>
            <a:r>
              <a:rPr lang="en-US" sz="4300" dirty="0">
                <a:solidFill>
                  <a:prstClr val="black"/>
                </a:solidFill>
                <a:latin typeface="NikoshBAN" pitchFamily="2" charset="0"/>
                <a:cs typeface="NikoshBAN" pitchFamily="2" charset="0"/>
              </a:rPr>
              <a:t>- </a:t>
            </a:r>
            <a:r>
              <a:rPr lang="bn-IN" sz="4300" dirty="0">
                <a:solidFill>
                  <a:prstClr val="black"/>
                </a:solidFill>
                <a:latin typeface="NikoshBAN" pitchFamily="2" charset="0"/>
                <a:cs typeface="NikoshBAN" pitchFamily="2" charset="0"/>
              </a:rPr>
              <a:t>যুক্তিবিদ্যা</a:t>
            </a:r>
            <a:endParaRPr lang="en-US" sz="4300" dirty="0">
              <a:solidFill>
                <a:prstClr val="black"/>
              </a:solidFill>
              <a:latin typeface="NikoshBAN" pitchFamily="2" charset="0"/>
              <a:cs typeface="NikoshBAN" pitchFamily="2" charset="0"/>
            </a:endParaRPr>
          </a:p>
          <a:p>
            <a:pPr fontAlgn="base">
              <a:spcBef>
                <a:spcPct val="0"/>
              </a:spcBef>
              <a:spcAft>
                <a:spcPct val="0"/>
              </a:spcAft>
            </a:pPr>
            <a:r>
              <a:rPr lang="bn-BD" sz="2500" dirty="0">
                <a:solidFill>
                  <a:prstClr val="black"/>
                </a:solidFill>
                <a:latin typeface="NikoshBAN" pitchFamily="2" charset="0"/>
                <a:cs typeface="NikoshBAN" pitchFamily="2" charset="0"/>
              </a:rPr>
              <a:t>যশোর শিক্ষা বোর্ড মডেল স্কুল এন্ড কলেজ</a:t>
            </a:r>
            <a:endParaRPr lang="en-US" sz="2500" dirty="0">
              <a:solidFill>
                <a:prstClr val="black"/>
              </a:solidFill>
              <a:latin typeface="NikoshBAN" pitchFamily="2" charset="0"/>
              <a:cs typeface="NikoshBAN" pitchFamily="2" charset="0"/>
            </a:endParaRPr>
          </a:p>
        </p:txBody>
      </p:sp>
      <p:grpSp>
        <p:nvGrpSpPr>
          <p:cNvPr id="16" name="Group 10"/>
          <p:cNvGrpSpPr>
            <a:grpSpLocks/>
          </p:cNvGrpSpPr>
          <p:nvPr/>
        </p:nvGrpSpPr>
        <p:grpSpPr bwMode="auto">
          <a:xfrm>
            <a:off x="5537776" y="1522416"/>
            <a:ext cx="405977" cy="6476599"/>
            <a:chOff x="2832" y="864"/>
            <a:chExt cx="192" cy="3063"/>
          </a:xfrm>
          <a:effectLst>
            <a:glow rad="228600">
              <a:schemeClr val="accent2">
                <a:satMod val="175000"/>
                <a:alpha val="40000"/>
              </a:schemeClr>
            </a:glow>
          </a:effectLst>
        </p:grpSpPr>
        <p:cxnSp>
          <p:nvCxnSpPr>
            <p:cNvPr id="17" name="Straight Connector 16"/>
            <p:cNvCxnSpPr>
              <a:cxnSpLocks noChangeShapeType="1"/>
            </p:cNvCxnSpPr>
            <p:nvPr/>
          </p:nvCxnSpPr>
          <p:spPr bwMode="auto">
            <a:xfrm>
              <a:off x="2928" y="864"/>
              <a:ext cx="0" cy="2967"/>
            </a:xfrm>
            <a:prstGeom prst="line">
              <a:avLst/>
            </a:prstGeom>
            <a:noFill/>
            <a:ln w="76200" algn="ctr">
              <a:solidFill>
                <a:srgbClr val="0000FF"/>
              </a:solidFill>
              <a:prstDash val="lgDash"/>
              <a:round/>
              <a:headEnd/>
              <a:tailEnd/>
            </a:ln>
          </p:spPr>
        </p:cxnSp>
        <p:cxnSp>
          <p:nvCxnSpPr>
            <p:cNvPr id="18" name="Straight Connector 8"/>
            <p:cNvCxnSpPr>
              <a:cxnSpLocks noChangeShapeType="1"/>
            </p:cNvCxnSpPr>
            <p:nvPr/>
          </p:nvCxnSpPr>
          <p:spPr bwMode="auto">
            <a:xfrm>
              <a:off x="2832" y="960"/>
              <a:ext cx="0" cy="2967"/>
            </a:xfrm>
            <a:prstGeom prst="line">
              <a:avLst/>
            </a:prstGeom>
            <a:noFill/>
            <a:ln w="76200" algn="ctr">
              <a:solidFill>
                <a:srgbClr val="0000FF"/>
              </a:solidFill>
              <a:prstDash val="lgDash"/>
              <a:round/>
              <a:headEnd/>
              <a:tailEnd/>
            </a:ln>
          </p:spPr>
        </p:cxnSp>
        <p:cxnSp>
          <p:nvCxnSpPr>
            <p:cNvPr id="19" name="Straight Connector 8"/>
            <p:cNvCxnSpPr>
              <a:cxnSpLocks noChangeShapeType="1"/>
            </p:cNvCxnSpPr>
            <p:nvPr/>
          </p:nvCxnSpPr>
          <p:spPr bwMode="auto">
            <a:xfrm>
              <a:off x="3024" y="864"/>
              <a:ext cx="0" cy="2967"/>
            </a:xfrm>
            <a:prstGeom prst="line">
              <a:avLst/>
            </a:prstGeom>
            <a:noFill/>
            <a:ln w="76200" algn="ctr">
              <a:solidFill>
                <a:srgbClr val="0000FF"/>
              </a:solidFill>
              <a:prstDash val="lgDash"/>
              <a:round/>
              <a:headEnd/>
              <a:tailEnd/>
            </a:ln>
          </p:spPr>
        </p:cxnSp>
      </p:grpSp>
      <p:pic>
        <p:nvPicPr>
          <p:cNvPr id="2050" name="Picture 2" descr="I:\ \ALL File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8615" y="304482"/>
            <a:ext cx="5176205" cy="8322522"/>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2" name="Picture 11" descr="I:\ \Picture\DSC_0003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439" y="1725402"/>
            <a:ext cx="3349309" cy="40597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395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Scale>
                                      <p:cBhvr>
                                        <p:cTn id="7" dur="5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13"/>
                                        </p:tgtEl>
                                        <p:attrNameLst>
                                          <p:attrName>ppt_x</p:attrName>
                                          <p:attrName>ppt_y</p:attrName>
                                        </p:attrNameLst>
                                      </p:cBhvr>
                                    </p:animMotion>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heel(1)">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heel(1)">
                                      <p:cBhvr>
                                        <p:cTn id="19" dur="20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5978" y="937806"/>
            <a:ext cx="11164358" cy="2208513"/>
          </a:xfrm>
        </p:spPr>
        <p:style>
          <a:lnRef idx="2">
            <a:schemeClr val="accent1"/>
          </a:lnRef>
          <a:fillRef idx="1">
            <a:schemeClr val="lt1"/>
          </a:fillRef>
          <a:effectRef idx="0">
            <a:schemeClr val="accent1"/>
          </a:effectRef>
          <a:fontRef idx="minor">
            <a:schemeClr val="dk1"/>
          </a:fontRef>
        </p:style>
        <p:txBody>
          <a:bodyPr>
            <a:noAutofit/>
          </a:bodyPr>
          <a:lstStyle/>
          <a:p>
            <a:r>
              <a:rPr lang="as-IN" sz="6100" b="1" dirty="0">
                <a:solidFill>
                  <a:srgbClr val="FF0000"/>
                </a:solidFill>
                <a:latin typeface="SutonnyMJ" pitchFamily="2" charset="0"/>
                <a:cs typeface="SutonnyMJ" pitchFamily="2" charset="0"/>
              </a:rPr>
              <a:t>আজকের আলোচ্য বিষয়</a:t>
            </a:r>
            <a:endParaRPr lang="en-US" sz="6100"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405979" y="3552294"/>
            <a:ext cx="11265855" cy="4668732"/>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lvl="3">
              <a:buNone/>
            </a:pPr>
            <a:r>
              <a:rPr lang="en-US" sz="10400" dirty="0">
                <a:solidFill>
                  <a:srgbClr val="7030A0"/>
                </a:solidFill>
                <a:latin typeface="SutonnyMJ" pitchFamily="2" charset="0"/>
                <a:cs typeface="SutonnyMJ" pitchFamily="2" charset="0"/>
              </a:rPr>
              <a:t> </a:t>
            </a:r>
            <a:r>
              <a:rPr lang="as-IN" sz="10400" dirty="0">
                <a:solidFill>
                  <a:srgbClr val="7030A0"/>
                </a:solidFill>
                <a:latin typeface="NikoshBAN" pitchFamily="2" charset="0"/>
                <a:cs typeface="NikoshBAN" pitchFamily="2" charset="0"/>
              </a:rPr>
              <a:t>অবরোহ অনুমান</a:t>
            </a:r>
          </a:p>
          <a:p>
            <a:pPr lvl="3">
              <a:buNone/>
            </a:pPr>
            <a:r>
              <a:rPr lang="as-IN" sz="10400" dirty="0">
                <a:solidFill>
                  <a:srgbClr val="7030A0"/>
                </a:solidFill>
                <a:latin typeface="NikoshBAN" pitchFamily="2" charset="0"/>
                <a:cs typeface="NikoshBAN" pitchFamily="2" charset="0"/>
              </a:rPr>
              <a:t>     (</a:t>
            </a:r>
            <a:r>
              <a:rPr lang="as-IN" sz="10400" dirty="0" smtClean="0">
                <a:solidFill>
                  <a:srgbClr val="7030A0"/>
                </a:solidFill>
                <a:latin typeface="NikoshBAN" pitchFamily="2" charset="0"/>
                <a:cs typeface="NikoshBAN" pitchFamily="2" charset="0"/>
              </a:rPr>
              <a:t>সহানুমা</a:t>
            </a:r>
            <a:r>
              <a:rPr lang="en-US" sz="10400" dirty="0" err="1" smtClean="0">
                <a:solidFill>
                  <a:srgbClr val="7030A0"/>
                </a:solidFill>
                <a:latin typeface="NikoshBAN" pitchFamily="2" charset="0"/>
                <a:cs typeface="NikoshBAN" pitchFamily="2" charset="0"/>
              </a:rPr>
              <a:t>নের</a:t>
            </a:r>
            <a:r>
              <a:rPr lang="en-US" sz="10400" dirty="0" smtClean="0">
                <a:solidFill>
                  <a:srgbClr val="7030A0"/>
                </a:solidFill>
                <a:latin typeface="NikoshBAN" pitchFamily="2" charset="0"/>
                <a:cs typeface="NikoshBAN" pitchFamily="2" charset="0"/>
              </a:rPr>
              <a:t> </a:t>
            </a:r>
            <a:r>
              <a:rPr lang="en-US" sz="10400" smtClean="0">
                <a:solidFill>
                  <a:srgbClr val="7030A0"/>
                </a:solidFill>
                <a:latin typeface="NikoshBAN" pitchFamily="2" charset="0"/>
                <a:cs typeface="NikoshBAN" pitchFamily="2" charset="0"/>
              </a:rPr>
              <a:t>বৈশিষ্ট্য</a:t>
            </a:r>
            <a:r>
              <a:rPr lang="as-IN" sz="10400" smtClean="0">
                <a:solidFill>
                  <a:srgbClr val="7030A0"/>
                </a:solidFill>
                <a:latin typeface="NikoshBAN" pitchFamily="2" charset="0"/>
                <a:cs typeface="NikoshBAN" pitchFamily="2" charset="0"/>
              </a:rPr>
              <a:t>)</a:t>
            </a:r>
            <a:endParaRPr lang="as-IN" sz="10400" dirty="0">
              <a:solidFill>
                <a:srgbClr val="7030A0"/>
              </a:solidFill>
              <a:latin typeface="NikoshBAN" pitchFamily="2" charset="0"/>
              <a:cs typeface="NikoshBAN" pitchFamily="2" charset="0"/>
            </a:endParaRPr>
          </a:p>
          <a:p>
            <a:pPr lvl="3">
              <a:buNone/>
            </a:pPr>
            <a:r>
              <a:rPr lang="as-IN" sz="10400" dirty="0">
                <a:solidFill>
                  <a:srgbClr val="7030A0"/>
                </a:solidFill>
                <a:latin typeface="SutonnyMJ" pitchFamily="2" charset="0"/>
                <a:cs typeface="SutonnyMJ" pitchFamily="2" charset="0"/>
              </a:rPr>
              <a:t>           </a:t>
            </a:r>
            <a:endParaRPr lang="en-US" sz="6100" b="1" dirty="0">
              <a:solidFill>
                <a:schemeClr val="bg1"/>
              </a:solidFill>
              <a:latin typeface="Times New Roman" pitchFamily="18" charset="0"/>
              <a:cs typeface="Times New Roman" pitchFamily="18"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65" y="669865"/>
            <a:ext cx="10900475" cy="1400621"/>
          </a:xfrm>
        </p:spPr>
        <p:style>
          <a:lnRef idx="2">
            <a:schemeClr val="accent1"/>
          </a:lnRef>
          <a:fillRef idx="1">
            <a:schemeClr val="lt1"/>
          </a:fillRef>
          <a:effectRef idx="0">
            <a:schemeClr val="accent1"/>
          </a:effectRef>
          <a:fontRef idx="minor">
            <a:schemeClr val="dk1"/>
          </a:fontRef>
        </p:style>
        <p:txBody>
          <a:bodyPr>
            <a:noAutofit/>
          </a:bodyPr>
          <a:lstStyle/>
          <a:p>
            <a:r>
              <a:rPr lang="as-IN" sz="8500" b="1" dirty="0">
                <a:solidFill>
                  <a:srgbClr val="7030A0"/>
                </a:solidFill>
                <a:latin typeface="SutonnyMJ" pitchFamily="2" charset="0"/>
                <a:cs typeface="SutonnyMJ" pitchFamily="2" charset="0"/>
              </a:rPr>
              <a:t>শিখনফলঃ</a:t>
            </a:r>
            <a:endParaRPr lang="en-US" sz="8500" b="1" dirty="0">
              <a:solidFill>
                <a:srgbClr val="7030A0"/>
              </a:solidFill>
              <a:latin typeface="SutonnyMJ" pitchFamily="2" charset="0"/>
              <a:cs typeface="SutonnyMJ" pitchFamily="2" charset="0"/>
            </a:endParaRPr>
          </a:p>
        </p:txBody>
      </p:sp>
      <p:sp>
        <p:nvSpPr>
          <p:cNvPr id="3" name="Content Placeholder 2"/>
          <p:cNvSpPr>
            <a:spLocks noGrp="1"/>
          </p:cNvSpPr>
          <p:nvPr>
            <p:ph idx="1"/>
          </p:nvPr>
        </p:nvSpPr>
        <p:spPr>
          <a:xfrm>
            <a:off x="669865" y="2521118"/>
            <a:ext cx="10900475" cy="5578118"/>
          </a:xfrm>
        </p:spPr>
        <p:style>
          <a:lnRef idx="3">
            <a:schemeClr val="lt1"/>
          </a:lnRef>
          <a:fillRef idx="1">
            <a:schemeClr val="accent1"/>
          </a:fillRef>
          <a:effectRef idx="1">
            <a:schemeClr val="accent1"/>
          </a:effectRef>
          <a:fontRef idx="minor">
            <a:schemeClr val="lt1"/>
          </a:fontRef>
        </p:style>
        <p:txBody>
          <a:bodyPr>
            <a:normAutofit lnSpcReduction="10000"/>
          </a:bodyPr>
          <a:lstStyle/>
          <a:p>
            <a:r>
              <a:rPr lang="as-IN" sz="5200" b="1" dirty="0">
                <a:solidFill>
                  <a:schemeClr val="bg1"/>
                </a:solidFill>
                <a:latin typeface="NikoshBAN" pitchFamily="2" charset="0"/>
                <a:cs typeface="NikoshBAN" pitchFamily="2" charset="0"/>
              </a:rPr>
              <a:t>সহানুমানের সংজ্ঞা দিতে  পারবে ।</a:t>
            </a:r>
          </a:p>
          <a:p>
            <a:r>
              <a:rPr lang="as-IN" sz="5200" b="1" dirty="0">
                <a:solidFill>
                  <a:schemeClr val="bg1"/>
                </a:solidFill>
                <a:latin typeface="NikoshBAN" pitchFamily="2" charset="0"/>
                <a:cs typeface="NikoshBAN" pitchFamily="2" charset="0"/>
              </a:rPr>
              <a:t>সহানুমানের প্রকারভেদ ব্যাখা করতে পারবে ।</a:t>
            </a:r>
          </a:p>
          <a:p>
            <a:r>
              <a:rPr lang="as-IN" sz="5200" b="1" dirty="0">
                <a:solidFill>
                  <a:schemeClr val="bg1"/>
                </a:solidFill>
                <a:latin typeface="NikoshBAN" pitchFamily="2" charset="0"/>
                <a:cs typeface="NikoshBAN" pitchFamily="2" charset="0"/>
              </a:rPr>
              <a:t>সহানুমানের  দৃষ্টান্ত তৈরী করতে পারবে।</a:t>
            </a:r>
          </a:p>
          <a:p>
            <a:r>
              <a:rPr lang="as-IN" sz="5200" b="1" dirty="0">
                <a:solidFill>
                  <a:schemeClr val="bg1"/>
                </a:solidFill>
                <a:latin typeface="NikoshBAN" pitchFamily="2" charset="0"/>
                <a:cs typeface="NikoshBAN" pitchFamily="2" charset="0"/>
              </a:rPr>
              <a:t>সহানুমানের ধারনা ব্যাখ্যা করতে পারবে।</a:t>
            </a:r>
          </a:p>
          <a:p>
            <a:r>
              <a:rPr lang="as-IN" sz="5200" b="1" dirty="0">
                <a:solidFill>
                  <a:schemeClr val="bg1"/>
                </a:solidFill>
                <a:latin typeface="NikoshBAN" pitchFamily="2" charset="0"/>
                <a:cs typeface="NikoshBAN" pitchFamily="2" charset="0"/>
              </a:rPr>
              <a:t> সহানুমানের বেশিষ্ট্য বর্ণনা করতে পারবে।</a:t>
            </a:r>
          </a:p>
          <a:p>
            <a:r>
              <a:rPr lang="as-IN" sz="5200" b="1" dirty="0">
                <a:solidFill>
                  <a:schemeClr val="bg1"/>
                </a:solidFill>
                <a:latin typeface="NikoshBAN" pitchFamily="2" charset="0"/>
                <a:cs typeface="NikoshBAN" pitchFamily="2" charset="0"/>
              </a:rPr>
              <a:t>সহানুমানের নিয়মাবলী বিশ্লেষণ করতে পারবে।</a:t>
            </a:r>
            <a:endParaRPr lang="en-US" sz="5200" b="1" dirty="0">
              <a:solidFill>
                <a:schemeClr val="bg1"/>
              </a:solidFill>
              <a:latin typeface="NikoshBAN" pitchFamily="2" charset="0"/>
              <a:cs typeface="NikoshBAN" pitchFamily="2" charset="0"/>
            </a:endParaRPr>
          </a:p>
        </p:txBody>
      </p:sp>
      <p:sp>
        <p:nvSpPr>
          <p:cNvPr id="4" name="Title 1"/>
          <p:cNvSpPr txBox="1">
            <a:spLocks/>
          </p:cNvSpPr>
          <p:nvPr/>
        </p:nvSpPr>
        <p:spPr>
          <a:xfrm>
            <a:off x="-1928388" y="507474"/>
            <a:ext cx="10961370" cy="1522414"/>
          </a:xfrm>
          <a:prstGeom prst="rect">
            <a:avLst/>
          </a:prstGeom>
        </p:spPr>
        <p:txBody>
          <a:bodyPr vert="horz" lIns="119043" tIns="59520" rIns="119043" bIns="59520" rtlCol="0" anchor="ctr">
            <a:noAutofit/>
          </a:bodyPr>
          <a:lstStyle/>
          <a:p>
            <a:pPr algn="ctr">
              <a:spcBef>
                <a:spcPct val="0"/>
              </a:spcBef>
              <a:defRPr/>
            </a:pPr>
            <a:endParaRPr lang="en-US" sz="11300" dirty="0">
              <a:solidFill>
                <a:srgbClr val="FF0000"/>
              </a:solidFill>
              <a:latin typeface="SutonnyMJ" pitchFamily="2" charset="0"/>
              <a:ea typeface="+mj-ea"/>
              <a:cs typeface="SutonnyMJ" pitchFamily="2"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966" y="2"/>
            <a:ext cx="10961370" cy="2740344"/>
          </a:xfrm>
        </p:spPr>
        <p:style>
          <a:lnRef idx="2">
            <a:schemeClr val="accent1"/>
          </a:lnRef>
          <a:fillRef idx="1">
            <a:schemeClr val="lt1"/>
          </a:fillRef>
          <a:effectRef idx="0">
            <a:schemeClr val="accent1"/>
          </a:effectRef>
          <a:fontRef idx="minor">
            <a:schemeClr val="dk1"/>
          </a:fontRef>
        </p:style>
        <p:txBody>
          <a:bodyPr>
            <a:normAutofit/>
          </a:bodyPr>
          <a:lstStyle/>
          <a:p>
            <a:r>
              <a:rPr lang="as-IN" dirty="0" smtClean="0">
                <a:solidFill>
                  <a:srgbClr val="FF0000"/>
                </a:solidFill>
                <a:latin typeface="NikoshBAN" pitchFamily="2" charset="0"/>
                <a:cs typeface="NikoshBAN" pitchFamily="2" charset="0"/>
              </a:rPr>
              <a:t>সহানুমানের সংজ্ঞাঃ </a:t>
            </a:r>
            <a:r>
              <a:rPr lang="en-US" dirty="0" smtClean="0">
                <a:solidFill>
                  <a:srgbClr val="FF0000"/>
                </a:solidFill>
                <a:latin typeface="SutonnyMJ" pitchFamily="2" charset="0"/>
                <a:cs typeface="SutonnyMJ" pitchFamily="2" charset="0"/>
              </a:rPr>
              <a:t/>
            </a:r>
            <a:br>
              <a:rPr lang="en-US" dirty="0" smtClean="0">
                <a:solidFill>
                  <a:srgbClr val="FF0000"/>
                </a:solidFill>
                <a:latin typeface="SutonnyMJ" pitchFamily="2" charset="0"/>
                <a:cs typeface="SutonnyMJ" pitchFamily="2" charset="0"/>
              </a:rPr>
            </a:br>
            <a:r>
              <a:rPr lang="en-US" sz="4900" b="1" dirty="0">
                <a:solidFill>
                  <a:srgbClr val="FF0000"/>
                </a:solidFill>
                <a:latin typeface="SutonnyMJ" pitchFamily="2" charset="0"/>
                <a:cs typeface="SutonnyMJ" pitchFamily="2" charset="0"/>
              </a:rPr>
              <a:t>(</a:t>
            </a:r>
            <a:r>
              <a:rPr lang="en-US" sz="4900" b="1" dirty="0">
                <a:solidFill>
                  <a:srgbClr val="FF0000"/>
                </a:solidFill>
                <a:latin typeface="Times New Roman" pitchFamily="18" charset="0"/>
                <a:cs typeface="Times New Roman" pitchFamily="18" charset="0"/>
              </a:rPr>
              <a:t>DEFINITION OF SYLLOGISM)</a:t>
            </a:r>
            <a:endParaRPr lang="en-US" b="1" dirty="0">
              <a:latin typeface="SutonnyMJ" pitchFamily="2" charset="0"/>
              <a:cs typeface="SutonnyMJ" pitchFamily="2" charset="0"/>
            </a:endParaRPr>
          </a:p>
        </p:txBody>
      </p:sp>
      <p:sp>
        <p:nvSpPr>
          <p:cNvPr id="3" name="Content Placeholder 2"/>
          <p:cNvSpPr>
            <a:spLocks noGrp="1"/>
          </p:cNvSpPr>
          <p:nvPr>
            <p:ph idx="1"/>
          </p:nvPr>
        </p:nvSpPr>
        <p:spPr>
          <a:xfrm>
            <a:off x="608966" y="2862137"/>
            <a:ext cx="10961370" cy="6272340"/>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endParaRPr lang="en-US" sz="4900" b="1" dirty="0">
              <a:solidFill>
                <a:schemeClr val="bg1"/>
              </a:solidFill>
              <a:latin typeface="NikoshBAN" pitchFamily="2" charset="0"/>
              <a:cs typeface="NikoshBAN" pitchFamily="2" charset="0"/>
            </a:endParaRPr>
          </a:p>
          <a:p>
            <a:r>
              <a:rPr lang="as-IN" sz="4900" b="1" dirty="0">
                <a:solidFill>
                  <a:schemeClr val="bg1"/>
                </a:solidFill>
                <a:latin typeface="NikoshBAN" pitchFamily="2" charset="0"/>
                <a:cs typeface="NikoshBAN" pitchFamily="2" charset="0"/>
              </a:rPr>
              <a:t>যে মাধ্যম অবরোহ অনুমানে সিদ্ধান্তটি দুটি পরস্পর সম্বন্ধযুক্ত আশ্রয়বাক্য থেকে অনিবার্যভাবে নিঃসৃত হয় তাকে সহানুমান বলে।</a:t>
            </a:r>
          </a:p>
          <a:p>
            <a:endParaRPr lang="as-IN" sz="4900" b="1" dirty="0">
              <a:solidFill>
                <a:schemeClr val="bg1"/>
              </a:solidFill>
              <a:latin typeface="NikoshBAN" pitchFamily="2" charset="0"/>
              <a:cs typeface="NikoshBAN" pitchFamily="2" charset="0"/>
            </a:endParaRPr>
          </a:p>
          <a:p>
            <a:r>
              <a:rPr lang="as-IN" sz="4900" b="1" dirty="0">
                <a:solidFill>
                  <a:schemeClr val="bg1"/>
                </a:solidFill>
                <a:latin typeface="NikoshBAN" pitchFamily="2" charset="0"/>
                <a:cs typeface="NikoshBAN" pitchFamily="2" charset="0"/>
              </a:rPr>
              <a:t>যুক্তিবিদ “যোসেফ” বলেন, “সহানুমান হচেছ প্রকৃতপক্ষে এক প্রকার যুক্তি যেখানে একই তৃতীয় পদের সাথে দুটি পদের উদ্দেশ্য ও বিধেয় আকারের সম্পর্ক থেকে পদ দুটির নিজেদের মধ্যে উদ্দেশ্য  ও বিধেয় আকারের একটি সম্পর্ক অনিবার্যভাবে  প্রতিষ্ঠিত  হয়।”</a:t>
            </a:r>
            <a:endParaRPr lang="en-US" sz="4900" b="1" dirty="0">
              <a:solidFill>
                <a:schemeClr val="bg1"/>
              </a:solidFill>
              <a:latin typeface="NikoshBAN" pitchFamily="2" charset="0"/>
              <a:cs typeface="NikoshBAN" pitchFamily="2" charset="0"/>
            </a:endParaRPr>
          </a:p>
          <a:p>
            <a:r>
              <a:rPr lang="bn-BD" dirty="0">
                <a:latin typeface="NikoshBAN" pitchFamily="2" charset="0"/>
                <a:cs typeface="NikoshBAN" pitchFamily="2" charset="0"/>
              </a:rPr>
              <a:t>যুক্তিবিদ ওয়েলটন বলেন, “সহানুমান হচ্ছে একপ্রকার অনুমান যাতে একটি সাধারণ উপাদান আছে এবং যাদের কমপক্ষে একটি সার্বিক এমন দুটি যুক্তিবাক্য থেকে একটি নতুন যুক্তিবাক্য টানা হয়, যা কেবল প্রথম দুটি যুক্তিবাক্যের সমষ্টি নয় এবং যার সত্যতা তাদের থেকে অনিবার্য পরিণতিরূপে নিঃসৃত হয়”</a:t>
            </a:r>
            <a:endParaRPr lang="en-US" dirty="0">
              <a:latin typeface="NikoshBAN" pitchFamily="2" charset="0"/>
              <a:cs typeface="NikoshBAN" pitchFamily="2" charset="0"/>
            </a:endParaRPr>
          </a:p>
          <a:p>
            <a:endParaRPr lang="en-US" sz="4900" b="1" dirty="0">
              <a:solidFill>
                <a:schemeClr val="bg1"/>
              </a:solidFill>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dirty="0">
                <a:solidFill>
                  <a:srgbClr val="FF0000"/>
                </a:solidFill>
                <a:latin typeface="NikoshBAN" pitchFamily="2" charset="0"/>
                <a:cs typeface="NikoshBAN" pitchFamily="2" charset="0"/>
              </a:rPr>
              <a:t>সহানুমানের সংজ্ঞাঃ </a:t>
            </a:r>
            <a:r>
              <a:rPr lang="en-US" dirty="0">
                <a:solidFill>
                  <a:srgbClr val="FF0000"/>
                </a:solidFill>
                <a:latin typeface="SutonnyMJ" pitchFamily="2" charset="0"/>
                <a:cs typeface="SutonnyMJ" pitchFamily="2" charset="0"/>
              </a:rPr>
              <a:t/>
            </a:r>
            <a:br>
              <a:rPr lang="en-US" dirty="0">
                <a:solidFill>
                  <a:srgbClr val="FF0000"/>
                </a:solidFill>
                <a:latin typeface="SutonnyMJ" pitchFamily="2" charset="0"/>
                <a:cs typeface="SutonnyMJ" pitchFamily="2" charset="0"/>
              </a:rPr>
            </a:br>
            <a:r>
              <a:rPr lang="en-US" b="1" dirty="0">
                <a:solidFill>
                  <a:srgbClr val="FF0000"/>
                </a:solidFill>
                <a:latin typeface="SutonnyMJ" pitchFamily="2" charset="0"/>
                <a:cs typeface="SutonnyMJ" pitchFamily="2" charset="0"/>
              </a:rPr>
              <a:t>(</a:t>
            </a:r>
            <a:r>
              <a:rPr lang="en-US" b="1" dirty="0">
                <a:solidFill>
                  <a:srgbClr val="FF0000"/>
                </a:solidFill>
                <a:latin typeface="Times New Roman" pitchFamily="18" charset="0"/>
                <a:cs typeface="Times New Roman" pitchFamily="18" charset="0"/>
              </a:rPr>
              <a:t>DEFINITION OF SYLLOGISM)</a:t>
            </a:r>
            <a:endParaRPr lang="en-US" dirty="0"/>
          </a:p>
        </p:txBody>
      </p:sp>
      <p:sp>
        <p:nvSpPr>
          <p:cNvPr id="3" name="Content Placeholder 2"/>
          <p:cNvSpPr>
            <a:spLocks noGrp="1"/>
          </p:cNvSpPr>
          <p:nvPr>
            <p:ph idx="1"/>
          </p:nvPr>
        </p:nvSpPr>
        <p:spPr>
          <a:xfrm>
            <a:off x="608966" y="2131378"/>
            <a:ext cx="10961370" cy="6820408"/>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buNone/>
            </a:pPr>
            <a:r>
              <a:rPr lang="bn-BD" dirty="0">
                <a:latin typeface="NikoshBAN" pitchFamily="2" charset="0"/>
                <a:cs typeface="NikoshBAN" pitchFamily="2" charset="0"/>
              </a:rPr>
              <a:t>যে অবরোহ মাধ্যম অনুমানে পরস্পর সম্পর্কযুক্ত দুটি আশ্রয়বাক্য থেকে অনিবার্যভাবে সিদ্ধান্ত অনুমিত হয় তাকে সহানুমান বলে।</a:t>
            </a:r>
            <a:endParaRPr lang="en-US" dirty="0">
              <a:latin typeface="NikoshBAN" pitchFamily="2" charset="0"/>
              <a:cs typeface="NikoshBAN" pitchFamily="2" charset="0"/>
            </a:endParaRPr>
          </a:p>
          <a:p>
            <a:pPr marL="0" indent="1785630">
              <a:buNone/>
            </a:pPr>
            <a:endParaRPr lang="bn-BD" dirty="0">
              <a:latin typeface="NikoshBAN" pitchFamily="2" charset="0"/>
              <a:cs typeface="NikoshBAN" pitchFamily="2" charset="0"/>
            </a:endParaRPr>
          </a:p>
          <a:p>
            <a:pPr marL="0" indent="1785630">
              <a:buNone/>
            </a:pPr>
            <a:r>
              <a:rPr lang="bn-BD" dirty="0" smtClean="0">
                <a:latin typeface="NikoshBAN" pitchFamily="2" charset="0"/>
                <a:cs typeface="NikoshBAN" pitchFamily="2" charset="0"/>
              </a:rPr>
              <a:t>যেমন,</a:t>
            </a:r>
            <a:endParaRPr lang="en-US" dirty="0" smtClean="0">
              <a:latin typeface="NikoshBAN" pitchFamily="2" charset="0"/>
              <a:cs typeface="NikoshBAN" pitchFamily="2" charset="0"/>
            </a:endParaRPr>
          </a:p>
          <a:p>
            <a:pPr marL="0" indent="1785630">
              <a:buNone/>
            </a:pPr>
            <a:r>
              <a:rPr lang="bn-BD" dirty="0" smtClean="0">
                <a:latin typeface="NikoshBAN" pitchFamily="2" charset="0"/>
                <a:cs typeface="NikoshBAN" pitchFamily="2" charset="0"/>
              </a:rPr>
              <a:t>সকল </a:t>
            </a:r>
            <a:r>
              <a:rPr lang="bn-BD" dirty="0">
                <a:latin typeface="NikoshBAN" pitchFamily="2" charset="0"/>
                <a:cs typeface="NikoshBAN" pitchFamily="2" charset="0"/>
              </a:rPr>
              <a:t>মানুষ হয় মরণশীল</a:t>
            </a:r>
            <a:endParaRPr lang="en-US" dirty="0">
              <a:latin typeface="NikoshBAN" pitchFamily="2" charset="0"/>
              <a:cs typeface="NikoshBAN" pitchFamily="2" charset="0"/>
            </a:endParaRPr>
          </a:p>
          <a:p>
            <a:pPr marL="0" indent="1785630">
              <a:buNone/>
            </a:pPr>
            <a:r>
              <a:rPr lang="bn-BD" dirty="0">
                <a:latin typeface="NikoshBAN" pitchFamily="2" charset="0"/>
                <a:cs typeface="NikoshBAN" pitchFamily="2" charset="0"/>
              </a:rPr>
              <a:t>সকল কবি হয় মানুষ</a:t>
            </a:r>
            <a:endParaRPr lang="en-US" dirty="0">
              <a:latin typeface="NikoshBAN" pitchFamily="2" charset="0"/>
              <a:cs typeface="NikoshBAN" pitchFamily="2" charset="0"/>
            </a:endParaRPr>
          </a:p>
          <a:p>
            <a:pPr marL="0" indent="1785630">
              <a:buNone/>
            </a:pPr>
            <a:r>
              <a:rPr lang="bn-BD" dirty="0">
                <a:latin typeface="NikoshBAN" pitchFamily="2" charset="0"/>
                <a:cs typeface="NikoshBAN" pitchFamily="2" charset="0"/>
              </a:rPr>
              <a:t>অতএব, সকল কবি হয় মরণশীল</a:t>
            </a:r>
            <a:endParaRPr lang="en-US" dirty="0">
              <a:latin typeface="NikoshBAN" pitchFamily="2" charset="0"/>
              <a:cs typeface="NikoshBAN" pitchFamily="2" charset="0"/>
            </a:endParaRPr>
          </a:p>
          <a:p>
            <a:pPr marL="0" indent="1785630">
              <a:buNone/>
            </a:pPr>
            <a:r>
              <a:rPr lang="bn-BD" dirty="0">
                <a:latin typeface="NikoshBAN" pitchFamily="2" charset="0"/>
                <a:cs typeface="NikoshBAN" pitchFamily="2" charset="0"/>
              </a:rPr>
              <a:t>আবার, </a:t>
            </a:r>
            <a:endParaRPr lang="en-US" dirty="0">
              <a:latin typeface="NikoshBAN" pitchFamily="2" charset="0"/>
              <a:cs typeface="NikoshBAN" pitchFamily="2" charset="0"/>
            </a:endParaRPr>
          </a:p>
          <a:p>
            <a:pPr marL="0" indent="1785630">
              <a:buNone/>
            </a:pPr>
            <a:r>
              <a:rPr lang="bn-BD" dirty="0">
                <a:latin typeface="NikoshBAN" pitchFamily="2" charset="0"/>
                <a:cs typeface="NikoshBAN" pitchFamily="2" charset="0"/>
              </a:rPr>
              <a:t>যদি রিফাত আসে তাহলে মাহদী যাবে</a:t>
            </a:r>
            <a:endParaRPr lang="en-US" dirty="0">
              <a:latin typeface="NikoshBAN" pitchFamily="2" charset="0"/>
              <a:cs typeface="NikoshBAN" pitchFamily="2" charset="0"/>
            </a:endParaRPr>
          </a:p>
          <a:p>
            <a:pPr marL="0" indent="1785630">
              <a:buNone/>
            </a:pPr>
            <a:r>
              <a:rPr lang="bn-BD" dirty="0">
                <a:latin typeface="NikoshBAN" pitchFamily="2" charset="0"/>
                <a:cs typeface="NikoshBAN" pitchFamily="2" charset="0"/>
              </a:rPr>
              <a:t>রিফাত এসেছে</a:t>
            </a:r>
            <a:endParaRPr lang="en-US" dirty="0">
              <a:latin typeface="NikoshBAN" pitchFamily="2" charset="0"/>
              <a:cs typeface="NikoshBAN" pitchFamily="2" charset="0"/>
            </a:endParaRPr>
          </a:p>
          <a:p>
            <a:pPr marL="0" indent="1785630">
              <a:buNone/>
            </a:pPr>
            <a:r>
              <a:rPr lang="bn-BD" dirty="0">
                <a:latin typeface="NikoshBAN" pitchFamily="2" charset="0"/>
                <a:cs typeface="NikoshBAN" pitchFamily="2" charset="0"/>
              </a:rPr>
              <a:t>অতএব, মাহদী যাবে।</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3469355000"/>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arn(inVertical)">
                                      <p:cBhvr>
                                        <p:cTn id="38" dur="500"/>
                                        <p:tgtEl>
                                          <p:spTgt spid="3">
                                            <p:txEl>
                                              <p:pRg st="8" end="8"/>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arn(inVertical)">
                                      <p:cBhvr>
                                        <p:cTn id="4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65" y="548072"/>
            <a:ext cx="10900475" cy="1400621"/>
          </a:xfrm>
        </p:spPr>
        <p:style>
          <a:lnRef idx="2">
            <a:schemeClr val="accent1"/>
          </a:lnRef>
          <a:fillRef idx="1">
            <a:schemeClr val="lt1"/>
          </a:fillRef>
          <a:effectRef idx="0">
            <a:schemeClr val="accent1"/>
          </a:effectRef>
          <a:fontRef idx="minor">
            <a:schemeClr val="dk1"/>
          </a:fontRef>
        </p:style>
        <p:txBody>
          <a:bodyPr>
            <a:noAutofit/>
          </a:bodyPr>
          <a:lstStyle/>
          <a:p>
            <a:r>
              <a:rPr lang="as-IN" sz="6100" dirty="0">
                <a:solidFill>
                  <a:srgbClr val="7030A0"/>
                </a:solidFill>
                <a:latin typeface="NikoshBAN" pitchFamily="2" charset="0"/>
                <a:cs typeface="NikoshBAN" pitchFamily="2" charset="0"/>
              </a:rPr>
              <a:t>উদাহরন বিশ্লেষণঃ-</a:t>
            </a:r>
            <a:endParaRPr lang="en-US" sz="6100" dirty="0">
              <a:solidFill>
                <a:srgbClr val="7030A0"/>
              </a:solidFill>
              <a:latin typeface="NikoshBAN" pitchFamily="2" charset="0"/>
              <a:cs typeface="NikoshBAN" pitchFamily="2" charset="0"/>
            </a:endParaRPr>
          </a:p>
        </p:txBody>
      </p:sp>
      <p:sp>
        <p:nvSpPr>
          <p:cNvPr id="3" name="Content Placeholder 2"/>
          <p:cNvSpPr>
            <a:spLocks noGrp="1"/>
          </p:cNvSpPr>
          <p:nvPr>
            <p:ph idx="1"/>
          </p:nvPr>
        </p:nvSpPr>
        <p:spPr>
          <a:xfrm>
            <a:off x="608966" y="2253174"/>
            <a:ext cx="10961370" cy="6552462"/>
          </a:xfrm>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a:buNone/>
            </a:pPr>
            <a:r>
              <a:rPr lang="en-US" sz="4900" b="1" dirty="0">
                <a:latin typeface="SutonnyMJ" pitchFamily="2" charset="0"/>
                <a:cs typeface="SutonnyMJ" pitchFamily="2" charset="0"/>
              </a:rPr>
              <a:t> </a:t>
            </a:r>
          </a:p>
          <a:p>
            <a:pPr>
              <a:buNone/>
            </a:pPr>
            <a:r>
              <a:rPr lang="as-IN" sz="4900" b="1" dirty="0">
                <a:latin typeface="NikoshBAN" pitchFamily="2" charset="0"/>
                <a:cs typeface="NikoshBAN" pitchFamily="2" charset="0"/>
              </a:rPr>
              <a:t>উদাহরণ</a:t>
            </a:r>
            <a:r>
              <a:rPr lang="en-US" sz="4900" b="1" dirty="0">
                <a:latin typeface="NikoshBAN" pitchFamily="2" charset="0"/>
                <a:cs typeface="NikoshBAN" pitchFamily="2" charset="0"/>
              </a:rPr>
              <a:t>ঃ-</a:t>
            </a:r>
            <a:r>
              <a:rPr lang="as-IN" sz="4900" b="1" dirty="0">
                <a:latin typeface="NikoshBAN" pitchFamily="2" charset="0"/>
                <a:cs typeface="NikoshBAN" pitchFamily="2" charset="0"/>
              </a:rPr>
              <a:t>	   সকল পাখি হয় দ্বিপদ, </a:t>
            </a:r>
          </a:p>
          <a:p>
            <a:pPr>
              <a:buNone/>
            </a:pPr>
            <a:r>
              <a:rPr lang="as-IN" sz="4900" b="1" dirty="0">
                <a:latin typeface="NikoshBAN" pitchFamily="2" charset="0"/>
                <a:cs typeface="NikoshBAN" pitchFamily="2" charset="0"/>
              </a:rPr>
              <a:t>	                সকল কাক হয় পাখি, </a:t>
            </a:r>
          </a:p>
          <a:p>
            <a:pPr>
              <a:buNone/>
            </a:pPr>
            <a:r>
              <a:rPr lang="as-IN" sz="4900" b="1" dirty="0">
                <a:latin typeface="NikoshBAN" pitchFamily="2" charset="0"/>
                <a:cs typeface="NikoshBAN" pitchFamily="2" charset="0"/>
              </a:rPr>
              <a:t>      	         সুতরাং সকল কাক হয় দ্বিপদ। </a:t>
            </a:r>
          </a:p>
          <a:p>
            <a:pPr>
              <a:buNone/>
            </a:pPr>
            <a:endParaRPr lang="as-IN" sz="4900" b="1" dirty="0">
              <a:latin typeface="NikoshBAN" pitchFamily="2" charset="0"/>
              <a:cs typeface="NikoshBAN" pitchFamily="2" charset="0"/>
            </a:endParaRPr>
          </a:p>
          <a:p>
            <a:pPr>
              <a:buNone/>
            </a:pPr>
            <a:r>
              <a:rPr lang="as-IN" sz="4900" b="1" dirty="0">
                <a:latin typeface="NikoshBAN" pitchFamily="2" charset="0"/>
                <a:cs typeface="NikoshBAN" pitchFamily="2" charset="0"/>
              </a:rPr>
              <a:t>সহানুমানের এই যুক্তিটির দিকে লক্ষ্য করলে  দেখা যায় যে,  উল্লিখিত দৃষ্টান্তটিতে সিদ্ধান্তটি আশ্রয়বাক্য দুটির যেকোন  একটি থেকে অনুমিত হয়নি । যুক্তভাবে উভয় যুক্তিবাক্য থেকেই অনুমিত হয়েছে ।</a:t>
            </a:r>
            <a:endParaRPr lang="en-US" sz="4900" dirty="0">
              <a:latin typeface="NikoshBAN" pitchFamily="2" charset="0"/>
              <a:cs typeface="NikoshBAN" pitchFamily="2"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460" y="0"/>
            <a:ext cx="10758382" cy="1948688"/>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b="1" dirty="0" err="1" smtClean="0">
                <a:solidFill>
                  <a:srgbClr val="FF0000"/>
                </a:solidFill>
                <a:latin typeface="SutonnyMJ" pitchFamily="2" charset="0"/>
                <a:cs typeface="SutonnyMJ" pitchFamily="2" charset="0"/>
              </a:rPr>
              <a:t>mnvbyygv‡bi</a:t>
            </a:r>
            <a:r>
              <a:rPr lang="en-US" b="1" dirty="0" smtClean="0">
                <a:solidFill>
                  <a:srgbClr val="FF0000"/>
                </a:solidFill>
                <a:latin typeface="SutonnyMJ" pitchFamily="2" charset="0"/>
                <a:cs typeface="SutonnyMJ" pitchFamily="2" charset="0"/>
              </a:rPr>
              <a:t> ‰</a:t>
            </a:r>
            <a:r>
              <a:rPr lang="en-US" b="1" dirty="0" err="1" smtClean="0">
                <a:solidFill>
                  <a:srgbClr val="FF0000"/>
                </a:solidFill>
                <a:latin typeface="SutonnyMJ" pitchFamily="2" charset="0"/>
                <a:cs typeface="SutonnyMJ" pitchFamily="2" charset="0"/>
              </a:rPr>
              <a:t>ewkó¨t</a:t>
            </a:r>
            <a:r>
              <a:rPr lang="en-US" dirty="0" smtClean="0">
                <a:solidFill>
                  <a:srgbClr val="FF0000"/>
                </a:solidFill>
                <a:latin typeface="SutonnyMJ" pitchFamily="2" charset="0"/>
                <a:cs typeface="SutonnyMJ" pitchFamily="2" charset="0"/>
              </a:rPr>
              <a:t/>
            </a:r>
            <a:br>
              <a:rPr lang="en-US" dirty="0" smtClean="0">
                <a:solidFill>
                  <a:srgbClr val="FF0000"/>
                </a:solidFill>
                <a:latin typeface="SutonnyMJ" pitchFamily="2" charset="0"/>
                <a:cs typeface="SutonnyMJ" pitchFamily="2" charset="0"/>
              </a:rPr>
            </a:br>
            <a:r>
              <a:rPr lang="en-US" b="1" dirty="0" smtClean="0">
                <a:solidFill>
                  <a:srgbClr val="FF0000"/>
                </a:solidFill>
                <a:latin typeface="SutonnyMJ" pitchFamily="2" charset="0"/>
                <a:cs typeface="SutonnyMJ" pitchFamily="2" charset="0"/>
              </a:rPr>
              <a:t>(</a:t>
            </a:r>
            <a:r>
              <a:rPr lang="en-US" b="1" dirty="0" smtClean="0">
                <a:solidFill>
                  <a:srgbClr val="FF0000"/>
                </a:solidFill>
                <a:latin typeface="Times New Roman" pitchFamily="18" charset="0"/>
                <a:cs typeface="Times New Roman" pitchFamily="18" charset="0"/>
              </a:rPr>
              <a:t>Characteristics of Syllogism)</a:t>
            </a:r>
            <a:endParaRPr lang="en-US"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608968" y="2131379"/>
            <a:ext cx="10900475" cy="7003098"/>
          </a:xfrm>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marL="0" indent="0">
              <a:buNone/>
            </a:pPr>
            <a:r>
              <a:rPr lang="en-US" sz="14700" dirty="0">
                <a:solidFill>
                  <a:schemeClr val="bg1"/>
                </a:solidFill>
                <a:latin typeface="NikoshBAN" pitchFamily="2" charset="0"/>
                <a:cs typeface="NikoshBAN" pitchFamily="2" charset="0"/>
              </a:rPr>
              <a:t>1. </a:t>
            </a:r>
            <a:r>
              <a:rPr lang="as-IN" sz="14700" dirty="0">
                <a:solidFill>
                  <a:schemeClr val="bg1"/>
                </a:solidFill>
                <a:latin typeface="NikoshBAN" pitchFamily="2" charset="0"/>
                <a:cs typeface="NikoshBAN" pitchFamily="2" charset="0"/>
              </a:rPr>
              <a:t>সহানুমানের সিদ্ধান্তটি সর্বদা দুটি আশ্রয়বাক্য থেকে অনুমিত হয়।</a:t>
            </a:r>
          </a:p>
          <a:p>
            <a:pPr marL="0" indent="0">
              <a:buNone/>
            </a:pPr>
            <a:r>
              <a:rPr lang="as-IN" sz="14700" dirty="0">
                <a:solidFill>
                  <a:schemeClr val="bg1"/>
                </a:solidFill>
                <a:latin typeface="NikoshBAN" pitchFamily="2" charset="0"/>
                <a:cs typeface="NikoshBAN" pitchFamily="2" charset="0"/>
              </a:rPr>
              <a:t>	যেমনঃ- সকল মানুষ হয় মরনশীল।</a:t>
            </a:r>
          </a:p>
          <a:p>
            <a:pPr marL="0" indent="0">
              <a:buNone/>
            </a:pPr>
            <a:r>
              <a:rPr lang="as-IN" sz="14700" dirty="0">
                <a:solidFill>
                  <a:schemeClr val="bg1"/>
                </a:solidFill>
                <a:latin typeface="NikoshBAN" pitchFamily="2" charset="0"/>
                <a:cs typeface="NikoshBAN" pitchFamily="2" charset="0"/>
              </a:rPr>
              <a:t> 		সকল রাজনীতিবিদ হয় মানুষ।   </a:t>
            </a:r>
          </a:p>
          <a:p>
            <a:pPr marL="0" indent="0">
              <a:buNone/>
            </a:pPr>
            <a:r>
              <a:rPr lang="as-IN" sz="14700" dirty="0">
                <a:solidFill>
                  <a:schemeClr val="bg1"/>
                </a:solidFill>
                <a:latin typeface="NikoshBAN" pitchFamily="2" charset="0"/>
                <a:cs typeface="NikoshBAN" pitchFamily="2" charset="0"/>
              </a:rPr>
              <a:t>	 	সুতরাং , সকল রাজনীতিবিদ হয় মরনশীল।  </a:t>
            </a:r>
          </a:p>
          <a:p>
            <a:pPr marL="0" indent="0">
              <a:buNone/>
            </a:pPr>
            <a:r>
              <a:rPr lang="en-US" sz="14700" dirty="0">
                <a:solidFill>
                  <a:schemeClr val="bg1"/>
                </a:solidFill>
                <a:latin typeface="NikoshBAN" pitchFamily="2" charset="0"/>
                <a:cs typeface="NikoshBAN" pitchFamily="2" charset="0"/>
              </a:rPr>
              <a:t>2. </a:t>
            </a:r>
            <a:r>
              <a:rPr lang="as-IN" sz="14700" dirty="0">
                <a:solidFill>
                  <a:schemeClr val="bg1"/>
                </a:solidFill>
                <a:latin typeface="NikoshBAN" pitchFamily="2" charset="0"/>
                <a:cs typeface="NikoshBAN" pitchFamily="2" charset="0"/>
              </a:rPr>
              <a:t>সহানুমানের আরেকটি অন্যতম বৈশিষ্ট্য হলো এর সিদ্ধান্ত কোনোক্রমেই আশ্রয়বাক্য থেকে ব্যাপক হতে পারে না।</a:t>
            </a:r>
          </a:p>
          <a:p>
            <a:pPr marL="0" indent="0">
              <a:buNone/>
            </a:pPr>
            <a:r>
              <a:rPr lang="en-US" sz="14700" dirty="0">
                <a:solidFill>
                  <a:schemeClr val="bg1"/>
                </a:solidFill>
                <a:latin typeface="NikoshBAN" pitchFamily="2" charset="0"/>
                <a:cs typeface="NikoshBAN" pitchFamily="2" charset="0"/>
              </a:rPr>
              <a:t>3. </a:t>
            </a:r>
            <a:r>
              <a:rPr lang="as-IN" sz="14700" dirty="0">
                <a:solidFill>
                  <a:schemeClr val="bg1"/>
                </a:solidFill>
                <a:latin typeface="NikoshBAN" pitchFamily="2" charset="0"/>
                <a:cs typeface="NikoshBAN" pitchFamily="2" charset="0"/>
              </a:rPr>
              <a:t>সহানুমানের সিদ্ধান্তটি আশ্রয়বাক্য থেকে অনিবার্যভাবে নিঃসৃত হয়।</a:t>
            </a:r>
          </a:p>
          <a:p>
            <a:pPr marL="0" indent="0">
              <a:buNone/>
            </a:pPr>
            <a:r>
              <a:rPr lang="en-US" sz="14700" dirty="0">
                <a:solidFill>
                  <a:schemeClr val="bg1"/>
                </a:solidFill>
                <a:latin typeface="NikoshBAN" pitchFamily="2" charset="0"/>
                <a:cs typeface="NikoshBAN" pitchFamily="2" charset="0"/>
              </a:rPr>
              <a:t>4. </a:t>
            </a:r>
            <a:r>
              <a:rPr lang="as-IN" sz="14700" dirty="0">
                <a:solidFill>
                  <a:schemeClr val="bg1"/>
                </a:solidFill>
                <a:latin typeface="NikoshBAN" pitchFamily="2" charset="0"/>
                <a:cs typeface="NikoshBAN" pitchFamily="2" charset="0"/>
              </a:rPr>
              <a:t>সহানুমানের আশ্রয়বাক্যগুলো বাস্তবে সত্য হলে সহানুমানের সিদ্ধান্ত ও বস্তুগতভাবে সত্য হয়।</a:t>
            </a:r>
          </a:p>
          <a:p>
            <a:pPr marL="0" indent="0">
              <a:buNone/>
            </a:pPr>
            <a:r>
              <a:rPr lang="en-US" sz="14700" dirty="0">
                <a:solidFill>
                  <a:schemeClr val="bg1"/>
                </a:solidFill>
                <a:latin typeface="NikoshBAN" pitchFamily="2" charset="0"/>
                <a:cs typeface="NikoshBAN" pitchFamily="2" charset="0"/>
              </a:rPr>
              <a:t>5. </a:t>
            </a:r>
            <a:r>
              <a:rPr lang="as-IN" sz="14700" dirty="0">
                <a:solidFill>
                  <a:schemeClr val="bg1"/>
                </a:solidFill>
                <a:latin typeface="NikoshBAN" pitchFamily="2" charset="0"/>
                <a:cs typeface="NikoshBAN" pitchFamily="2" charset="0"/>
              </a:rPr>
              <a:t>সহানুমানের আশ্রয়বাক্যগুলোতে  একটি ”সাধারন পদ” বর্তমান থাকে।</a:t>
            </a:r>
            <a:endParaRPr lang="en-US" sz="14700" dirty="0">
              <a:solidFill>
                <a:schemeClr val="bg1"/>
              </a:solidFill>
              <a:latin typeface="NikoshBAN" pitchFamily="2" charset="0"/>
              <a:cs typeface="NikoshBAN" pitchFamily="2" charset="0"/>
            </a:endParaRPr>
          </a:p>
          <a:p>
            <a:pPr marL="0" indent="0">
              <a:buNone/>
            </a:pPr>
            <a:r>
              <a:rPr lang="en-US" sz="14700" dirty="0">
                <a:latin typeface="SutonnyMJ" pitchFamily="2" charset="0"/>
                <a:cs typeface="SutonnyMJ" pitchFamily="2" charset="0"/>
              </a:rPr>
              <a:t>  </a:t>
            </a:r>
          </a:p>
          <a:p>
            <a:pPr marL="595210" indent="-595210">
              <a:buNone/>
            </a:pPr>
            <a:r>
              <a:rPr lang="en-US" sz="14700" dirty="0">
                <a:latin typeface="SutonnyMJ" pitchFamily="2" charset="0"/>
                <a:cs typeface="SutonnyMJ" pitchFamily="2" charset="0"/>
              </a:rPr>
              <a:t>  </a:t>
            </a: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bn-BD" dirty="0">
                <a:solidFill>
                  <a:srgbClr val="FF0000"/>
                </a:solidFill>
                <a:latin typeface="NikoshBAN" pitchFamily="2" charset="0"/>
                <a:cs typeface="NikoshBAN" pitchFamily="2" charset="0"/>
              </a:rPr>
              <a:t>সহানুমানের বৈশিষ্ট্য</a:t>
            </a:r>
            <a:endParaRPr lang="en-US"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bn-BD" sz="3200" dirty="0">
                <a:latin typeface="NikoshBAN" pitchFamily="2" charset="0"/>
                <a:cs typeface="NikoshBAN" pitchFamily="2" charset="0"/>
              </a:rPr>
              <a:t>১. সহানুমান সর্বক্ষেত্রেই তিনটি যুক্তিবাক্যের সমষ্টি, দুটি আশ্রয়বাক্য ও একটি সিদ্ধান্ত।</a:t>
            </a:r>
            <a:endParaRPr lang="en-US" sz="3200" dirty="0">
              <a:latin typeface="NikoshBAN" pitchFamily="2" charset="0"/>
              <a:cs typeface="NikoshBAN" pitchFamily="2" charset="0"/>
            </a:endParaRPr>
          </a:p>
          <a:p>
            <a:pPr marL="0" indent="0">
              <a:buNone/>
            </a:pPr>
            <a:r>
              <a:rPr lang="bn-BD" sz="3200" dirty="0">
                <a:latin typeface="NikoshBAN" pitchFamily="2" charset="0"/>
                <a:cs typeface="NikoshBAN" pitchFamily="2" charset="0"/>
              </a:rPr>
              <a:t>সকল মানুষ হয় মরণশীল (প্রধান আশ্রয়বাক্য)</a:t>
            </a:r>
            <a:endParaRPr lang="en-US" sz="3200" dirty="0">
              <a:latin typeface="NikoshBAN" pitchFamily="2" charset="0"/>
              <a:cs typeface="NikoshBAN" pitchFamily="2" charset="0"/>
            </a:endParaRPr>
          </a:p>
          <a:p>
            <a:pPr marL="0" indent="0">
              <a:buNone/>
            </a:pPr>
            <a:r>
              <a:rPr lang="bn-BD" sz="3200" dirty="0">
                <a:latin typeface="NikoshBAN" pitchFamily="2" charset="0"/>
                <a:cs typeface="NikoshBAN" pitchFamily="2" charset="0"/>
              </a:rPr>
              <a:t>সকল কবি হয় মানুষ (অপ্রধান আশ্রয়বাক্য)</a:t>
            </a:r>
            <a:endParaRPr lang="en-US" sz="3200" dirty="0">
              <a:latin typeface="NikoshBAN" pitchFamily="2" charset="0"/>
              <a:cs typeface="NikoshBAN" pitchFamily="2" charset="0"/>
            </a:endParaRPr>
          </a:p>
          <a:p>
            <a:pPr marL="0" indent="0">
              <a:buNone/>
            </a:pPr>
            <a:r>
              <a:rPr lang="bn-BD" sz="3200" dirty="0">
                <a:latin typeface="NikoshBAN" pitchFamily="2" charset="0"/>
                <a:cs typeface="NikoshBAN" pitchFamily="2" charset="0"/>
              </a:rPr>
              <a:t>অতএব, সকল কবি হয় মরণশীল (সিদ্ধান্ত)</a:t>
            </a:r>
            <a:endParaRPr lang="en-US" sz="3200" dirty="0">
              <a:latin typeface="NikoshBAN" pitchFamily="2" charset="0"/>
              <a:cs typeface="NikoshBAN" pitchFamily="2" charset="0"/>
            </a:endParaRPr>
          </a:p>
          <a:p>
            <a:pPr marL="0" indent="0">
              <a:buNone/>
            </a:pPr>
            <a:r>
              <a:rPr lang="en-US" sz="3200" dirty="0">
                <a:latin typeface="NikoshBAN" pitchFamily="2" charset="0"/>
                <a:cs typeface="NikoshBAN" pitchFamily="2" charset="0"/>
              </a:rPr>
              <a:t> </a:t>
            </a:r>
          </a:p>
          <a:p>
            <a:pPr marL="0" indent="0">
              <a:buNone/>
            </a:pPr>
            <a:r>
              <a:rPr lang="bn-BD" sz="3200" dirty="0">
                <a:latin typeface="NikoshBAN" pitchFamily="2" charset="0"/>
                <a:cs typeface="NikoshBAN" pitchFamily="2" charset="0"/>
              </a:rPr>
              <a:t>২. সহানুমানের আশ্রয়বাক্য দুটির মধ্যে একটি অবিচ্ছেদ্য সম্পর্ক থাকবে।</a:t>
            </a:r>
            <a:endParaRPr lang="en-US" sz="3200" dirty="0">
              <a:latin typeface="NikoshBAN" pitchFamily="2" charset="0"/>
              <a:cs typeface="NikoshBAN" pitchFamily="2" charset="0"/>
            </a:endParaRPr>
          </a:p>
          <a:p>
            <a:pPr marL="0" indent="0">
              <a:buNone/>
            </a:pPr>
            <a:r>
              <a:rPr lang="bn-BD" sz="3200" dirty="0">
                <a:latin typeface="NikoshBAN" pitchFamily="2" charset="0"/>
                <a:cs typeface="NikoshBAN" pitchFamily="2" charset="0"/>
              </a:rPr>
              <a:t>সকল মানুষ হয় মরণশীল (প্রধান আশ্রয়বাক্য)</a:t>
            </a:r>
            <a:endParaRPr lang="en-US" sz="3200" dirty="0">
              <a:latin typeface="NikoshBAN" pitchFamily="2" charset="0"/>
              <a:cs typeface="NikoshBAN" pitchFamily="2" charset="0"/>
            </a:endParaRPr>
          </a:p>
          <a:p>
            <a:pPr marL="0" indent="0">
              <a:buNone/>
            </a:pPr>
            <a:r>
              <a:rPr lang="bn-BD" sz="3200" dirty="0">
                <a:latin typeface="NikoshBAN" pitchFamily="2" charset="0"/>
                <a:cs typeface="NikoshBAN" pitchFamily="2" charset="0"/>
              </a:rPr>
              <a:t>সকল কবি হয় মানুষ (অপ্রধান আশ্রয়বাক্য)</a:t>
            </a:r>
            <a:endParaRPr lang="en-US" sz="3200" dirty="0">
              <a:latin typeface="NikoshBAN" pitchFamily="2" charset="0"/>
              <a:cs typeface="NikoshBAN" pitchFamily="2" charset="0"/>
            </a:endParaRPr>
          </a:p>
          <a:p>
            <a:pPr marL="0" indent="0">
              <a:buNone/>
            </a:pPr>
            <a:r>
              <a:rPr lang="bn-BD" sz="3200" dirty="0">
                <a:latin typeface="NikoshBAN" pitchFamily="2" charset="0"/>
                <a:cs typeface="NikoshBAN" pitchFamily="2" charset="0"/>
              </a:rPr>
              <a:t>অতএব, সকল কবি হয় মরণশীল (সিদ্ধান্ত)</a:t>
            </a:r>
            <a:endParaRPr lang="en-US" sz="3200" dirty="0">
              <a:latin typeface="NikoshBAN" pitchFamily="2" charset="0"/>
              <a:cs typeface="NikoshBAN" pitchFamily="2" charset="0"/>
            </a:endParaRPr>
          </a:p>
          <a:p>
            <a:pPr marL="0" indent="0">
              <a:buNone/>
            </a:pP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298627627"/>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1959</TotalTime>
  <Words>418</Words>
  <Application>Microsoft Office PowerPoint</Application>
  <PresentationFormat>Ledger Paper (11x17 in)</PresentationFormat>
  <Paragraphs>99</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NikoshBAN</vt:lpstr>
      <vt:lpstr>SutonnyMJ</vt:lpstr>
      <vt:lpstr>Times New Roman</vt:lpstr>
      <vt:lpstr>Office Theme</vt:lpstr>
      <vt:lpstr>স্বাগতম</vt:lpstr>
      <vt:lpstr>PowerPoint Presentation</vt:lpstr>
      <vt:lpstr>আজকের আলোচ্য বিষয়</vt:lpstr>
      <vt:lpstr>শিখনফলঃ</vt:lpstr>
      <vt:lpstr>সহানুমানের সংজ্ঞাঃ  (DEFINITION OF SYLLOGISM)</vt:lpstr>
      <vt:lpstr>সহানুমানের সংজ্ঞাঃ  (DEFINITION OF SYLLOGISM)</vt:lpstr>
      <vt:lpstr>উদাহরন বিশ্লেষণঃ-</vt:lpstr>
      <vt:lpstr>mnvbyygv‡bi ‰ewkó¨t (Characteristics of Syllogism)</vt:lpstr>
      <vt:lpstr>সহানুমানের বৈশিষ্ট্য</vt:lpstr>
      <vt:lpstr>PowerPoint Presentation</vt:lpstr>
      <vt:lpstr>PowerPoint Presentation</vt:lpstr>
      <vt:lpstr>উন্মুক্ত প্রশ্ন যুক্তি  Open Question Argument ?</vt:lpstr>
      <vt:lpstr>PowerPoint Presentation</vt:lpstr>
      <vt:lpstr>আগামী ক্লাসের আলোচ্য বিষয়ঃ</vt:lpstr>
      <vt:lpstr>সবাইকে 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bcpsc</dc:creator>
  <cp:lastModifiedBy>jsmsc</cp:lastModifiedBy>
  <cp:revision>256</cp:revision>
  <dcterms:created xsi:type="dcterms:W3CDTF">2015-01-15T15:51:54Z</dcterms:created>
  <dcterms:modified xsi:type="dcterms:W3CDTF">2017-05-20T00:43:41Z</dcterms:modified>
</cp:coreProperties>
</file>