
<file path=[Content_Types].xml><?xml version="1.0" encoding="utf-8"?>
<Types xmlns="http://schemas.openxmlformats.org/package/2006/content-types">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76" r:id="rId1"/>
  </p:sldMasterIdLst>
  <p:notesMasterIdLst>
    <p:notesMasterId r:id="rId19"/>
  </p:notesMasterIdLst>
  <p:sldIdLst>
    <p:sldId id="256" r:id="rId2"/>
    <p:sldId id="276" r:id="rId3"/>
    <p:sldId id="273" r:id="rId4"/>
    <p:sldId id="258" r:id="rId5"/>
    <p:sldId id="260" r:id="rId6"/>
    <p:sldId id="277" r:id="rId7"/>
    <p:sldId id="261" r:id="rId8"/>
    <p:sldId id="287" r:id="rId9"/>
    <p:sldId id="278" r:id="rId10"/>
    <p:sldId id="279" r:id="rId11"/>
    <p:sldId id="280" r:id="rId12"/>
    <p:sldId id="281" r:id="rId13"/>
    <p:sldId id="282" r:id="rId14"/>
    <p:sldId id="272" r:id="rId15"/>
    <p:sldId id="275" r:id="rId16"/>
    <p:sldId id="267" r:id="rId17"/>
    <p:sldId id="263" r:id="rId18"/>
  </p:sldIdLst>
  <p:sldSz cx="9144000" cy="5715000" type="screen16x10"/>
  <p:notesSz cx="9144000"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80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F217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607" autoAdjust="0"/>
  </p:normalViewPr>
  <p:slideViewPr>
    <p:cSldViewPr>
      <p:cViewPr varScale="1">
        <p:scale>
          <a:sx n="85" d="100"/>
          <a:sy n="85" d="100"/>
        </p:scale>
        <p:origin x="936" y="72"/>
      </p:cViewPr>
      <p:guideLst>
        <p:guide orient="horz" pos="180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179484" y="0"/>
            <a:ext cx="3962400" cy="342900"/>
          </a:xfrm>
          <a:prstGeom prst="rect">
            <a:avLst/>
          </a:prstGeom>
        </p:spPr>
        <p:txBody>
          <a:bodyPr vert="horz" lIns="91440" tIns="45720" rIns="91440" bIns="45720" rtlCol="0"/>
          <a:lstStyle>
            <a:lvl1pPr algn="r">
              <a:defRPr sz="1200"/>
            </a:lvl1pPr>
          </a:lstStyle>
          <a:p>
            <a:fld id="{4624EB29-6FF5-446E-B3AF-7E6591222D0E}" type="datetimeFigureOut">
              <a:rPr lang="en-US" smtClean="0"/>
              <a:pPr/>
              <a:t>5/20/2017</a:t>
            </a:fld>
            <a:endParaRPr lang="en-US"/>
          </a:p>
        </p:txBody>
      </p:sp>
      <p:sp>
        <p:nvSpPr>
          <p:cNvPr id="4" name="Slide Image Placeholder 3"/>
          <p:cNvSpPr>
            <a:spLocks noGrp="1" noRot="1" noChangeAspect="1"/>
          </p:cNvSpPr>
          <p:nvPr>
            <p:ph type="sldImg" idx="2"/>
          </p:nvPr>
        </p:nvSpPr>
        <p:spPr>
          <a:xfrm>
            <a:off x="2514600" y="514350"/>
            <a:ext cx="4114800" cy="25717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14400" y="3257550"/>
            <a:ext cx="7315200" cy="30861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6513910"/>
            <a:ext cx="3962400" cy="3429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179484" y="6513910"/>
            <a:ext cx="3962400" cy="342900"/>
          </a:xfrm>
          <a:prstGeom prst="rect">
            <a:avLst/>
          </a:prstGeom>
        </p:spPr>
        <p:txBody>
          <a:bodyPr vert="horz" lIns="91440" tIns="45720" rIns="91440" bIns="45720" rtlCol="0" anchor="b"/>
          <a:lstStyle>
            <a:lvl1pPr algn="r">
              <a:defRPr sz="1200"/>
            </a:lvl1pPr>
          </a:lstStyle>
          <a:p>
            <a:fld id="{49DAF6DC-A90D-4EF1-BF2D-790AD181C125}" type="slidenum">
              <a:rPr lang="en-US" smtClean="0"/>
              <a:pPr/>
              <a:t>‹#›</a:t>
            </a:fld>
            <a:endParaRPr lang="en-US"/>
          </a:p>
        </p:txBody>
      </p:sp>
    </p:spTree>
    <p:extLst>
      <p:ext uri="{BB962C8B-B14F-4D97-AF65-F5344CB8AC3E}">
        <p14:creationId xmlns:p14="http://schemas.microsoft.com/office/powerpoint/2010/main" val="34224799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514600" y="514350"/>
            <a:ext cx="4114800" cy="257175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9DAF6DC-A90D-4EF1-BF2D-790AD181C125}" type="slidenum">
              <a:rPr lang="en-US" smtClean="0"/>
              <a:pPr/>
              <a:t>1</a:t>
            </a:fld>
            <a:endParaRPr lang="en-US"/>
          </a:p>
        </p:txBody>
      </p:sp>
    </p:spTree>
    <p:extLst>
      <p:ext uri="{BB962C8B-B14F-4D97-AF65-F5344CB8AC3E}">
        <p14:creationId xmlns:p14="http://schemas.microsoft.com/office/powerpoint/2010/main" val="23206627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9DAF6DC-A90D-4EF1-BF2D-790AD181C125}" type="slidenum">
              <a:rPr lang="en-US" smtClean="0"/>
              <a:pPr/>
              <a:t>14</a:t>
            </a:fld>
            <a:endParaRPr lang="en-US"/>
          </a:p>
        </p:txBody>
      </p:sp>
    </p:spTree>
    <p:extLst>
      <p:ext uri="{BB962C8B-B14F-4D97-AF65-F5344CB8AC3E}">
        <p14:creationId xmlns:p14="http://schemas.microsoft.com/office/powerpoint/2010/main" val="34174913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9DAF6DC-A90D-4EF1-BF2D-790AD181C125}" type="slidenum">
              <a:rPr lang="en-US" smtClean="0"/>
              <a:pPr/>
              <a:t>15</a:t>
            </a:fld>
            <a:endParaRPr lang="en-US"/>
          </a:p>
        </p:txBody>
      </p:sp>
    </p:spTree>
    <p:extLst>
      <p:ext uri="{BB962C8B-B14F-4D97-AF65-F5344CB8AC3E}">
        <p14:creationId xmlns:p14="http://schemas.microsoft.com/office/powerpoint/2010/main" val="24199577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75357"/>
            <a:ext cx="7772400" cy="1225021"/>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238500"/>
            <a:ext cx="6400800" cy="14605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5C44B9B-3D90-4084-B31E-FBE4DB8320CE}" type="datetimeFigureOut">
              <a:rPr lang="en-US" smtClean="0"/>
              <a:pPr/>
              <a:t>5/20/2017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0D0C19-6987-43AD-93C0-EA9A20AFC53F}" type="slidenum">
              <a:rPr lang="en-US" smtClean="0"/>
              <a:pPr/>
              <a:t>‹#›</a:t>
            </a:fld>
            <a:endParaRPr lang="en-US"/>
          </a:p>
        </p:txBody>
      </p:sp>
    </p:spTree>
  </p:cSld>
  <p:clrMapOvr>
    <a:masterClrMapping/>
  </p:clrMapOvr>
  <p:transition spd="slow">
    <p:plus/>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5C44B9B-3D90-4084-B31E-FBE4DB8320CE}" type="datetimeFigureOut">
              <a:rPr lang="en-US" smtClean="0"/>
              <a:pPr/>
              <a:t>5/20/2017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0D0C19-6987-43AD-93C0-EA9A20AFC53F}" type="slidenum">
              <a:rPr lang="en-US" smtClean="0"/>
              <a:pPr/>
              <a:t>‹#›</a:t>
            </a:fld>
            <a:endParaRPr lang="en-US"/>
          </a:p>
        </p:txBody>
      </p:sp>
    </p:spTree>
  </p:cSld>
  <p:clrMapOvr>
    <a:masterClrMapping/>
  </p:clrMapOvr>
  <p:transition spd="slow">
    <p:plus/>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90500"/>
            <a:ext cx="2057400" cy="4064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90500"/>
            <a:ext cx="6019800" cy="4064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5C44B9B-3D90-4084-B31E-FBE4DB8320CE}" type="datetimeFigureOut">
              <a:rPr lang="en-US" smtClean="0"/>
              <a:pPr/>
              <a:t>5/20/2017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0D0C19-6987-43AD-93C0-EA9A20AFC53F}" type="slidenum">
              <a:rPr lang="en-US" smtClean="0"/>
              <a:pPr/>
              <a:t>‹#›</a:t>
            </a:fld>
            <a:endParaRPr lang="en-US"/>
          </a:p>
        </p:txBody>
      </p:sp>
    </p:spTree>
  </p:cSld>
  <p:clrMapOvr>
    <a:masterClrMapping/>
  </p:clrMapOvr>
  <p:transition spd="slow">
    <p:plus/>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5C44B9B-3D90-4084-B31E-FBE4DB8320CE}" type="datetimeFigureOut">
              <a:rPr lang="en-US" smtClean="0"/>
              <a:pPr/>
              <a:t>5/20/2017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0D0C19-6987-43AD-93C0-EA9A20AFC53F}" type="slidenum">
              <a:rPr lang="en-US" smtClean="0"/>
              <a:pPr/>
              <a:t>‹#›</a:t>
            </a:fld>
            <a:endParaRPr lang="en-US"/>
          </a:p>
        </p:txBody>
      </p:sp>
    </p:spTree>
  </p:cSld>
  <p:clrMapOvr>
    <a:masterClrMapping/>
  </p:clrMapOvr>
  <p:transition spd="slow">
    <p:plus/>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672419"/>
            <a:ext cx="7772400" cy="1135063"/>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422261"/>
            <a:ext cx="7772400" cy="1250156"/>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5C44B9B-3D90-4084-B31E-FBE4DB8320CE}" type="datetimeFigureOut">
              <a:rPr lang="en-US" smtClean="0"/>
              <a:pPr/>
              <a:t>5/20/2017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0D0C19-6987-43AD-93C0-EA9A20AFC53F}" type="slidenum">
              <a:rPr lang="en-US" smtClean="0"/>
              <a:pPr/>
              <a:t>‹#›</a:t>
            </a:fld>
            <a:endParaRPr lang="en-US"/>
          </a:p>
        </p:txBody>
      </p:sp>
    </p:spTree>
  </p:cSld>
  <p:clrMapOvr>
    <a:masterClrMapping/>
  </p:clrMapOvr>
  <p:transition spd="slow">
    <p:plus/>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111250"/>
            <a:ext cx="4038600" cy="31432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111250"/>
            <a:ext cx="4038600" cy="31432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5C44B9B-3D90-4084-B31E-FBE4DB8320CE}" type="datetimeFigureOut">
              <a:rPr lang="en-US" smtClean="0"/>
              <a:pPr/>
              <a:t>5/20/2017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0D0C19-6987-43AD-93C0-EA9A20AFC53F}" type="slidenum">
              <a:rPr lang="en-US" smtClean="0"/>
              <a:pPr/>
              <a:t>‹#›</a:t>
            </a:fld>
            <a:endParaRPr lang="en-US"/>
          </a:p>
        </p:txBody>
      </p:sp>
    </p:spTree>
  </p:cSld>
  <p:clrMapOvr>
    <a:masterClrMapping/>
  </p:clrMapOvr>
  <p:transition spd="slow">
    <p:plus/>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865"/>
            <a:ext cx="8229600" cy="9525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279263"/>
            <a:ext cx="4040188"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812396"/>
            <a:ext cx="4040188"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30" y="1279263"/>
            <a:ext cx="4041775"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30" y="1812396"/>
            <a:ext cx="4041775"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5C44B9B-3D90-4084-B31E-FBE4DB8320CE}" type="datetimeFigureOut">
              <a:rPr lang="en-US" smtClean="0"/>
              <a:pPr/>
              <a:t>5/20/2017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D0D0C19-6987-43AD-93C0-EA9A20AFC53F}" type="slidenum">
              <a:rPr lang="en-US" smtClean="0"/>
              <a:pPr/>
              <a:t>‹#›</a:t>
            </a:fld>
            <a:endParaRPr lang="en-US"/>
          </a:p>
        </p:txBody>
      </p:sp>
    </p:spTree>
  </p:cSld>
  <p:clrMapOvr>
    <a:masterClrMapping/>
  </p:clrMapOvr>
  <p:transition spd="slow">
    <p:plus/>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5C44B9B-3D90-4084-B31E-FBE4DB8320CE}" type="datetimeFigureOut">
              <a:rPr lang="en-US" smtClean="0"/>
              <a:pPr/>
              <a:t>5/20/2017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D0D0C19-6987-43AD-93C0-EA9A20AFC53F}" type="slidenum">
              <a:rPr lang="en-US" smtClean="0"/>
              <a:pPr/>
              <a:t>‹#›</a:t>
            </a:fld>
            <a:endParaRPr lang="en-US"/>
          </a:p>
        </p:txBody>
      </p:sp>
    </p:spTree>
  </p:cSld>
  <p:clrMapOvr>
    <a:masterClrMapping/>
  </p:clrMapOvr>
  <p:transition spd="slow">
    <p:plus/>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5C44B9B-3D90-4084-B31E-FBE4DB8320CE}" type="datetimeFigureOut">
              <a:rPr lang="en-US" smtClean="0"/>
              <a:pPr/>
              <a:t>5/20/2017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D0D0C19-6987-43AD-93C0-EA9A20AFC53F}" type="slidenum">
              <a:rPr lang="en-US" smtClean="0"/>
              <a:pPr/>
              <a:t>‹#›</a:t>
            </a:fld>
            <a:endParaRPr lang="en-US"/>
          </a:p>
        </p:txBody>
      </p:sp>
    </p:spTree>
  </p:cSld>
  <p:clrMapOvr>
    <a:masterClrMapping/>
  </p:clrMapOvr>
  <p:transition spd="slow">
    <p:plus/>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5" y="227543"/>
            <a:ext cx="3008313" cy="968375"/>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27542"/>
            <a:ext cx="5111750" cy="487759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5" y="1195919"/>
            <a:ext cx="3008313" cy="390921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5C44B9B-3D90-4084-B31E-FBE4DB8320CE}" type="datetimeFigureOut">
              <a:rPr lang="en-US" smtClean="0"/>
              <a:pPr/>
              <a:t>5/20/2017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0D0C19-6987-43AD-93C0-EA9A20AFC53F}" type="slidenum">
              <a:rPr lang="en-US" smtClean="0"/>
              <a:pPr/>
              <a:t>‹#›</a:t>
            </a:fld>
            <a:endParaRPr lang="en-US"/>
          </a:p>
        </p:txBody>
      </p:sp>
    </p:spTree>
  </p:cSld>
  <p:clrMapOvr>
    <a:masterClrMapping/>
  </p:clrMapOvr>
  <p:transition spd="slow">
    <p:plus/>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000500"/>
            <a:ext cx="5486400" cy="472282"/>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510646"/>
            <a:ext cx="5486400" cy="3429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472782"/>
            <a:ext cx="5486400" cy="6707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5C44B9B-3D90-4084-B31E-FBE4DB8320CE}" type="datetimeFigureOut">
              <a:rPr lang="en-US" smtClean="0"/>
              <a:pPr/>
              <a:t>5/20/2017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0D0C19-6987-43AD-93C0-EA9A20AFC53F}" type="slidenum">
              <a:rPr lang="en-US" smtClean="0"/>
              <a:pPr/>
              <a:t>‹#›</a:t>
            </a:fld>
            <a:endParaRPr lang="en-US"/>
          </a:p>
        </p:txBody>
      </p:sp>
    </p:spTree>
  </p:cSld>
  <p:clrMapOvr>
    <a:masterClrMapping/>
  </p:clrMapOvr>
  <p:transition spd="slow">
    <p:plus/>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28865"/>
            <a:ext cx="8229600" cy="9525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333500"/>
            <a:ext cx="8229600" cy="377163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5296961"/>
            <a:ext cx="2133600" cy="304271"/>
          </a:xfrm>
          <a:prstGeom prst="rect">
            <a:avLst/>
          </a:prstGeom>
        </p:spPr>
        <p:txBody>
          <a:bodyPr vert="horz" lIns="91440" tIns="45720" rIns="91440" bIns="45720" rtlCol="0" anchor="ctr"/>
          <a:lstStyle>
            <a:lvl1pPr algn="l">
              <a:defRPr sz="1200">
                <a:solidFill>
                  <a:schemeClr val="tx1">
                    <a:tint val="75000"/>
                  </a:schemeClr>
                </a:solidFill>
              </a:defRPr>
            </a:lvl1pPr>
          </a:lstStyle>
          <a:p>
            <a:fld id="{85C44B9B-3D90-4084-B31E-FBE4DB8320CE}" type="datetimeFigureOut">
              <a:rPr lang="en-US" smtClean="0"/>
              <a:pPr/>
              <a:t>5/20/2017</a:t>
            </a:fld>
            <a:endParaRPr lang="en-US"/>
          </a:p>
        </p:txBody>
      </p:sp>
      <p:sp>
        <p:nvSpPr>
          <p:cNvPr id="5" name="Footer Placeholder 4"/>
          <p:cNvSpPr>
            <a:spLocks noGrp="1"/>
          </p:cNvSpPr>
          <p:nvPr>
            <p:ph type="ftr" sz="quarter" idx="3"/>
          </p:nvPr>
        </p:nvSpPr>
        <p:spPr>
          <a:xfrm>
            <a:off x="3124200" y="5296961"/>
            <a:ext cx="2895600" cy="304271"/>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5296961"/>
            <a:ext cx="2133600" cy="304271"/>
          </a:xfrm>
          <a:prstGeom prst="rect">
            <a:avLst/>
          </a:prstGeom>
        </p:spPr>
        <p:txBody>
          <a:bodyPr vert="horz" lIns="91440" tIns="45720" rIns="91440" bIns="45720" rtlCol="0" anchor="ctr"/>
          <a:lstStyle>
            <a:lvl1pPr algn="r">
              <a:defRPr sz="1200">
                <a:solidFill>
                  <a:schemeClr val="tx1">
                    <a:tint val="75000"/>
                  </a:schemeClr>
                </a:solidFill>
              </a:defRPr>
            </a:lvl1pPr>
          </a:lstStyle>
          <a:p>
            <a:fld id="{6D0D0C19-6987-43AD-93C0-EA9A20AFC53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877" r:id="rId1"/>
    <p:sldLayoutId id="2147483878" r:id="rId2"/>
    <p:sldLayoutId id="2147483879" r:id="rId3"/>
    <p:sldLayoutId id="2147483880" r:id="rId4"/>
    <p:sldLayoutId id="2147483881" r:id="rId5"/>
    <p:sldLayoutId id="2147483882" r:id="rId6"/>
    <p:sldLayoutId id="2147483883" r:id="rId7"/>
    <p:sldLayoutId id="2147483884" r:id="rId8"/>
    <p:sldLayoutId id="2147483885" r:id="rId9"/>
    <p:sldLayoutId id="2147483886" r:id="rId10"/>
    <p:sldLayoutId id="2147483887" r:id="rId11"/>
  </p:sldLayoutIdLst>
  <p:transition spd="slow">
    <p:plus/>
  </p:transition>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7.xml"/><Relationship Id="rId4" Type="http://schemas.openxmlformats.org/officeDocument/2006/relationships/image" Target="../media/image4.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0"/>
            <a:ext cx="8153400" cy="1371600"/>
          </a:xfrm>
        </p:spPr>
        <p:style>
          <a:lnRef idx="2">
            <a:schemeClr val="accent1"/>
          </a:lnRef>
          <a:fillRef idx="1">
            <a:schemeClr val="lt1"/>
          </a:fillRef>
          <a:effectRef idx="0">
            <a:schemeClr val="accent1"/>
          </a:effectRef>
          <a:fontRef idx="minor">
            <a:schemeClr val="dk1"/>
          </a:fontRef>
        </p:style>
        <p:txBody>
          <a:bodyPr>
            <a:noAutofit/>
          </a:bodyPr>
          <a:lstStyle/>
          <a:p>
            <a:r>
              <a:rPr lang="en-US" sz="8000" b="1" dirty="0" err="1" smtClean="0">
                <a:solidFill>
                  <a:srgbClr val="FF0000"/>
                </a:solidFill>
                <a:latin typeface="NikoshBAN" pitchFamily="2" charset="0"/>
                <a:cs typeface="NikoshBAN" pitchFamily="2" charset="0"/>
              </a:rPr>
              <a:t>স্বা</a:t>
            </a:r>
            <a:r>
              <a:rPr lang="as-IN" sz="8000" b="1" dirty="0" smtClean="0">
                <a:solidFill>
                  <a:srgbClr val="FF0000"/>
                </a:solidFill>
                <a:latin typeface="SutonnyMJ" pitchFamily="2" charset="0"/>
                <a:cs typeface="SutonnyMJ" pitchFamily="2" charset="0"/>
              </a:rPr>
              <a:t>গতম</a:t>
            </a:r>
            <a:endParaRPr lang="en-US" sz="8000" b="1" dirty="0">
              <a:solidFill>
                <a:srgbClr val="FF0000"/>
              </a:solidFill>
              <a:latin typeface="SutonnyMJ" pitchFamily="2" charset="0"/>
              <a:cs typeface="SutonnyMJ" pitchFamily="2" charset="0"/>
            </a:endParaRPr>
          </a:p>
        </p:txBody>
      </p:sp>
      <p:sp>
        <p:nvSpPr>
          <p:cNvPr id="3" name="Subtitle 2"/>
          <p:cNvSpPr>
            <a:spLocks noGrp="1"/>
          </p:cNvSpPr>
          <p:nvPr>
            <p:ph type="subTitle" idx="1"/>
          </p:nvPr>
        </p:nvSpPr>
        <p:spPr>
          <a:xfrm>
            <a:off x="533400" y="4457700"/>
            <a:ext cx="8001000" cy="1257300"/>
          </a:xfrm>
          <a:ln/>
        </p:spPr>
        <p:style>
          <a:lnRef idx="3">
            <a:schemeClr val="lt1"/>
          </a:lnRef>
          <a:fillRef idx="1">
            <a:schemeClr val="accent1"/>
          </a:fillRef>
          <a:effectRef idx="1">
            <a:schemeClr val="accent1"/>
          </a:effectRef>
          <a:fontRef idx="minor">
            <a:schemeClr val="lt1"/>
          </a:fontRef>
        </p:style>
        <p:txBody>
          <a:bodyPr>
            <a:normAutofit fontScale="92500" lnSpcReduction="20000"/>
          </a:bodyPr>
          <a:lstStyle/>
          <a:p>
            <a:endParaRPr lang="en-US" sz="2800" b="1" dirty="0" smtClean="0">
              <a:solidFill>
                <a:schemeClr val="bg1"/>
              </a:solidFill>
              <a:latin typeface="SutonnyMJ" pitchFamily="2" charset="0"/>
              <a:cs typeface="SutonnyMJ" pitchFamily="2" charset="0"/>
            </a:endParaRPr>
          </a:p>
          <a:p>
            <a:r>
              <a:rPr lang="as-IN" sz="2800" b="1" dirty="0" smtClean="0">
                <a:solidFill>
                  <a:schemeClr val="bg1"/>
                </a:solidFill>
                <a:latin typeface="SutonnyMJ" pitchFamily="2" charset="0"/>
                <a:cs typeface="SutonnyMJ" pitchFamily="2" charset="0"/>
              </a:rPr>
              <a:t>যুক্তিবিদ্যা ১ম পত্র</a:t>
            </a:r>
          </a:p>
          <a:p>
            <a:r>
              <a:rPr lang="as-IN" sz="2800" b="1" dirty="0" smtClean="0">
                <a:solidFill>
                  <a:schemeClr val="bg1"/>
                </a:solidFill>
                <a:latin typeface="SutonnyMJ" pitchFamily="2" charset="0"/>
                <a:cs typeface="SutonnyMJ" pitchFamily="2" charset="0"/>
              </a:rPr>
              <a:t>একাদশ, মানবিক বিভাগ</a:t>
            </a:r>
            <a:endParaRPr lang="en-US" sz="4800" b="1" dirty="0" smtClean="0">
              <a:solidFill>
                <a:schemeClr val="bg1"/>
              </a:solidFill>
              <a:latin typeface="SutonnyMJ" pitchFamily="2" charset="0"/>
              <a:cs typeface="SutonnyMJ" pitchFamily="2" charset="0"/>
            </a:endParaRPr>
          </a:p>
          <a:p>
            <a:pPr algn="ctr"/>
            <a:endParaRPr lang="en-US" sz="4800" b="1" dirty="0">
              <a:solidFill>
                <a:srgbClr val="FF0000"/>
              </a:solidFill>
              <a:latin typeface="SutonnyMJ" pitchFamily="2" charset="0"/>
              <a:cs typeface="SutonnyMJ" pitchFamily="2" charset="0"/>
            </a:endParaRPr>
          </a:p>
        </p:txBody>
      </p:sp>
      <p:pic>
        <p:nvPicPr>
          <p:cNvPr id="4" name="Picture 3" descr="images4.jpg"/>
          <p:cNvPicPr>
            <a:picLocks noChangeAspect="1"/>
          </p:cNvPicPr>
          <p:nvPr/>
        </p:nvPicPr>
        <p:blipFill>
          <a:blip r:embed="rId3"/>
          <a:stretch>
            <a:fillRect/>
          </a:stretch>
        </p:blipFill>
        <p:spPr>
          <a:xfrm>
            <a:off x="2819400" y="1409700"/>
            <a:ext cx="3505200" cy="3048000"/>
          </a:xfrm>
          <a:prstGeom prst="rect">
            <a:avLst/>
          </a:prstGeom>
          <a:solidFill>
            <a:srgbClr val="FFFFFF">
              <a:shade val="85000"/>
            </a:srgbClr>
          </a:solidFill>
          <a:ln w="190500" cap="rnd">
            <a:solidFill>
              <a:schemeClr val="accent1"/>
            </a:solidFill>
          </a:ln>
          <a:effectLst>
            <a:outerShdw blurRad="50000" algn="tl" rotWithShape="0">
              <a:srgbClr val="000000">
                <a:alpha val="41000"/>
              </a:srgbClr>
            </a:outerShdw>
          </a:effectLst>
          <a:scene3d>
            <a:camera prst="orthographicFront"/>
            <a:lightRig rig="twoPt" dir="t">
              <a:rot lat="0" lon="0" rev="7800000"/>
            </a:lightRig>
          </a:scene3d>
          <a:sp3d contourW="6350">
            <a:bevelT w="50800" h="16510"/>
            <a:contourClr>
              <a:srgbClr val="C0C0C0"/>
            </a:contourClr>
          </a:sp3d>
        </p:spPr>
      </p:pic>
    </p:spTree>
  </p:cSld>
  <p:clrMapOvr>
    <a:masterClrMapping/>
  </p:clrMapOvr>
  <p:transition spd="slow">
    <p:strips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1000" fill="hold"/>
                                        <p:tgtEl>
                                          <p:spTgt spid="4"/>
                                        </p:tgtEl>
                                        <p:attrNameLst>
                                          <p:attrName>ppt_x</p:attrName>
                                        </p:attrNameLst>
                                      </p:cBhvr>
                                      <p:tavLst>
                                        <p:tav tm="0">
                                          <p:val>
                                            <p:strVal val="#ppt_x"/>
                                          </p:val>
                                        </p:tav>
                                        <p:tav tm="100000">
                                          <p:val>
                                            <p:strVal val="#ppt_x"/>
                                          </p:val>
                                        </p:tav>
                                      </p:tavLst>
                                    </p:anim>
                                    <p:anim calcmode="lin" valueType="num">
                                      <p:cBhvr additive="base">
                                        <p:cTn id="8" dur="10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228865"/>
            <a:ext cx="5638800" cy="952500"/>
          </a:xfrm>
        </p:spPr>
        <p:style>
          <a:lnRef idx="1">
            <a:schemeClr val="accent1"/>
          </a:lnRef>
          <a:fillRef idx="2">
            <a:schemeClr val="accent1"/>
          </a:fillRef>
          <a:effectRef idx="1">
            <a:schemeClr val="accent1"/>
          </a:effectRef>
          <a:fontRef idx="minor">
            <a:schemeClr val="dk1"/>
          </a:fontRef>
        </p:style>
        <p:txBody>
          <a:bodyPr/>
          <a:lstStyle/>
          <a:p>
            <a:r>
              <a:rPr lang="bn-BD" dirty="0">
                <a:latin typeface="NikoshBAN" pitchFamily="2" charset="0"/>
                <a:cs typeface="NikoshBAN" pitchFamily="2" charset="0"/>
              </a:rPr>
              <a:t>সহানুমানের নিয়মাবলী</a:t>
            </a:r>
            <a:endParaRPr lang="en-US" dirty="0"/>
          </a:p>
        </p:txBody>
      </p:sp>
      <p:sp>
        <p:nvSpPr>
          <p:cNvPr id="3" name="Content Placeholder 2"/>
          <p:cNvSpPr>
            <a:spLocks noGrp="1"/>
          </p:cNvSpPr>
          <p:nvPr>
            <p:ph idx="1"/>
          </p:nvPr>
        </p:nvSpPr>
        <p:spPr>
          <a:xfrm>
            <a:off x="457200" y="1181100"/>
            <a:ext cx="8229600" cy="4381500"/>
          </a:xfrm>
        </p:spPr>
        <p:style>
          <a:lnRef idx="1">
            <a:schemeClr val="accent3"/>
          </a:lnRef>
          <a:fillRef idx="2">
            <a:schemeClr val="accent3"/>
          </a:fillRef>
          <a:effectRef idx="1">
            <a:schemeClr val="accent3"/>
          </a:effectRef>
          <a:fontRef idx="minor">
            <a:schemeClr val="dk1"/>
          </a:fontRef>
        </p:style>
        <p:txBody>
          <a:bodyPr>
            <a:noAutofit/>
          </a:bodyPr>
          <a:lstStyle/>
          <a:p>
            <a:pPr marL="0" indent="0">
              <a:buNone/>
            </a:pPr>
            <a:r>
              <a:rPr lang="bn-BD" sz="2400" dirty="0">
                <a:latin typeface="NikoshBAN" pitchFamily="2" charset="0"/>
                <a:cs typeface="NikoshBAN" pitchFamily="2" charset="0"/>
              </a:rPr>
              <a:t>৩. </a:t>
            </a:r>
            <a:r>
              <a:rPr lang="bn-BD" sz="2400" dirty="0" smtClean="0">
                <a:latin typeface="NikoshBAN" pitchFamily="2" charset="0"/>
                <a:cs typeface="NikoshBAN" pitchFamily="2" charset="0"/>
              </a:rPr>
              <a:t>প্রত্যেকটি </a:t>
            </a:r>
            <a:r>
              <a:rPr lang="bn-BD" sz="2400" dirty="0">
                <a:latin typeface="NikoshBAN" pitchFamily="2" charset="0"/>
                <a:cs typeface="NikoshBAN" pitchFamily="2" charset="0"/>
              </a:rPr>
              <a:t>সহানুমানে কেবল তিনটি যুক্তিবাক্য থাকবে। এর বেশিও নয়, কমও নয়।</a:t>
            </a:r>
            <a:endParaRPr lang="en-US" sz="2400" dirty="0">
              <a:latin typeface="NikoshBAN" pitchFamily="2" charset="0"/>
              <a:cs typeface="NikoshBAN" pitchFamily="2" charset="0"/>
            </a:endParaRPr>
          </a:p>
          <a:p>
            <a:pPr marL="0" indent="0">
              <a:buNone/>
            </a:pPr>
            <a:r>
              <a:rPr lang="bn-BD" sz="2400" dirty="0">
                <a:latin typeface="NikoshBAN" pitchFamily="2" charset="0"/>
                <a:cs typeface="NikoshBAN" pitchFamily="2" charset="0"/>
              </a:rPr>
              <a:t>যেমন,</a:t>
            </a:r>
            <a:endParaRPr lang="en-US" sz="2400" dirty="0">
              <a:latin typeface="NikoshBAN" pitchFamily="2" charset="0"/>
              <a:cs typeface="NikoshBAN" pitchFamily="2" charset="0"/>
            </a:endParaRPr>
          </a:p>
          <a:p>
            <a:pPr marL="0" indent="0">
              <a:buNone/>
            </a:pPr>
            <a:r>
              <a:rPr lang="bn-BD" sz="2400" dirty="0">
                <a:latin typeface="NikoshBAN" pitchFamily="2" charset="0"/>
                <a:cs typeface="NikoshBAN" pitchFamily="2" charset="0"/>
              </a:rPr>
              <a:t>সকল মানুষ হয় </a:t>
            </a:r>
            <a:r>
              <a:rPr lang="bn-BD" sz="2400" u="sng" dirty="0">
                <a:latin typeface="NikoshBAN" pitchFamily="2" charset="0"/>
                <a:cs typeface="NikoshBAN" pitchFamily="2" charset="0"/>
              </a:rPr>
              <a:t>মরণশীল</a:t>
            </a:r>
            <a:endParaRPr lang="en-US" sz="2400" dirty="0">
              <a:latin typeface="NikoshBAN" pitchFamily="2" charset="0"/>
              <a:cs typeface="NikoshBAN" pitchFamily="2" charset="0"/>
            </a:endParaRPr>
          </a:p>
          <a:p>
            <a:pPr marL="0" indent="0">
              <a:buNone/>
            </a:pPr>
            <a:r>
              <a:rPr lang="bn-BD" sz="2400" dirty="0">
                <a:latin typeface="NikoshBAN" pitchFamily="2" charset="0"/>
                <a:cs typeface="NikoshBAN" pitchFamily="2" charset="0"/>
              </a:rPr>
              <a:t>সকল </a:t>
            </a:r>
            <a:r>
              <a:rPr lang="bn-BD" sz="2400" u="sng" dirty="0">
                <a:latin typeface="NikoshBAN" pitchFamily="2" charset="0"/>
                <a:cs typeface="NikoshBAN" pitchFamily="2" charset="0"/>
              </a:rPr>
              <a:t>কবি</a:t>
            </a:r>
            <a:r>
              <a:rPr lang="bn-BD" sz="2400" dirty="0">
                <a:latin typeface="NikoshBAN" pitchFamily="2" charset="0"/>
                <a:cs typeface="NikoshBAN" pitchFamily="2" charset="0"/>
              </a:rPr>
              <a:t> হয় মানুষ</a:t>
            </a:r>
            <a:endParaRPr lang="en-US" sz="2400" dirty="0">
              <a:latin typeface="NikoshBAN" pitchFamily="2" charset="0"/>
              <a:cs typeface="NikoshBAN" pitchFamily="2" charset="0"/>
            </a:endParaRPr>
          </a:p>
          <a:p>
            <a:pPr marL="0" indent="0">
              <a:buNone/>
            </a:pPr>
            <a:r>
              <a:rPr lang="bn-BD" sz="2400" dirty="0">
                <a:latin typeface="NikoshBAN" pitchFamily="2" charset="0"/>
                <a:cs typeface="NikoshBAN" pitchFamily="2" charset="0"/>
              </a:rPr>
              <a:t>অতএব, সকল </a:t>
            </a:r>
            <a:r>
              <a:rPr lang="bn-BD" sz="2400" u="sng" dirty="0">
                <a:latin typeface="NikoshBAN" pitchFamily="2" charset="0"/>
                <a:cs typeface="NikoshBAN" pitchFamily="2" charset="0"/>
              </a:rPr>
              <a:t>কবি</a:t>
            </a:r>
            <a:r>
              <a:rPr lang="bn-BD" sz="2400" dirty="0">
                <a:latin typeface="NikoshBAN" pitchFamily="2" charset="0"/>
                <a:cs typeface="NikoshBAN" pitchFamily="2" charset="0"/>
              </a:rPr>
              <a:t> হয় </a:t>
            </a:r>
            <a:r>
              <a:rPr lang="bn-BD" sz="2400" u="sng" dirty="0">
                <a:latin typeface="NikoshBAN" pitchFamily="2" charset="0"/>
                <a:cs typeface="NikoshBAN" pitchFamily="2" charset="0"/>
              </a:rPr>
              <a:t>মরণশীল</a:t>
            </a:r>
            <a:endParaRPr lang="en-US" sz="2400" dirty="0">
              <a:latin typeface="NikoshBAN" pitchFamily="2" charset="0"/>
              <a:cs typeface="NikoshBAN" pitchFamily="2" charset="0"/>
            </a:endParaRPr>
          </a:p>
          <a:p>
            <a:pPr marL="0" indent="0">
              <a:buNone/>
            </a:pPr>
            <a:r>
              <a:rPr lang="en-US" sz="2400" dirty="0">
                <a:latin typeface="NikoshBAN" pitchFamily="2" charset="0"/>
                <a:cs typeface="NikoshBAN" pitchFamily="2" charset="0"/>
              </a:rPr>
              <a:t> </a:t>
            </a:r>
            <a:r>
              <a:rPr lang="bn-BD" sz="2400" dirty="0" smtClean="0">
                <a:latin typeface="NikoshBAN" pitchFamily="2" charset="0"/>
                <a:cs typeface="NikoshBAN" pitchFamily="2" charset="0"/>
              </a:rPr>
              <a:t>৪</a:t>
            </a:r>
            <a:r>
              <a:rPr lang="bn-BD" sz="2400" dirty="0">
                <a:latin typeface="NikoshBAN" pitchFamily="2" charset="0"/>
                <a:cs typeface="NikoshBAN" pitchFamily="2" charset="0"/>
              </a:rPr>
              <a:t>. যে পদ আশ্রয়বাক্যে ব্যাপ্য নয়, তা সিদ্ধান্তে ব্যাপ্য করা যাবে না।</a:t>
            </a:r>
            <a:endParaRPr lang="en-US" sz="2400" dirty="0">
              <a:latin typeface="NikoshBAN" pitchFamily="2" charset="0"/>
              <a:cs typeface="NikoshBAN" pitchFamily="2" charset="0"/>
            </a:endParaRPr>
          </a:p>
          <a:p>
            <a:pPr marL="0" indent="0">
              <a:buNone/>
            </a:pPr>
            <a:r>
              <a:rPr lang="bn-BD" sz="2400" dirty="0">
                <a:latin typeface="NikoshBAN" pitchFamily="2" charset="0"/>
                <a:cs typeface="NikoshBAN" pitchFamily="2" charset="0"/>
              </a:rPr>
              <a:t>যেমন,</a:t>
            </a:r>
            <a:endParaRPr lang="en-US" sz="2400" dirty="0">
              <a:latin typeface="NikoshBAN" pitchFamily="2" charset="0"/>
              <a:cs typeface="NikoshBAN" pitchFamily="2" charset="0"/>
            </a:endParaRPr>
          </a:p>
          <a:p>
            <a:pPr marL="0" indent="0">
              <a:buNone/>
            </a:pPr>
            <a:r>
              <a:rPr lang="bn-BD" sz="2400" dirty="0">
                <a:latin typeface="NikoshBAN" pitchFamily="2" charset="0"/>
                <a:cs typeface="NikoshBAN" pitchFamily="2" charset="0"/>
              </a:rPr>
              <a:t>সকল মানুষ হয় </a:t>
            </a:r>
            <a:r>
              <a:rPr lang="bn-BD" sz="2400" u="sng" dirty="0">
                <a:latin typeface="NikoshBAN" pitchFamily="2" charset="0"/>
                <a:cs typeface="NikoshBAN" pitchFamily="2" charset="0"/>
              </a:rPr>
              <a:t>মরণশীল</a:t>
            </a:r>
            <a:endParaRPr lang="en-US" sz="2400" dirty="0">
              <a:latin typeface="NikoshBAN" pitchFamily="2" charset="0"/>
              <a:cs typeface="NikoshBAN" pitchFamily="2" charset="0"/>
            </a:endParaRPr>
          </a:p>
          <a:p>
            <a:pPr marL="0" indent="0">
              <a:buNone/>
            </a:pPr>
            <a:r>
              <a:rPr lang="bn-BD" sz="2400" dirty="0">
                <a:latin typeface="NikoshBAN" pitchFamily="2" charset="0"/>
                <a:cs typeface="NikoshBAN" pitchFamily="2" charset="0"/>
              </a:rPr>
              <a:t>সকল </a:t>
            </a:r>
            <a:r>
              <a:rPr lang="bn-BD" sz="2400" u="sng" dirty="0">
                <a:latin typeface="NikoshBAN" pitchFamily="2" charset="0"/>
                <a:cs typeface="NikoshBAN" pitchFamily="2" charset="0"/>
              </a:rPr>
              <a:t>কবি</a:t>
            </a:r>
            <a:r>
              <a:rPr lang="bn-BD" sz="2400" dirty="0">
                <a:latin typeface="NikoshBAN" pitchFamily="2" charset="0"/>
                <a:cs typeface="NikoshBAN" pitchFamily="2" charset="0"/>
              </a:rPr>
              <a:t> হয় মানুষ</a:t>
            </a:r>
            <a:endParaRPr lang="en-US" sz="2400" dirty="0">
              <a:latin typeface="NikoshBAN" pitchFamily="2" charset="0"/>
              <a:cs typeface="NikoshBAN" pitchFamily="2" charset="0"/>
            </a:endParaRPr>
          </a:p>
          <a:p>
            <a:pPr marL="0" indent="0">
              <a:buNone/>
            </a:pPr>
            <a:r>
              <a:rPr lang="bn-BD" sz="2400" dirty="0">
                <a:latin typeface="NikoshBAN" pitchFamily="2" charset="0"/>
                <a:cs typeface="NikoshBAN" pitchFamily="2" charset="0"/>
              </a:rPr>
              <a:t>অতএব, সকল </a:t>
            </a:r>
            <a:r>
              <a:rPr lang="bn-BD" sz="2400" u="sng" dirty="0">
                <a:latin typeface="NikoshBAN" pitchFamily="2" charset="0"/>
                <a:cs typeface="NikoshBAN" pitchFamily="2" charset="0"/>
              </a:rPr>
              <a:t>কবি</a:t>
            </a:r>
            <a:r>
              <a:rPr lang="bn-BD" sz="2400" dirty="0">
                <a:latin typeface="NikoshBAN" pitchFamily="2" charset="0"/>
                <a:cs typeface="NikoshBAN" pitchFamily="2" charset="0"/>
              </a:rPr>
              <a:t> হয় </a:t>
            </a:r>
            <a:r>
              <a:rPr lang="bn-BD" sz="2400" u="sng" dirty="0">
                <a:latin typeface="NikoshBAN" pitchFamily="2" charset="0"/>
                <a:cs typeface="NikoshBAN" pitchFamily="2" charset="0"/>
              </a:rPr>
              <a:t>মরণশীল</a:t>
            </a:r>
            <a:endParaRPr lang="en-US" sz="2400" dirty="0">
              <a:latin typeface="NikoshBAN" pitchFamily="2" charset="0"/>
              <a:cs typeface="NikoshBAN" pitchFamily="2" charset="0"/>
            </a:endParaRPr>
          </a:p>
        </p:txBody>
      </p:sp>
    </p:spTree>
    <p:extLst>
      <p:ext uri="{BB962C8B-B14F-4D97-AF65-F5344CB8AC3E}">
        <p14:creationId xmlns:p14="http://schemas.microsoft.com/office/powerpoint/2010/main" val="1101613265"/>
      </p:ext>
    </p:extLst>
  </p:cSld>
  <p:clrMapOvr>
    <a:masterClrMapping/>
  </p:clrMapOvr>
  <p:transition spd="slow">
    <p:plu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bg/>
                                          </p:spTgt>
                                        </p:tgtEl>
                                        <p:attrNameLst>
                                          <p:attrName>style.visibility</p:attrName>
                                        </p:attrNameLst>
                                      </p:cBhvr>
                                      <p:to>
                                        <p:strVal val="visible"/>
                                      </p:to>
                                    </p:set>
                                    <p:anim calcmode="lin" valueType="num">
                                      <p:cBhvr additive="base">
                                        <p:cTn id="13" dur="500" fill="hold"/>
                                        <p:tgtEl>
                                          <p:spTgt spid="3">
                                            <p:bg/>
                                          </p:spTgt>
                                        </p:tgtEl>
                                        <p:attrNameLst>
                                          <p:attrName>ppt_x</p:attrName>
                                        </p:attrNameLst>
                                      </p:cBhvr>
                                      <p:tavLst>
                                        <p:tav tm="0">
                                          <p:val>
                                            <p:strVal val="#ppt_x"/>
                                          </p:val>
                                        </p:tav>
                                        <p:tav tm="100000">
                                          <p:val>
                                            <p:strVal val="#ppt_x"/>
                                          </p:val>
                                        </p:tav>
                                      </p:tavLst>
                                    </p:anim>
                                    <p:anim calcmode="lin" valueType="num">
                                      <p:cBhvr additive="base">
                                        <p:cTn id="14"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anim calcmode="lin" valueType="num">
                                      <p:cBhvr additive="base">
                                        <p:cTn id="19"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anim calcmode="lin" valueType="num">
                                      <p:cBhvr additive="base">
                                        <p:cTn id="25"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2" end="2"/>
                                            </p:txEl>
                                          </p:spTgt>
                                        </p:tgtEl>
                                        <p:attrNameLst>
                                          <p:attrName>style.visibility</p:attrName>
                                        </p:attrNameLst>
                                      </p:cBhvr>
                                      <p:to>
                                        <p:strVal val="visible"/>
                                      </p:to>
                                    </p:set>
                                    <p:anim calcmode="lin" valueType="num">
                                      <p:cBhvr additive="base">
                                        <p:cTn id="3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3" end="3"/>
                                            </p:txEl>
                                          </p:spTgt>
                                        </p:tgtEl>
                                        <p:attrNameLst>
                                          <p:attrName>style.visibility</p:attrName>
                                        </p:attrNameLst>
                                      </p:cBhvr>
                                      <p:to>
                                        <p:strVal val="visible"/>
                                      </p:to>
                                    </p:set>
                                    <p:anim calcmode="lin" valueType="num">
                                      <p:cBhvr additive="base">
                                        <p:cTn id="3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4" end="4"/>
                                            </p:txEl>
                                          </p:spTgt>
                                        </p:tgtEl>
                                        <p:attrNameLst>
                                          <p:attrName>style.visibility</p:attrName>
                                        </p:attrNameLst>
                                      </p:cBhvr>
                                      <p:to>
                                        <p:strVal val="visible"/>
                                      </p:to>
                                    </p:set>
                                    <p:anim calcmode="lin" valueType="num">
                                      <p:cBhvr additive="base">
                                        <p:cTn id="4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5" end="5"/>
                                            </p:txEl>
                                          </p:spTgt>
                                        </p:tgtEl>
                                        <p:attrNameLst>
                                          <p:attrName>style.visibility</p:attrName>
                                        </p:attrNameLst>
                                      </p:cBhvr>
                                      <p:to>
                                        <p:strVal val="visible"/>
                                      </p:to>
                                    </p:set>
                                    <p:anim calcmode="lin" valueType="num">
                                      <p:cBhvr additive="base">
                                        <p:cTn id="4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6" end="6"/>
                                            </p:txEl>
                                          </p:spTgt>
                                        </p:tgtEl>
                                        <p:attrNameLst>
                                          <p:attrName>style.visibility</p:attrName>
                                        </p:attrNameLst>
                                      </p:cBhvr>
                                      <p:to>
                                        <p:strVal val="visible"/>
                                      </p:to>
                                    </p:set>
                                    <p:anim calcmode="lin" valueType="num">
                                      <p:cBhvr additive="base">
                                        <p:cTn id="5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7" end="7"/>
                                            </p:txEl>
                                          </p:spTgt>
                                        </p:tgtEl>
                                        <p:attrNameLst>
                                          <p:attrName>style.visibility</p:attrName>
                                        </p:attrNameLst>
                                      </p:cBhvr>
                                      <p:to>
                                        <p:strVal val="visible"/>
                                      </p:to>
                                    </p:set>
                                    <p:anim calcmode="lin" valueType="num">
                                      <p:cBhvr additive="base">
                                        <p:cTn id="61"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3">
                                            <p:txEl>
                                              <p:pRg st="8" end="8"/>
                                            </p:txEl>
                                          </p:spTgt>
                                        </p:tgtEl>
                                        <p:attrNameLst>
                                          <p:attrName>style.visibility</p:attrName>
                                        </p:attrNameLst>
                                      </p:cBhvr>
                                      <p:to>
                                        <p:strVal val="visible"/>
                                      </p:to>
                                    </p:set>
                                    <p:anim calcmode="lin" valueType="num">
                                      <p:cBhvr additive="base">
                                        <p:cTn id="67"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3">
                                            <p:txEl>
                                              <p:pRg st="9" end="9"/>
                                            </p:txEl>
                                          </p:spTgt>
                                        </p:tgtEl>
                                        <p:attrNameLst>
                                          <p:attrName>style.visibility</p:attrName>
                                        </p:attrNameLst>
                                      </p:cBhvr>
                                      <p:to>
                                        <p:strVal val="visible"/>
                                      </p:to>
                                    </p:set>
                                    <p:anim calcmode="lin" valueType="num">
                                      <p:cBhvr additive="base">
                                        <p:cTn id="73"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000" y="228865"/>
            <a:ext cx="5486400" cy="952500"/>
          </a:xfrm>
        </p:spPr>
        <p:style>
          <a:lnRef idx="1">
            <a:schemeClr val="accent4"/>
          </a:lnRef>
          <a:fillRef idx="2">
            <a:schemeClr val="accent4"/>
          </a:fillRef>
          <a:effectRef idx="1">
            <a:schemeClr val="accent4"/>
          </a:effectRef>
          <a:fontRef idx="minor">
            <a:schemeClr val="dk1"/>
          </a:fontRef>
        </p:style>
        <p:txBody>
          <a:bodyPr/>
          <a:lstStyle/>
          <a:p>
            <a:r>
              <a:rPr lang="bn-BD" dirty="0">
                <a:latin typeface="NikoshBAN" pitchFamily="2" charset="0"/>
                <a:cs typeface="NikoshBAN" pitchFamily="2" charset="0"/>
              </a:rPr>
              <a:t>সহানুমানের নিয়মাবলী</a:t>
            </a:r>
            <a:endParaRPr lang="en-US" dirty="0"/>
          </a:p>
        </p:txBody>
      </p:sp>
      <p:sp>
        <p:nvSpPr>
          <p:cNvPr id="3" name="Content Placeholder 2"/>
          <p:cNvSpPr>
            <a:spLocks noGrp="1"/>
          </p:cNvSpPr>
          <p:nvPr>
            <p:ph idx="1"/>
          </p:nvPr>
        </p:nvSpPr>
        <p:spPr/>
        <p:style>
          <a:lnRef idx="1">
            <a:schemeClr val="accent2"/>
          </a:lnRef>
          <a:fillRef idx="2">
            <a:schemeClr val="accent2"/>
          </a:fillRef>
          <a:effectRef idx="1">
            <a:schemeClr val="accent2"/>
          </a:effectRef>
          <a:fontRef idx="minor">
            <a:schemeClr val="dk1"/>
          </a:fontRef>
        </p:style>
        <p:txBody>
          <a:bodyPr>
            <a:normAutofit fontScale="77500" lnSpcReduction="20000"/>
          </a:bodyPr>
          <a:lstStyle/>
          <a:p>
            <a:pPr marL="0" indent="0">
              <a:buNone/>
            </a:pPr>
            <a:r>
              <a:rPr lang="bn-BD" dirty="0">
                <a:latin typeface="NikoshBAN" pitchFamily="2" charset="0"/>
                <a:cs typeface="NikoshBAN" pitchFamily="2" charset="0"/>
              </a:rPr>
              <a:t>৫. সহানুমানের উভয় আশ্রয়বাক্য নঞর্থক হলে তা থেকে কোন সিদ্ধান্ত পাওয়া যায় না।</a:t>
            </a:r>
            <a:endParaRPr lang="en-US" dirty="0">
              <a:latin typeface="NikoshBAN" pitchFamily="2" charset="0"/>
              <a:cs typeface="NikoshBAN" pitchFamily="2" charset="0"/>
            </a:endParaRPr>
          </a:p>
          <a:p>
            <a:pPr marL="0" indent="0">
              <a:buNone/>
            </a:pPr>
            <a:r>
              <a:rPr lang="bn-BD" dirty="0">
                <a:latin typeface="NikoshBAN" pitchFamily="2" charset="0"/>
                <a:cs typeface="NikoshBAN" pitchFamily="2" charset="0"/>
              </a:rPr>
              <a:t>যেমন কোন ধার্মিক নয় সুখী</a:t>
            </a:r>
            <a:endParaRPr lang="en-US" dirty="0">
              <a:latin typeface="NikoshBAN" pitchFamily="2" charset="0"/>
              <a:cs typeface="NikoshBAN" pitchFamily="2" charset="0"/>
            </a:endParaRPr>
          </a:p>
          <a:p>
            <a:pPr marL="0" indent="0">
              <a:buNone/>
            </a:pPr>
            <a:r>
              <a:rPr lang="bn-BD" dirty="0">
                <a:latin typeface="NikoshBAN" pitchFamily="2" charset="0"/>
                <a:cs typeface="NikoshBAN" pitchFamily="2" charset="0"/>
              </a:rPr>
              <a:t>কোন অসুখী ব্যক্তি নয় চরিত্রবান</a:t>
            </a:r>
            <a:endParaRPr lang="en-US" dirty="0">
              <a:latin typeface="NikoshBAN" pitchFamily="2" charset="0"/>
              <a:cs typeface="NikoshBAN" pitchFamily="2" charset="0"/>
            </a:endParaRPr>
          </a:p>
          <a:p>
            <a:pPr marL="0" indent="0">
              <a:buNone/>
            </a:pPr>
            <a:r>
              <a:rPr lang="bn-BD" dirty="0">
                <a:latin typeface="NikoshBAN" pitchFamily="2" charset="0"/>
                <a:cs typeface="NikoshBAN" pitchFamily="2" charset="0"/>
              </a:rPr>
              <a:t>অতএব, কোন চরিত্রবান ব্যক্তি নয় ধার্মিক</a:t>
            </a:r>
            <a:endParaRPr lang="en-US" dirty="0">
              <a:latin typeface="NikoshBAN" pitchFamily="2" charset="0"/>
              <a:cs typeface="NikoshBAN" pitchFamily="2" charset="0"/>
            </a:endParaRPr>
          </a:p>
          <a:p>
            <a:pPr marL="0" indent="0">
              <a:buNone/>
            </a:pPr>
            <a:r>
              <a:rPr lang="bn-BD" dirty="0">
                <a:latin typeface="NikoshBAN" pitchFamily="2" charset="0"/>
                <a:cs typeface="NikoshBAN" pitchFamily="2" charset="0"/>
              </a:rPr>
              <a:t>৬. সহানুমানের একটি আশ্রয়বাক্য যদি নঞর্থক হয় তাহলে সিদ্ধান্ত অবশ্যই নঞর্থক হবে।</a:t>
            </a:r>
            <a:endParaRPr lang="en-US" dirty="0">
              <a:latin typeface="NikoshBAN" pitchFamily="2" charset="0"/>
              <a:cs typeface="NikoshBAN" pitchFamily="2" charset="0"/>
            </a:endParaRPr>
          </a:p>
          <a:p>
            <a:pPr marL="0" indent="0">
              <a:buNone/>
            </a:pPr>
            <a:r>
              <a:rPr lang="bn-BD" dirty="0">
                <a:latin typeface="NikoshBAN" pitchFamily="2" charset="0"/>
                <a:cs typeface="NikoshBAN" pitchFamily="2" charset="0"/>
              </a:rPr>
              <a:t> যেমন, সকল মানুষ হয় নিষ্ঠুর</a:t>
            </a:r>
            <a:endParaRPr lang="en-US" dirty="0">
              <a:latin typeface="NikoshBAN" pitchFamily="2" charset="0"/>
              <a:cs typeface="NikoshBAN" pitchFamily="2" charset="0"/>
            </a:endParaRPr>
          </a:p>
          <a:p>
            <a:pPr marL="0" indent="0">
              <a:buNone/>
            </a:pPr>
            <a:r>
              <a:rPr lang="bn-BD" dirty="0">
                <a:latin typeface="NikoshBAN" pitchFamily="2" charset="0"/>
                <a:cs typeface="NikoshBAN" pitchFamily="2" charset="0"/>
              </a:rPr>
              <a:t>কিছু কবি নয় নিষ্ঠুর</a:t>
            </a:r>
            <a:endParaRPr lang="en-US" dirty="0">
              <a:latin typeface="NikoshBAN" pitchFamily="2" charset="0"/>
              <a:cs typeface="NikoshBAN" pitchFamily="2" charset="0"/>
            </a:endParaRPr>
          </a:p>
          <a:p>
            <a:pPr marL="0" indent="0">
              <a:buNone/>
            </a:pPr>
            <a:r>
              <a:rPr lang="bn-BD" dirty="0">
                <a:latin typeface="NikoshBAN" pitchFamily="2" charset="0"/>
                <a:cs typeface="NikoshBAN" pitchFamily="2" charset="0"/>
              </a:rPr>
              <a:t>অতএব, কিছু কবি নয় মানুষ</a:t>
            </a:r>
            <a:endParaRPr lang="en-US" dirty="0">
              <a:latin typeface="NikoshBAN" pitchFamily="2" charset="0"/>
              <a:cs typeface="NikoshBAN" pitchFamily="2" charset="0"/>
            </a:endParaRPr>
          </a:p>
          <a:p>
            <a:pPr marL="0" indent="0">
              <a:buNone/>
            </a:pPr>
            <a:endParaRPr lang="en-US" dirty="0">
              <a:latin typeface="NikoshBAN" pitchFamily="2" charset="0"/>
              <a:cs typeface="NikoshBAN" pitchFamily="2" charset="0"/>
            </a:endParaRPr>
          </a:p>
        </p:txBody>
      </p:sp>
    </p:spTree>
    <p:extLst>
      <p:ext uri="{BB962C8B-B14F-4D97-AF65-F5344CB8AC3E}">
        <p14:creationId xmlns:p14="http://schemas.microsoft.com/office/powerpoint/2010/main" val="3015095623"/>
      </p:ext>
    </p:extLst>
  </p:cSld>
  <p:clrMapOvr>
    <a:masterClrMapping/>
  </p:clrMapOvr>
  <p:transition spd="slow">
    <p:plu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bg/>
                                          </p:spTgt>
                                        </p:tgtEl>
                                        <p:attrNameLst>
                                          <p:attrName>style.visibility</p:attrName>
                                        </p:attrNameLst>
                                      </p:cBhvr>
                                      <p:to>
                                        <p:strVal val="visible"/>
                                      </p:to>
                                    </p:set>
                                    <p:anim calcmode="lin" valueType="num">
                                      <p:cBhvr additive="base">
                                        <p:cTn id="13" dur="500" fill="hold"/>
                                        <p:tgtEl>
                                          <p:spTgt spid="3">
                                            <p:bg/>
                                          </p:spTgt>
                                        </p:tgtEl>
                                        <p:attrNameLst>
                                          <p:attrName>ppt_x</p:attrName>
                                        </p:attrNameLst>
                                      </p:cBhvr>
                                      <p:tavLst>
                                        <p:tav tm="0">
                                          <p:val>
                                            <p:strVal val="#ppt_x"/>
                                          </p:val>
                                        </p:tav>
                                        <p:tav tm="100000">
                                          <p:val>
                                            <p:strVal val="#ppt_x"/>
                                          </p:val>
                                        </p:tav>
                                      </p:tavLst>
                                    </p:anim>
                                    <p:anim calcmode="lin" valueType="num">
                                      <p:cBhvr additive="base">
                                        <p:cTn id="14"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anim calcmode="lin" valueType="num">
                                      <p:cBhvr additive="base">
                                        <p:cTn id="19"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anim calcmode="lin" valueType="num">
                                      <p:cBhvr additive="base">
                                        <p:cTn id="25"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2" end="2"/>
                                            </p:txEl>
                                          </p:spTgt>
                                        </p:tgtEl>
                                        <p:attrNameLst>
                                          <p:attrName>style.visibility</p:attrName>
                                        </p:attrNameLst>
                                      </p:cBhvr>
                                      <p:to>
                                        <p:strVal val="visible"/>
                                      </p:to>
                                    </p:set>
                                    <p:anim calcmode="lin" valueType="num">
                                      <p:cBhvr additive="base">
                                        <p:cTn id="3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3" end="3"/>
                                            </p:txEl>
                                          </p:spTgt>
                                        </p:tgtEl>
                                        <p:attrNameLst>
                                          <p:attrName>style.visibility</p:attrName>
                                        </p:attrNameLst>
                                      </p:cBhvr>
                                      <p:to>
                                        <p:strVal val="visible"/>
                                      </p:to>
                                    </p:set>
                                    <p:anim calcmode="lin" valueType="num">
                                      <p:cBhvr additive="base">
                                        <p:cTn id="3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4" end="4"/>
                                            </p:txEl>
                                          </p:spTgt>
                                        </p:tgtEl>
                                        <p:attrNameLst>
                                          <p:attrName>style.visibility</p:attrName>
                                        </p:attrNameLst>
                                      </p:cBhvr>
                                      <p:to>
                                        <p:strVal val="visible"/>
                                      </p:to>
                                    </p:set>
                                    <p:anim calcmode="lin" valueType="num">
                                      <p:cBhvr additive="base">
                                        <p:cTn id="4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5" end="5"/>
                                            </p:txEl>
                                          </p:spTgt>
                                        </p:tgtEl>
                                        <p:attrNameLst>
                                          <p:attrName>style.visibility</p:attrName>
                                        </p:attrNameLst>
                                      </p:cBhvr>
                                      <p:to>
                                        <p:strVal val="visible"/>
                                      </p:to>
                                    </p:set>
                                    <p:anim calcmode="lin" valueType="num">
                                      <p:cBhvr additive="base">
                                        <p:cTn id="4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6" end="6"/>
                                            </p:txEl>
                                          </p:spTgt>
                                        </p:tgtEl>
                                        <p:attrNameLst>
                                          <p:attrName>style.visibility</p:attrName>
                                        </p:attrNameLst>
                                      </p:cBhvr>
                                      <p:to>
                                        <p:strVal val="visible"/>
                                      </p:to>
                                    </p:set>
                                    <p:anim calcmode="lin" valueType="num">
                                      <p:cBhvr additive="base">
                                        <p:cTn id="5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7" end="7"/>
                                            </p:txEl>
                                          </p:spTgt>
                                        </p:tgtEl>
                                        <p:attrNameLst>
                                          <p:attrName>style.visibility</p:attrName>
                                        </p:attrNameLst>
                                      </p:cBhvr>
                                      <p:to>
                                        <p:strVal val="visible"/>
                                      </p:to>
                                    </p:set>
                                    <p:anim calcmode="lin" valueType="num">
                                      <p:cBhvr additive="base">
                                        <p:cTn id="61"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6400" y="228865"/>
            <a:ext cx="5562600" cy="952500"/>
          </a:xfrm>
        </p:spPr>
        <p:style>
          <a:lnRef idx="1">
            <a:schemeClr val="accent3"/>
          </a:lnRef>
          <a:fillRef idx="2">
            <a:schemeClr val="accent3"/>
          </a:fillRef>
          <a:effectRef idx="1">
            <a:schemeClr val="accent3"/>
          </a:effectRef>
          <a:fontRef idx="minor">
            <a:schemeClr val="dk1"/>
          </a:fontRef>
        </p:style>
        <p:txBody>
          <a:bodyPr/>
          <a:lstStyle/>
          <a:p>
            <a:r>
              <a:rPr lang="bn-BD" dirty="0">
                <a:latin typeface="NikoshBAN" pitchFamily="2" charset="0"/>
                <a:cs typeface="NikoshBAN" pitchFamily="2" charset="0"/>
              </a:rPr>
              <a:t>সহানুমানের নিয়মাবলী</a:t>
            </a:r>
            <a:endParaRPr lang="en-US" dirty="0"/>
          </a:p>
        </p:txBody>
      </p:sp>
      <p:sp>
        <p:nvSpPr>
          <p:cNvPr id="3" name="Content Placeholder 2"/>
          <p:cNvSpPr>
            <a:spLocks noGrp="1"/>
          </p:cNvSpPr>
          <p:nvPr>
            <p:ph idx="1"/>
          </p:nvPr>
        </p:nvSpPr>
        <p:spPr/>
        <p:style>
          <a:lnRef idx="1">
            <a:schemeClr val="accent2"/>
          </a:lnRef>
          <a:fillRef idx="2">
            <a:schemeClr val="accent2"/>
          </a:fillRef>
          <a:effectRef idx="1">
            <a:schemeClr val="accent2"/>
          </a:effectRef>
          <a:fontRef idx="minor">
            <a:schemeClr val="dk1"/>
          </a:fontRef>
        </p:style>
        <p:txBody>
          <a:bodyPr>
            <a:normAutofit fontScale="77500" lnSpcReduction="20000"/>
          </a:bodyPr>
          <a:lstStyle/>
          <a:p>
            <a:pPr marL="0" indent="0">
              <a:buNone/>
            </a:pPr>
            <a:r>
              <a:rPr lang="bn-BD" dirty="0">
                <a:latin typeface="NikoshBAN" pitchFamily="2" charset="0"/>
                <a:cs typeface="NikoshBAN" pitchFamily="2" charset="0"/>
              </a:rPr>
              <a:t>৭. সহানুমানের উভয় আশ্রয়বাক্য সদর্থক হলে সিদ্ধান্ত অবশ্যই সদর্থক হবে।</a:t>
            </a:r>
            <a:endParaRPr lang="en-US" dirty="0">
              <a:latin typeface="NikoshBAN" pitchFamily="2" charset="0"/>
              <a:cs typeface="NikoshBAN" pitchFamily="2" charset="0"/>
            </a:endParaRPr>
          </a:p>
          <a:p>
            <a:pPr marL="0" indent="0">
              <a:buNone/>
            </a:pPr>
            <a:r>
              <a:rPr lang="bn-BD" dirty="0">
                <a:latin typeface="NikoshBAN" pitchFamily="2" charset="0"/>
                <a:cs typeface="NikoshBAN" pitchFamily="2" charset="0"/>
              </a:rPr>
              <a:t>যেমন,</a:t>
            </a:r>
            <a:endParaRPr lang="en-US" dirty="0">
              <a:latin typeface="NikoshBAN" pitchFamily="2" charset="0"/>
              <a:cs typeface="NikoshBAN" pitchFamily="2" charset="0"/>
            </a:endParaRPr>
          </a:p>
          <a:p>
            <a:pPr marL="0" indent="0">
              <a:buNone/>
            </a:pPr>
            <a:r>
              <a:rPr lang="bn-BD" dirty="0">
                <a:latin typeface="NikoshBAN" pitchFamily="2" charset="0"/>
                <a:cs typeface="NikoshBAN" pitchFamily="2" charset="0"/>
              </a:rPr>
              <a:t>সকল মানুষ হয় </a:t>
            </a:r>
            <a:r>
              <a:rPr lang="bn-BD" u="sng" dirty="0">
                <a:latin typeface="NikoshBAN" pitchFamily="2" charset="0"/>
                <a:cs typeface="NikoshBAN" pitchFamily="2" charset="0"/>
              </a:rPr>
              <a:t>মরণশীল</a:t>
            </a:r>
            <a:endParaRPr lang="en-US" dirty="0">
              <a:latin typeface="NikoshBAN" pitchFamily="2" charset="0"/>
              <a:cs typeface="NikoshBAN" pitchFamily="2" charset="0"/>
            </a:endParaRPr>
          </a:p>
          <a:p>
            <a:pPr marL="0" indent="0">
              <a:buNone/>
            </a:pPr>
            <a:r>
              <a:rPr lang="bn-BD" dirty="0">
                <a:latin typeface="NikoshBAN" pitchFamily="2" charset="0"/>
                <a:cs typeface="NikoshBAN" pitchFamily="2" charset="0"/>
              </a:rPr>
              <a:t>সকল </a:t>
            </a:r>
            <a:r>
              <a:rPr lang="bn-BD" u="sng" dirty="0">
                <a:latin typeface="NikoshBAN" pitchFamily="2" charset="0"/>
                <a:cs typeface="NikoshBAN" pitchFamily="2" charset="0"/>
              </a:rPr>
              <a:t>কবি</a:t>
            </a:r>
            <a:r>
              <a:rPr lang="bn-BD" dirty="0">
                <a:latin typeface="NikoshBAN" pitchFamily="2" charset="0"/>
                <a:cs typeface="NikoshBAN" pitchFamily="2" charset="0"/>
              </a:rPr>
              <a:t> হয় মানুষ</a:t>
            </a:r>
            <a:endParaRPr lang="en-US" dirty="0">
              <a:latin typeface="NikoshBAN" pitchFamily="2" charset="0"/>
              <a:cs typeface="NikoshBAN" pitchFamily="2" charset="0"/>
            </a:endParaRPr>
          </a:p>
          <a:p>
            <a:pPr marL="0" indent="0">
              <a:buNone/>
            </a:pPr>
            <a:r>
              <a:rPr lang="bn-BD" dirty="0">
                <a:latin typeface="NikoshBAN" pitchFamily="2" charset="0"/>
                <a:cs typeface="NikoshBAN" pitchFamily="2" charset="0"/>
              </a:rPr>
              <a:t>অতএব, সকল </a:t>
            </a:r>
            <a:r>
              <a:rPr lang="bn-BD" u="sng" dirty="0">
                <a:latin typeface="NikoshBAN" pitchFamily="2" charset="0"/>
                <a:cs typeface="NikoshBAN" pitchFamily="2" charset="0"/>
              </a:rPr>
              <a:t>কবি</a:t>
            </a:r>
            <a:r>
              <a:rPr lang="bn-BD" dirty="0">
                <a:latin typeface="NikoshBAN" pitchFamily="2" charset="0"/>
                <a:cs typeface="NikoshBAN" pitchFamily="2" charset="0"/>
              </a:rPr>
              <a:t> হয় </a:t>
            </a:r>
            <a:r>
              <a:rPr lang="bn-BD" u="sng" dirty="0">
                <a:latin typeface="NikoshBAN" pitchFamily="2" charset="0"/>
                <a:cs typeface="NikoshBAN" pitchFamily="2" charset="0"/>
              </a:rPr>
              <a:t>মরণশীল</a:t>
            </a:r>
            <a:endParaRPr lang="en-US" dirty="0">
              <a:latin typeface="NikoshBAN" pitchFamily="2" charset="0"/>
              <a:cs typeface="NikoshBAN" pitchFamily="2" charset="0"/>
            </a:endParaRPr>
          </a:p>
          <a:p>
            <a:pPr marL="0" indent="0">
              <a:buNone/>
            </a:pPr>
            <a:r>
              <a:rPr lang="bn-BD" dirty="0">
                <a:latin typeface="NikoshBAN" pitchFamily="2" charset="0"/>
                <a:cs typeface="NikoshBAN" pitchFamily="2" charset="0"/>
              </a:rPr>
              <a:t>৮. সহানুমানের দুটি আশ্রয়বাক্য বিশেষ হলে তা থেকে কোন সিদ্ধান্ত পাওয়া যায় না।</a:t>
            </a:r>
            <a:endParaRPr lang="en-US" dirty="0">
              <a:latin typeface="NikoshBAN" pitchFamily="2" charset="0"/>
              <a:cs typeface="NikoshBAN" pitchFamily="2" charset="0"/>
            </a:endParaRPr>
          </a:p>
          <a:p>
            <a:pPr marL="0" indent="0">
              <a:buNone/>
            </a:pPr>
            <a:r>
              <a:rPr lang="bn-BD" dirty="0">
                <a:latin typeface="NikoshBAN" pitchFamily="2" charset="0"/>
                <a:cs typeface="NikoshBAN" pitchFamily="2" charset="0"/>
              </a:rPr>
              <a:t>যেমন, কিছু গরু হয় সাদা</a:t>
            </a:r>
            <a:endParaRPr lang="en-US" dirty="0">
              <a:latin typeface="NikoshBAN" pitchFamily="2" charset="0"/>
              <a:cs typeface="NikoshBAN" pitchFamily="2" charset="0"/>
            </a:endParaRPr>
          </a:p>
          <a:p>
            <a:pPr marL="0" indent="0">
              <a:buNone/>
            </a:pPr>
            <a:r>
              <a:rPr lang="bn-BD" dirty="0">
                <a:latin typeface="NikoshBAN" pitchFamily="2" charset="0"/>
                <a:cs typeface="NikoshBAN" pitchFamily="2" charset="0"/>
              </a:rPr>
              <a:t>কিছু ভেড়া হয় সাদা</a:t>
            </a:r>
            <a:endParaRPr lang="en-US" dirty="0">
              <a:latin typeface="NikoshBAN" pitchFamily="2" charset="0"/>
              <a:cs typeface="NikoshBAN" pitchFamily="2" charset="0"/>
            </a:endParaRPr>
          </a:p>
          <a:p>
            <a:pPr marL="0" indent="0">
              <a:buNone/>
            </a:pPr>
            <a:r>
              <a:rPr lang="bn-BD" dirty="0">
                <a:latin typeface="NikoshBAN" pitchFamily="2" charset="0"/>
                <a:cs typeface="NikoshBAN" pitchFamily="2" charset="0"/>
              </a:rPr>
              <a:t>অতএব, কিছু ভেড়া হয় গরু</a:t>
            </a:r>
            <a:endParaRPr lang="en-US" dirty="0">
              <a:latin typeface="NikoshBAN" pitchFamily="2" charset="0"/>
              <a:cs typeface="NikoshBAN" pitchFamily="2" charset="0"/>
            </a:endParaRPr>
          </a:p>
          <a:p>
            <a:pPr marL="0" indent="0">
              <a:buNone/>
            </a:pPr>
            <a:endParaRPr lang="en-US" dirty="0">
              <a:latin typeface="NikoshBAN" pitchFamily="2" charset="0"/>
              <a:cs typeface="NikoshBAN" pitchFamily="2" charset="0"/>
            </a:endParaRPr>
          </a:p>
        </p:txBody>
      </p:sp>
    </p:spTree>
    <p:extLst>
      <p:ext uri="{BB962C8B-B14F-4D97-AF65-F5344CB8AC3E}">
        <p14:creationId xmlns:p14="http://schemas.microsoft.com/office/powerpoint/2010/main" val="385341138"/>
      </p:ext>
    </p:extLst>
  </p:cSld>
  <p:clrMapOvr>
    <a:masterClrMapping/>
  </p:clrMapOvr>
  <p:transition spd="slow">
    <p:plu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bg/>
                                          </p:spTgt>
                                        </p:tgtEl>
                                        <p:attrNameLst>
                                          <p:attrName>style.visibility</p:attrName>
                                        </p:attrNameLst>
                                      </p:cBhvr>
                                      <p:to>
                                        <p:strVal val="visible"/>
                                      </p:to>
                                    </p:set>
                                    <p:anim calcmode="lin" valueType="num">
                                      <p:cBhvr additive="base">
                                        <p:cTn id="13" dur="500" fill="hold"/>
                                        <p:tgtEl>
                                          <p:spTgt spid="3">
                                            <p:bg/>
                                          </p:spTgt>
                                        </p:tgtEl>
                                        <p:attrNameLst>
                                          <p:attrName>ppt_x</p:attrName>
                                        </p:attrNameLst>
                                      </p:cBhvr>
                                      <p:tavLst>
                                        <p:tav tm="0">
                                          <p:val>
                                            <p:strVal val="#ppt_x"/>
                                          </p:val>
                                        </p:tav>
                                        <p:tav tm="100000">
                                          <p:val>
                                            <p:strVal val="#ppt_x"/>
                                          </p:val>
                                        </p:tav>
                                      </p:tavLst>
                                    </p:anim>
                                    <p:anim calcmode="lin" valueType="num">
                                      <p:cBhvr additive="base">
                                        <p:cTn id="14"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anim calcmode="lin" valueType="num">
                                      <p:cBhvr additive="base">
                                        <p:cTn id="19"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anim calcmode="lin" valueType="num">
                                      <p:cBhvr additive="base">
                                        <p:cTn id="25"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2" end="2"/>
                                            </p:txEl>
                                          </p:spTgt>
                                        </p:tgtEl>
                                        <p:attrNameLst>
                                          <p:attrName>style.visibility</p:attrName>
                                        </p:attrNameLst>
                                      </p:cBhvr>
                                      <p:to>
                                        <p:strVal val="visible"/>
                                      </p:to>
                                    </p:set>
                                    <p:anim calcmode="lin" valueType="num">
                                      <p:cBhvr additive="base">
                                        <p:cTn id="3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3" end="3"/>
                                            </p:txEl>
                                          </p:spTgt>
                                        </p:tgtEl>
                                        <p:attrNameLst>
                                          <p:attrName>style.visibility</p:attrName>
                                        </p:attrNameLst>
                                      </p:cBhvr>
                                      <p:to>
                                        <p:strVal val="visible"/>
                                      </p:to>
                                    </p:set>
                                    <p:anim calcmode="lin" valueType="num">
                                      <p:cBhvr additive="base">
                                        <p:cTn id="3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4" end="4"/>
                                            </p:txEl>
                                          </p:spTgt>
                                        </p:tgtEl>
                                        <p:attrNameLst>
                                          <p:attrName>style.visibility</p:attrName>
                                        </p:attrNameLst>
                                      </p:cBhvr>
                                      <p:to>
                                        <p:strVal val="visible"/>
                                      </p:to>
                                    </p:set>
                                    <p:anim calcmode="lin" valueType="num">
                                      <p:cBhvr additive="base">
                                        <p:cTn id="4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5" end="5"/>
                                            </p:txEl>
                                          </p:spTgt>
                                        </p:tgtEl>
                                        <p:attrNameLst>
                                          <p:attrName>style.visibility</p:attrName>
                                        </p:attrNameLst>
                                      </p:cBhvr>
                                      <p:to>
                                        <p:strVal val="visible"/>
                                      </p:to>
                                    </p:set>
                                    <p:anim calcmode="lin" valueType="num">
                                      <p:cBhvr additive="base">
                                        <p:cTn id="4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6" end="6"/>
                                            </p:txEl>
                                          </p:spTgt>
                                        </p:tgtEl>
                                        <p:attrNameLst>
                                          <p:attrName>style.visibility</p:attrName>
                                        </p:attrNameLst>
                                      </p:cBhvr>
                                      <p:to>
                                        <p:strVal val="visible"/>
                                      </p:to>
                                    </p:set>
                                    <p:anim calcmode="lin" valueType="num">
                                      <p:cBhvr additive="base">
                                        <p:cTn id="5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7" end="7"/>
                                            </p:txEl>
                                          </p:spTgt>
                                        </p:tgtEl>
                                        <p:attrNameLst>
                                          <p:attrName>style.visibility</p:attrName>
                                        </p:attrNameLst>
                                      </p:cBhvr>
                                      <p:to>
                                        <p:strVal val="visible"/>
                                      </p:to>
                                    </p:set>
                                    <p:anim calcmode="lin" valueType="num">
                                      <p:cBhvr additive="base">
                                        <p:cTn id="61"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3">
                                            <p:txEl>
                                              <p:pRg st="8" end="8"/>
                                            </p:txEl>
                                          </p:spTgt>
                                        </p:tgtEl>
                                        <p:attrNameLst>
                                          <p:attrName>style.visibility</p:attrName>
                                        </p:attrNameLst>
                                      </p:cBhvr>
                                      <p:to>
                                        <p:strVal val="visible"/>
                                      </p:to>
                                    </p:set>
                                    <p:anim calcmode="lin" valueType="num">
                                      <p:cBhvr additive="base">
                                        <p:cTn id="67"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6400" y="228865"/>
            <a:ext cx="5562600" cy="952500"/>
          </a:xfrm>
        </p:spPr>
        <p:style>
          <a:lnRef idx="1">
            <a:schemeClr val="accent3"/>
          </a:lnRef>
          <a:fillRef idx="2">
            <a:schemeClr val="accent3"/>
          </a:fillRef>
          <a:effectRef idx="1">
            <a:schemeClr val="accent3"/>
          </a:effectRef>
          <a:fontRef idx="minor">
            <a:schemeClr val="dk1"/>
          </a:fontRef>
        </p:style>
        <p:txBody>
          <a:bodyPr/>
          <a:lstStyle/>
          <a:p>
            <a:r>
              <a:rPr lang="bn-BD" dirty="0">
                <a:latin typeface="NikoshBAN" pitchFamily="2" charset="0"/>
                <a:cs typeface="NikoshBAN" pitchFamily="2" charset="0"/>
              </a:rPr>
              <a:t>সহানুমানের নিয়মাবলী</a:t>
            </a:r>
            <a:endParaRPr lang="en-US" dirty="0"/>
          </a:p>
        </p:txBody>
      </p:sp>
      <p:sp>
        <p:nvSpPr>
          <p:cNvPr id="3" name="Content Placeholder 2"/>
          <p:cNvSpPr>
            <a:spLocks noGrp="1"/>
          </p:cNvSpPr>
          <p:nvPr>
            <p:ph idx="1"/>
          </p:nvPr>
        </p:nvSpPr>
        <p:spPr/>
        <p:style>
          <a:lnRef idx="1">
            <a:schemeClr val="accent2"/>
          </a:lnRef>
          <a:fillRef idx="2">
            <a:schemeClr val="accent2"/>
          </a:fillRef>
          <a:effectRef idx="1">
            <a:schemeClr val="accent2"/>
          </a:effectRef>
          <a:fontRef idx="minor">
            <a:schemeClr val="dk1"/>
          </a:fontRef>
        </p:style>
        <p:txBody>
          <a:bodyPr>
            <a:normAutofit fontScale="85000" lnSpcReduction="20000"/>
          </a:bodyPr>
          <a:lstStyle/>
          <a:p>
            <a:pPr marL="0" indent="0">
              <a:buNone/>
            </a:pPr>
            <a:r>
              <a:rPr lang="bn-BD" dirty="0">
                <a:latin typeface="NikoshBAN" pitchFamily="2" charset="0"/>
                <a:cs typeface="NikoshBAN" pitchFamily="2" charset="0"/>
              </a:rPr>
              <a:t>৯. সহানুমানের একটি আশ্রয়বাক্য বিশেষ হলে সিদ্ধান্ত অবশ্যই বিশেষ হবে।</a:t>
            </a:r>
            <a:endParaRPr lang="en-US" dirty="0">
              <a:latin typeface="NikoshBAN" pitchFamily="2" charset="0"/>
              <a:cs typeface="NikoshBAN" pitchFamily="2" charset="0"/>
            </a:endParaRPr>
          </a:p>
          <a:p>
            <a:pPr marL="0" indent="0">
              <a:buNone/>
            </a:pPr>
            <a:r>
              <a:rPr lang="bn-BD" dirty="0">
                <a:latin typeface="NikoshBAN" pitchFamily="2" charset="0"/>
                <a:cs typeface="NikoshBAN" pitchFamily="2" charset="0"/>
              </a:rPr>
              <a:t>যেমন,</a:t>
            </a:r>
            <a:endParaRPr lang="en-US" dirty="0">
              <a:latin typeface="NikoshBAN" pitchFamily="2" charset="0"/>
              <a:cs typeface="NikoshBAN" pitchFamily="2" charset="0"/>
            </a:endParaRPr>
          </a:p>
          <a:p>
            <a:pPr marL="0" indent="0">
              <a:buNone/>
            </a:pPr>
            <a:r>
              <a:rPr lang="bn-BD" dirty="0">
                <a:latin typeface="NikoshBAN" pitchFamily="2" charset="0"/>
                <a:cs typeface="NikoshBAN" pitchFamily="2" charset="0"/>
              </a:rPr>
              <a:t>সকল মানুষ হয় </a:t>
            </a:r>
            <a:r>
              <a:rPr lang="bn-BD" u="sng" dirty="0">
                <a:latin typeface="NikoshBAN" pitchFamily="2" charset="0"/>
                <a:cs typeface="NikoshBAN" pitchFamily="2" charset="0"/>
              </a:rPr>
              <a:t>মরণশীল</a:t>
            </a:r>
            <a:endParaRPr lang="en-US" dirty="0">
              <a:latin typeface="NikoshBAN" pitchFamily="2" charset="0"/>
              <a:cs typeface="NikoshBAN" pitchFamily="2" charset="0"/>
            </a:endParaRPr>
          </a:p>
          <a:p>
            <a:pPr marL="0" indent="0">
              <a:buNone/>
            </a:pPr>
            <a:r>
              <a:rPr lang="bn-BD" dirty="0">
                <a:latin typeface="NikoshBAN" pitchFamily="2" charset="0"/>
                <a:cs typeface="NikoshBAN" pitchFamily="2" charset="0"/>
              </a:rPr>
              <a:t>কিছু </a:t>
            </a:r>
            <a:r>
              <a:rPr lang="bn-BD" u="sng" dirty="0">
                <a:latin typeface="NikoshBAN" pitchFamily="2" charset="0"/>
                <a:cs typeface="NikoshBAN" pitchFamily="2" charset="0"/>
              </a:rPr>
              <a:t>কবি</a:t>
            </a:r>
            <a:r>
              <a:rPr lang="bn-BD" dirty="0">
                <a:latin typeface="NikoshBAN" pitchFamily="2" charset="0"/>
                <a:cs typeface="NikoshBAN" pitchFamily="2" charset="0"/>
              </a:rPr>
              <a:t> হয় মানুষ</a:t>
            </a:r>
            <a:endParaRPr lang="en-US" dirty="0">
              <a:latin typeface="NikoshBAN" pitchFamily="2" charset="0"/>
              <a:cs typeface="NikoshBAN" pitchFamily="2" charset="0"/>
            </a:endParaRPr>
          </a:p>
          <a:p>
            <a:pPr marL="0" indent="0">
              <a:buNone/>
            </a:pPr>
            <a:r>
              <a:rPr lang="bn-BD" dirty="0">
                <a:latin typeface="NikoshBAN" pitchFamily="2" charset="0"/>
                <a:cs typeface="NikoshBAN" pitchFamily="2" charset="0"/>
              </a:rPr>
              <a:t>অতএব, কিছু </a:t>
            </a:r>
            <a:r>
              <a:rPr lang="bn-BD" u="sng" dirty="0">
                <a:latin typeface="NikoshBAN" pitchFamily="2" charset="0"/>
                <a:cs typeface="NikoshBAN" pitchFamily="2" charset="0"/>
              </a:rPr>
              <a:t>কবি</a:t>
            </a:r>
            <a:r>
              <a:rPr lang="bn-BD" dirty="0">
                <a:latin typeface="NikoshBAN" pitchFamily="2" charset="0"/>
                <a:cs typeface="NikoshBAN" pitchFamily="2" charset="0"/>
              </a:rPr>
              <a:t> হয় </a:t>
            </a:r>
            <a:r>
              <a:rPr lang="bn-BD" u="sng" dirty="0">
                <a:latin typeface="NikoshBAN" pitchFamily="2" charset="0"/>
                <a:cs typeface="NikoshBAN" pitchFamily="2" charset="0"/>
              </a:rPr>
              <a:t>মরণশীল</a:t>
            </a:r>
            <a:endParaRPr lang="en-US" dirty="0">
              <a:latin typeface="NikoshBAN" pitchFamily="2" charset="0"/>
              <a:cs typeface="NikoshBAN" pitchFamily="2" charset="0"/>
            </a:endParaRPr>
          </a:p>
          <a:p>
            <a:pPr marL="0" indent="0">
              <a:buNone/>
            </a:pPr>
            <a:r>
              <a:rPr lang="en-US" dirty="0">
                <a:latin typeface="NikoshBAN" pitchFamily="2" charset="0"/>
                <a:cs typeface="NikoshBAN" pitchFamily="2" charset="0"/>
              </a:rPr>
              <a:t> </a:t>
            </a:r>
          </a:p>
          <a:p>
            <a:pPr marL="0" indent="0">
              <a:buNone/>
            </a:pPr>
            <a:r>
              <a:rPr lang="en-US" dirty="0">
                <a:latin typeface="NikoshBAN" pitchFamily="2" charset="0"/>
                <a:cs typeface="NikoshBAN" pitchFamily="2" charset="0"/>
              </a:rPr>
              <a:t> </a:t>
            </a:r>
          </a:p>
          <a:p>
            <a:pPr marL="0" indent="0">
              <a:buNone/>
            </a:pPr>
            <a:r>
              <a:rPr lang="bn-BD" dirty="0">
                <a:latin typeface="NikoshBAN" pitchFamily="2" charset="0"/>
                <a:cs typeface="NikoshBAN" pitchFamily="2" charset="0"/>
              </a:rPr>
              <a:t>১০. সহানুমানের প্রধান আশ্রয়বাক্য বিশেষ এবং অপ্রধান আশ্রয়বাক্য নঞর্থক হলে তা থেকে কোন সিদ্ধান্ত পাওয়া যায় না।</a:t>
            </a:r>
            <a:endParaRPr lang="en-US" dirty="0">
              <a:latin typeface="NikoshBAN" pitchFamily="2" charset="0"/>
              <a:cs typeface="NikoshBAN" pitchFamily="2" charset="0"/>
            </a:endParaRPr>
          </a:p>
          <a:p>
            <a:pPr marL="0" indent="0">
              <a:buNone/>
            </a:pPr>
            <a:endParaRPr lang="en-US" dirty="0">
              <a:latin typeface="NikoshBAN" pitchFamily="2" charset="0"/>
              <a:cs typeface="NikoshBAN" pitchFamily="2" charset="0"/>
            </a:endParaRPr>
          </a:p>
        </p:txBody>
      </p:sp>
    </p:spTree>
    <p:extLst>
      <p:ext uri="{BB962C8B-B14F-4D97-AF65-F5344CB8AC3E}">
        <p14:creationId xmlns:p14="http://schemas.microsoft.com/office/powerpoint/2010/main" val="2833736049"/>
      </p:ext>
    </p:extLst>
  </p:cSld>
  <p:clrMapOvr>
    <a:masterClrMapping/>
  </p:clrMapOvr>
  <p:transition spd="slow">
    <p:plu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bg/>
                                          </p:spTgt>
                                        </p:tgtEl>
                                        <p:attrNameLst>
                                          <p:attrName>style.visibility</p:attrName>
                                        </p:attrNameLst>
                                      </p:cBhvr>
                                      <p:to>
                                        <p:strVal val="visible"/>
                                      </p:to>
                                    </p:set>
                                    <p:anim calcmode="lin" valueType="num">
                                      <p:cBhvr additive="base">
                                        <p:cTn id="13" dur="500" fill="hold"/>
                                        <p:tgtEl>
                                          <p:spTgt spid="3">
                                            <p:bg/>
                                          </p:spTgt>
                                        </p:tgtEl>
                                        <p:attrNameLst>
                                          <p:attrName>ppt_x</p:attrName>
                                        </p:attrNameLst>
                                      </p:cBhvr>
                                      <p:tavLst>
                                        <p:tav tm="0">
                                          <p:val>
                                            <p:strVal val="#ppt_x"/>
                                          </p:val>
                                        </p:tav>
                                        <p:tav tm="100000">
                                          <p:val>
                                            <p:strVal val="#ppt_x"/>
                                          </p:val>
                                        </p:tav>
                                      </p:tavLst>
                                    </p:anim>
                                    <p:anim calcmode="lin" valueType="num">
                                      <p:cBhvr additive="base">
                                        <p:cTn id="14"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anim calcmode="lin" valueType="num">
                                      <p:cBhvr additive="base">
                                        <p:cTn id="19"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anim calcmode="lin" valueType="num">
                                      <p:cBhvr additive="base">
                                        <p:cTn id="25"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2" end="2"/>
                                            </p:txEl>
                                          </p:spTgt>
                                        </p:tgtEl>
                                        <p:attrNameLst>
                                          <p:attrName>style.visibility</p:attrName>
                                        </p:attrNameLst>
                                      </p:cBhvr>
                                      <p:to>
                                        <p:strVal val="visible"/>
                                      </p:to>
                                    </p:set>
                                    <p:anim calcmode="lin" valueType="num">
                                      <p:cBhvr additive="base">
                                        <p:cTn id="3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3" end="3"/>
                                            </p:txEl>
                                          </p:spTgt>
                                        </p:tgtEl>
                                        <p:attrNameLst>
                                          <p:attrName>style.visibility</p:attrName>
                                        </p:attrNameLst>
                                      </p:cBhvr>
                                      <p:to>
                                        <p:strVal val="visible"/>
                                      </p:to>
                                    </p:set>
                                    <p:anim calcmode="lin" valueType="num">
                                      <p:cBhvr additive="base">
                                        <p:cTn id="3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4" end="4"/>
                                            </p:txEl>
                                          </p:spTgt>
                                        </p:tgtEl>
                                        <p:attrNameLst>
                                          <p:attrName>style.visibility</p:attrName>
                                        </p:attrNameLst>
                                      </p:cBhvr>
                                      <p:to>
                                        <p:strVal val="visible"/>
                                      </p:to>
                                    </p:set>
                                    <p:anim calcmode="lin" valueType="num">
                                      <p:cBhvr additive="base">
                                        <p:cTn id="4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5" end="5"/>
                                            </p:txEl>
                                          </p:spTgt>
                                        </p:tgtEl>
                                        <p:attrNameLst>
                                          <p:attrName>style.visibility</p:attrName>
                                        </p:attrNameLst>
                                      </p:cBhvr>
                                      <p:to>
                                        <p:strVal val="visible"/>
                                      </p:to>
                                    </p:set>
                                    <p:anim calcmode="lin" valueType="num">
                                      <p:cBhvr additive="base">
                                        <p:cTn id="4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6" end="6"/>
                                            </p:txEl>
                                          </p:spTgt>
                                        </p:tgtEl>
                                        <p:attrNameLst>
                                          <p:attrName>style.visibility</p:attrName>
                                        </p:attrNameLst>
                                      </p:cBhvr>
                                      <p:to>
                                        <p:strVal val="visible"/>
                                      </p:to>
                                    </p:set>
                                    <p:anim calcmode="lin" valueType="num">
                                      <p:cBhvr additive="base">
                                        <p:cTn id="5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7" end="7"/>
                                            </p:txEl>
                                          </p:spTgt>
                                        </p:tgtEl>
                                        <p:attrNameLst>
                                          <p:attrName>style.visibility</p:attrName>
                                        </p:attrNameLst>
                                      </p:cBhvr>
                                      <p:to>
                                        <p:strVal val="visible"/>
                                      </p:to>
                                    </p:set>
                                    <p:anim calcmode="lin" valueType="num">
                                      <p:cBhvr additive="base">
                                        <p:cTn id="61"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42900"/>
            <a:ext cx="8229600" cy="5029200"/>
          </a:xfrm>
        </p:spPr>
        <p:style>
          <a:lnRef idx="3">
            <a:schemeClr val="lt1"/>
          </a:lnRef>
          <a:fillRef idx="1">
            <a:schemeClr val="accent1"/>
          </a:fillRef>
          <a:effectRef idx="1">
            <a:schemeClr val="accent1"/>
          </a:effectRef>
          <a:fontRef idx="minor">
            <a:schemeClr val="lt1"/>
          </a:fontRef>
        </p:style>
        <p:txBody>
          <a:bodyPr>
            <a:normAutofit/>
          </a:bodyPr>
          <a:lstStyle/>
          <a:p>
            <a:r>
              <a:rPr lang="as-IN" sz="5400" b="1" dirty="0" smtClean="0">
                <a:latin typeface="NikoshBAN" pitchFamily="2" charset="0"/>
                <a:cs typeface="NikoshBAN" pitchFamily="2" charset="0"/>
              </a:rPr>
              <a:t>উন্ম</a:t>
            </a:r>
            <a:r>
              <a:rPr lang="en-US" sz="5400" b="1" dirty="0" smtClean="0">
                <a:latin typeface="NikoshBAN" pitchFamily="2" charset="0"/>
                <a:cs typeface="NikoshBAN" pitchFamily="2" charset="0"/>
              </a:rPr>
              <a:t>ু</a:t>
            </a:r>
            <a:r>
              <a:rPr lang="as-IN" sz="5400" b="1" dirty="0" smtClean="0">
                <a:latin typeface="NikoshBAN" pitchFamily="2" charset="0"/>
                <a:cs typeface="NikoshBAN" pitchFamily="2" charset="0"/>
              </a:rPr>
              <a:t>ক্ত প্রশ্ন যুক্তি</a:t>
            </a:r>
            <a:r>
              <a:rPr lang="as-IN" sz="5400" b="1" dirty="0" smtClean="0">
                <a:latin typeface="SutonnyMJ" pitchFamily="2" charset="0"/>
                <a:cs typeface="SutonnyMJ" pitchFamily="2" charset="0"/>
              </a:rPr>
              <a:t> </a:t>
            </a:r>
            <a:r>
              <a:rPr lang="en-US" sz="5400" b="1" dirty="0" smtClean="0">
                <a:latin typeface="SutonnyMJ" pitchFamily="2" charset="0"/>
                <a:cs typeface="SutonnyMJ" pitchFamily="2" charset="0"/>
              </a:rPr>
              <a:t/>
            </a:r>
            <a:br>
              <a:rPr lang="en-US" sz="5400" b="1" dirty="0" smtClean="0">
                <a:latin typeface="SutonnyMJ" pitchFamily="2" charset="0"/>
                <a:cs typeface="SutonnyMJ" pitchFamily="2" charset="0"/>
              </a:rPr>
            </a:br>
            <a:r>
              <a:rPr lang="en-US" sz="5400" b="1" dirty="0" smtClean="0">
                <a:latin typeface="Times New Roman" pitchFamily="18" charset="0"/>
                <a:cs typeface="Times New Roman" pitchFamily="18" charset="0"/>
              </a:rPr>
              <a:t>Open Question Argument</a:t>
            </a:r>
            <a:br>
              <a:rPr lang="en-US" sz="5400" b="1" dirty="0" smtClean="0">
                <a:latin typeface="Times New Roman" pitchFamily="18" charset="0"/>
                <a:cs typeface="Times New Roman" pitchFamily="18" charset="0"/>
              </a:rPr>
            </a:br>
            <a:r>
              <a:rPr lang="en-US" sz="16600" b="1" dirty="0" smtClean="0">
                <a:latin typeface="Times New Roman" pitchFamily="18" charset="0"/>
                <a:cs typeface="Times New Roman" pitchFamily="18" charset="0"/>
              </a:rPr>
              <a:t>?</a:t>
            </a:r>
            <a:endParaRPr lang="en-US" b="1" dirty="0">
              <a:latin typeface="SutonnyMJ" pitchFamily="2" charset="0"/>
              <a:cs typeface="SutonnyMJ" pitchFamily="2" charset="0"/>
            </a:endParaRPr>
          </a:p>
        </p:txBody>
      </p:sp>
    </p:spTree>
  </p:cSld>
  <p:clrMapOvr>
    <a:masterClrMapping/>
  </p:clrMapOvr>
  <p:transition spd="slow">
    <p:plus/>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Straight Connector 5"/>
          <p:cNvCxnSpPr/>
          <p:nvPr/>
        </p:nvCxnSpPr>
        <p:spPr>
          <a:xfrm>
            <a:off x="77108" y="1841500"/>
            <a:ext cx="9017000" cy="0"/>
          </a:xfrm>
          <a:prstGeom prst="line">
            <a:avLst/>
          </a:prstGeom>
          <a:ln w="127000" cap="rnd" cmpd="dbl">
            <a:solidFill>
              <a:schemeClr val="accent1">
                <a:shade val="95000"/>
                <a:satMod val="105000"/>
                <a:alpha val="85000"/>
              </a:schemeClr>
            </a:solidFill>
            <a:prstDash val="solid"/>
            <a:round/>
          </a:ln>
          <a:effectLst>
            <a:glow rad="190500">
              <a:schemeClr val="accent1">
                <a:alpha val="27000"/>
              </a:schemeClr>
            </a:glow>
            <a:outerShdw blurRad="50800" dist="50800" dir="18900000" algn="bl" rotWithShape="0">
              <a:prstClr val="black">
                <a:alpha val="40000"/>
              </a:prstClr>
            </a:outerShdw>
            <a:reflection blurRad="76200" stA="71000" endPos="65000" dir="5400000" sy="-100000" algn="bl" rotWithShape="0"/>
            <a:softEdge rad="0"/>
          </a:effectLst>
        </p:spPr>
        <p:style>
          <a:lnRef idx="1">
            <a:schemeClr val="accent1"/>
          </a:lnRef>
          <a:fillRef idx="0">
            <a:schemeClr val="accent1"/>
          </a:fillRef>
          <a:effectRef idx="0">
            <a:schemeClr val="accent1"/>
          </a:effectRef>
          <a:fontRef idx="minor">
            <a:schemeClr val="tx1"/>
          </a:fontRef>
        </p:style>
      </p:cxnSp>
      <p:grpSp>
        <p:nvGrpSpPr>
          <p:cNvPr id="5" name="Group 11"/>
          <p:cNvGrpSpPr/>
          <p:nvPr/>
        </p:nvGrpSpPr>
        <p:grpSpPr>
          <a:xfrm>
            <a:off x="838200" y="723900"/>
            <a:ext cx="7889402" cy="5181600"/>
            <a:chOff x="685800" y="304800"/>
            <a:chExt cx="7889402" cy="3079441"/>
          </a:xfrm>
        </p:grpSpPr>
        <p:sp>
          <p:nvSpPr>
            <p:cNvPr id="4" name="Can 3"/>
            <p:cNvSpPr/>
            <p:nvPr/>
          </p:nvSpPr>
          <p:spPr>
            <a:xfrm>
              <a:off x="2222503" y="762000"/>
              <a:ext cx="4571999" cy="1027914"/>
            </a:xfrm>
            <a:prstGeom prst="can">
              <a:avLst>
                <a:gd name="adj" fmla="val 1647"/>
              </a:avLst>
            </a:prstGeom>
            <a:ln/>
          </p:spPr>
          <p:style>
            <a:lnRef idx="3">
              <a:schemeClr val="lt1"/>
            </a:lnRef>
            <a:fillRef idx="1">
              <a:schemeClr val="accent1"/>
            </a:fillRef>
            <a:effectRef idx="1">
              <a:schemeClr val="accent1"/>
            </a:effectRef>
            <a:fontRef idx="minor">
              <a:schemeClr val="lt1"/>
            </a:fontRef>
          </p:style>
          <p:txBody>
            <a:bodyPr rtlCol="0" anchor="ctr"/>
            <a:lstStyle/>
            <a:p>
              <a:pPr algn="ctr"/>
              <a:r>
                <a:rPr lang="as-IN" sz="7200" b="1" spc="-150" dirty="0" smtClean="0">
                  <a:solidFill>
                    <a:schemeClr val="tx1"/>
                  </a:solidFill>
                  <a:effectLst>
                    <a:outerShdw blurRad="38100" dist="38100" dir="2700000" algn="tl">
                      <a:srgbClr val="000000">
                        <a:alpha val="43137"/>
                      </a:srgbClr>
                    </a:outerShdw>
                  </a:effectLst>
                  <a:latin typeface="NikoshBAN" pitchFamily="2" charset="0"/>
                  <a:cs typeface="NikoshBAN" pitchFamily="2" charset="0"/>
                </a:rPr>
                <a:t>বাড়ীর কাজ</a:t>
              </a:r>
              <a:endParaRPr lang="en-US" sz="7200" b="1" spc="-150" dirty="0">
                <a:solidFill>
                  <a:schemeClr val="tx1"/>
                </a:solidFill>
                <a:effectLst>
                  <a:outerShdw blurRad="38100" dist="38100" dir="2700000" algn="tl">
                    <a:srgbClr val="000000">
                      <a:alpha val="43137"/>
                    </a:srgbClr>
                  </a:outerShdw>
                </a:effectLst>
                <a:latin typeface="NikoshBAN" pitchFamily="2" charset="0"/>
                <a:cs typeface="NikoshBAN" pitchFamily="2" charset="0"/>
              </a:endParaRPr>
            </a:p>
          </p:txBody>
        </p:sp>
        <p:pic>
          <p:nvPicPr>
            <p:cNvPr id="3" name="Picture 2"/>
            <p:cNvPicPr>
              <a:picLocks noChangeAspect="1"/>
            </p:cNvPicPr>
            <p:nvPr/>
          </p:nvPicPr>
          <p:blipFill rotWithShape="1">
            <a:blip r:embed="rId3" cstate="print">
              <a:extLst>
                <a:ext uri="{28A0092B-C50C-407E-A947-70E740481C1C}">
                  <a14:useLocalDpi xmlns:a14="http://schemas.microsoft.com/office/drawing/2010/main" val="0"/>
                </a:ext>
              </a:extLst>
            </a:blip>
            <a:srcRect b="9941"/>
            <a:stretch/>
          </p:blipFill>
          <p:spPr>
            <a:xfrm>
              <a:off x="685800" y="304800"/>
              <a:ext cx="2228851" cy="1752600"/>
            </a:xfrm>
            <a:prstGeom prst="rect">
              <a:avLst/>
            </a:prstGeom>
            <a:solidFill>
              <a:srgbClr val="FFFFFF">
                <a:shade val="85000"/>
              </a:srgbClr>
            </a:solidFill>
            <a:ln w="190500" cap="rnd">
              <a:solidFill>
                <a:srgbClr val="FFFFFF"/>
              </a:solidFill>
            </a:ln>
            <a:effectLst>
              <a:outerShdw blurRad="50000" algn="tl" rotWithShape="0">
                <a:srgbClr val="000000">
                  <a:alpha val="41000"/>
                </a:srgbClr>
              </a:outerShdw>
            </a:effectLst>
            <a:scene3d>
              <a:camera prst="orthographicFront"/>
              <a:lightRig rig="twoPt" dir="t">
                <a:rot lat="0" lon="0" rev="7800000"/>
              </a:lightRig>
            </a:scene3d>
            <a:sp3d contourW="6350">
              <a:bevelT w="50800" h="16510"/>
              <a:contourClr>
                <a:srgbClr val="C0C0C0"/>
              </a:contourClr>
            </a:sp3d>
          </p:spPr>
        </p:pic>
        <p:pic>
          <p:nvPicPr>
            <p:cNvPr id="11" name="Picture 10"/>
            <p:cNvPicPr>
              <a:picLocks noChangeAspect="1"/>
            </p:cNvPicPr>
            <p:nvPr/>
          </p:nvPicPr>
          <p:blipFill rotWithShape="1">
            <a:blip r:embed="rId3" cstate="print">
              <a:extLst>
                <a:ext uri="{28A0092B-C50C-407E-A947-70E740481C1C}">
                  <a14:useLocalDpi xmlns:a14="http://schemas.microsoft.com/office/drawing/2010/main" val="0"/>
                </a:ext>
              </a:extLst>
            </a:blip>
            <a:srcRect b="9941"/>
            <a:stretch/>
          </p:blipFill>
          <p:spPr>
            <a:xfrm>
              <a:off x="6248400" y="304800"/>
              <a:ext cx="2286000" cy="1752600"/>
            </a:xfrm>
            <a:prstGeom prst="rect">
              <a:avLst/>
            </a:prstGeom>
            <a:solidFill>
              <a:srgbClr val="FFFFFF">
                <a:shade val="85000"/>
              </a:srgbClr>
            </a:solidFill>
            <a:ln w="190500" cap="rnd">
              <a:solidFill>
                <a:srgbClr val="FFFFFF"/>
              </a:solidFill>
            </a:ln>
            <a:effectLst>
              <a:outerShdw blurRad="50000" algn="tl" rotWithShape="0">
                <a:srgbClr val="000000">
                  <a:alpha val="41000"/>
                </a:srgbClr>
              </a:outerShdw>
            </a:effectLst>
            <a:scene3d>
              <a:camera prst="orthographicFront"/>
              <a:lightRig rig="twoPt" dir="t">
                <a:rot lat="0" lon="0" rev="7800000"/>
              </a:lightRig>
            </a:scene3d>
            <a:sp3d contourW="6350">
              <a:bevelT w="50800" h="16510"/>
              <a:contourClr>
                <a:srgbClr val="C0C0C0"/>
              </a:contourClr>
            </a:sp3d>
          </p:spPr>
        </p:pic>
        <p:sp>
          <p:nvSpPr>
            <p:cNvPr id="2" name="Rectangle 1"/>
            <p:cNvSpPr/>
            <p:nvPr/>
          </p:nvSpPr>
          <p:spPr>
            <a:xfrm>
              <a:off x="752930" y="2682511"/>
              <a:ext cx="7822272" cy="701730"/>
            </a:xfrm>
            <a:prstGeom prst="rect">
              <a:avLst/>
            </a:prstGeom>
          </p:spPr>
          <p:txBody>
            <a:bodyPr wrap="square">
              <a:spAutoFit/>
            </a:bodyPr>
            <a:lstStyle/>
            <a:p>
              <a:pPr algn="ctr"/>
              <a:endParaRPr lang="en-US" sz="3200" dirty="0">
                <a:latin typeface="NikoshBAN" pitchFamily="2" charset="0"/>
                <a:cs typeface="NikoshBAN" pitchFamily="2" charset="0"/>
              </a:endParaRPr>
            </a:p>
          </p:txBody>
        </p:sp>
      </p:grpSp>
      <p:sp>
        <p:nvSpPr>
          <p:cNvPr id="13" name="TextBox 12"/>
          <p:cNvSpPr txBox="1"/>
          <p:nvPr/>
        </p:nvSpPr>
        <p:spPr>
          <a:xfrm>
            <a:off x="685800" y="3543300"/>
            <a:ext cx="8153400" cy="984885"/>
          </a:xfrm>
          <a:prstGeom prst="rect">
            <a:avLst/>
          </a:prstGeom>
          <a:solidFill>
            <a:srgbClr val="FF0000"/>
          </a:solidFill>
        </p:spPr>
        <p:txBody>
          <a:bodyPr wrap="square" rtlCol="0">
            <a:spAutoFit/>
          </a:bodyPr>
          <a:lstStyle/>
          <a:p>
            <a:r>
              <a:rPr lang="en-US" sz="2000" b="1" dirty="0" smtClean="0">
                <a:solidFill>
                  <a:schemeClr val="bg1"/>
                </a:solidFill>
                <a:latin typeface="SutonnyMJ" pitchFamily="2" charset="0"/>
                <a:cs typeface="SutonnyMJ" pitchFamily="2" charset="0"/>
              </a:rPr>
              <a:t>           </a:t>
            </a:r>
            <a:r>
              <a:rPr lang="as-IN" sz="4000" b="1" dirty="0" smtClean="0">
                <a:solidFill>
                  <a:schemeClr val="bg1"/>
                </a:solidFill>
                <a:latin typeface="NikoshBAN" pitchFamily="2" charset="0"/>
                <a:cs typeface="NikoshBAN" pitchFamily="2" charset="0"/>
              </a:rPr>
              <a:t>সহানুমানের কয়েকটি দৃষ্টান্ত তৈরি করবে।</a:t>
            </a:r>
            <a:endParaRPr lang="en-US" sz="4000" b="1" dirty="0" smtClean="0">
              <a:solidFill>
                <a:schemeClr val="bg1"/>
              </a:solidFill>
              <a:latin typeface="NikoshBAN" pitchFamily="2" charset="0"/>
              <a:cs typeface="NikoshBAN" pitchFamily="2" charset="0"/>
            </a:endParaRPr>
          </a:p>
          <a:p>
            <a:endParaRPr lang="en-US" dirty="0"/>
          </a:p>
        </p:txBody>
      </p:sp>
    </p:spTree>
    <p:extLst>
      <p:ext uri="{BB962C8B-B14F-4D97-AF65-F5344CB8AC3E}">
        <p14:creationId xmlns:p14="http://schemas.microsoft.com/office/powerpoint/2010/main" val="255972396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3"/>
                                        </p:tgtEl>
                                        <p:attrNameLst>
                                          <p:attrName>style.visibility</p:attrName>
                                        </p:attrNameLst>
                                      </p:cBhvr>
                                      <p:to>
                                        <p:strVal val="visible"/>
                                      </p:to>
                                    </p:set>
                                    <p:anim calcmode="lin" valueType="num">
                                      <p:cBhvr additive="base">
                                        <p:cTn id="13" dur="1000" fill="hold"/>
                                        <p:tgtEl>
                                          <p:spTgt spid="13"/>
                                        </p:tgtEl>
                                        <p:attrNameLst>
                                          <p:attrName>ppt_x</p:attrName>
                                        </p:attrNameLst>
                                      </p:cBhvr>
                                      <p:tavLst>
                                        <p:tav tm="0">
                                          <p:val>
                                            <p:strVal val="#ppt_x"/>
                                          </p:val>
                                        </p:tav>
                                        <p:tav tm="100000">
                                          <p:val>
                                            <p:strVal val="#ppt_x"/>
                                          </p:val>
                                        </p:tav>
                                      </p:tavLst>
                                    </p:anim>
                                    <p:anim calcmode="lin" valueType="num">
                                      <p:cBhvr additive="base">
                                        <p:cTn id="14" dur="1000" fill="hold"/>
                                        <p:tgtEl>
                                          <p:spTgt spid="1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19100"/>
            <a:ext cx="8183880" cy="876300"/>
          </a:xfrm>
        </p:spPr>
        <p:style>
          <a:lnRef idx="3">
            <a:schemeClr val="lt1"/>
          </a:lnRef>
          <a:fillRef idx="1">
            <a:schemeClr val="accent1"/>
          </a:fillRef>
          <a:effectRef idx="1">
            <a:schemeClr val="accent1"/>
          </a:effectRef>
          <a:fontRef idx="minor">
            <a:schemeClr val="lt1"/>
          </a:fontRef>
        </p:style>
        <p:txBody>
          <a:bodyPr>
            <a:noAutofit/>
          </a:bodyPr>
          <a:lstStyle/>
          <a:p>
            <a:pPr algn="ctr"/>
            <a:r>
              <a:rPr lang="en-US" sz="6000" dirty="0" err="1" smtClean="0">
                <a:solidFill>
                  <a:srgbClr val="FFFF00"/>
                </a:solidFill>
                <a:latin typeface="NikoshBAN" pitchFamily="2" charset="0"/>
                <a:cs typeface="NikoshBAN" pitchFamily="2" charset="0"/>
              </a:rPr>
              <a:t>আগামী</a:t>
            </a:r>
            <a:r>
              <a:rPr lang="en-US" sz="6000" dirty="0" smtClean="0">
                <a:solidFill>
                  <a:srgbClr val="FFFF00"/>
                </a:solidFill>
                <a:latin typeface="NikoshBAN" pitchFamily="2" charset="0"/>
                <a:cs typeface="NikoshBAN" pitchFamily="2" charset="0"/>
              </a:rPr>
              <a:t> </a:t>
            </a:r>
            <a:r>
              <a:rPr lang="en-US" sz="6000" dirty="0" err="1" smtClean="0">
                <a:solidFill>
                  <a:srgbClr val="FFFF00"/>
                </a:solidFill>
                <a:latin typeface="NikoshBAN" pitchFamily="2" charset="0"/>
                <a:cs typeface="NikoshBAN" pitchFamily="2" charset="0"/>
              </a:rPr>
              <a:t>ক্লাসের</a:t>
            </a:r>
            <a:r>
              <a:rPr lang="en-US" sz="6000" dirty="0" smtClean="0">
                <a:solidFill>
                  <a:srgbClr val="FFFF00"/>
                </a:solidFill>
                <a:latin typeface="NikoshBAN" pitchFamily="2" charset="0"/>
                <a:cs typeface="NikoshBAN" pitchFamily="2" charset="0"/>
              </a:rPr>
              <a:t> </a:t>
            </a:r>
            <a:r>
              <a:rPr lang="en-US" sz="6000" dirty="0" err="1" smtClean="0">
                <a:solidFill>
                  <a:srgbClr val="FFFF00"/>
                </a:solidFill>
                <a:latin typeface="NikoshBAN" pitchFamily="2" charset="0"/>
                <a:cs typeface="NikoshBAN" pitchFamily="2" charset="0"/>
              </a:rPr>
              <a:t>আলোচ্য</a:t>
            </a:r>
            <a:r>
              <a:rPr lang="en-US" sz="6000" dirty="0" smtClean="0">
                <a:solidFill>
                  <a:srgbClr val="FFFF00"/>
                </a:solidFill>
                <a:latin typeface="NikoshBAN" pitchFamily="2" charset="0"/>
                <a:cs typeface="NikoshBAN" pitchFamily="2" charset="0"/>
              </a:rPr>
              <a:t> </a:t>
            </a:r>
            <a:r>
              <a:rPr lang="en-US" sz="6000" dirty="0" err="1" smtClean="0">
                <a:solidFill>
                  <a:srgbClr val="FFFF00"/>
                </a:solidFill>
                <a:latin typeface="NikoshBAN" pitchFamily="2" charset="0"/>
                <a:cs typeface="NikoshBAN" pitchFamily="2" charset="0"/>
              </a:rPr>
              <a:t>বিষয়ঃ</a:t>
            </a:r>
            <a:endParaRPr lang="en-US" sz="6000" b="0" dirty="0">
              <a:solidFill>
                <a:srgbClr val="FFFF00"/>
              </a:solidFill>
              <a:latin typeface="NikoshBAN" pitchFamily="2" charset="0"/>
              <a:cs typeface="NikoshBAN" pitchFamily="2" charset="0"/>
            </a:endParaRPr>
          </a:p>
        </p:txBody>
      </p:sp>
      <p:sp>
        <p:nvSpPr>
          <p:cNvPr id="3" name="Content Placeholder 2"/>
          <p:cNvSpPr>
            <a:spLocks noGrp="1"/>
          </p:cNvSpPr>
          <p:nvPr>
            <p:ph idx="1"/>
          </p:nvPr>
        </p:nvSpPr>
        <p:spPr>
          <a:xfrm>
            <a:off x="457200" y="2247900"/>
            <a:ext cx="8183880" cy="2362200"/>
          </a:xfrm>
        </p:spPr>
        <p:style>
          <a:lnRef idx="2">
            <a:schemeClr val="accent1"/>
          </a:lnRef>
          <a:fillRef idx="1">
            <a:schemeClr val="lt1"/>
          </a:fillRef>
          <a:effectRef idx="0">
            <a:schemeClr val="accent1"/>
          </a:effectRef>
          <a:fontRef idx="minor">
            <a:schemeClr val="dk1"/>
          </a:fontRef>
        </p:style>
        <p:txBody>
          <a:bodyPr>
            <a:normAutofit/>
          </a:bodyPr>
          <a:lstStyle/>
          <a:p>
            <a:pPr algn="ctr">
              <a:buNone/>
            </a:pPr>
            <a:endParaRPr lang="en-US" sz="4800" dirty="0" smtClean="0">
              <a:solidFill>
                <a:srgbClr val="7030A0"/>
              </a:solidFill>
              <a:latin typeface="NikoshBAN" pitchFamily="2" charset="0"/>
              <a:cs typeface="NikoshBAN" pitchFamily="2" charset="0"/>
            </a:endParaRPr>
          </a:p>
          <a:p>
            <a:pPr algn="ctr">
              <a:buNone/>
            </a:pPr>
            <a:r>
              <a:rPr lang="as-IN" sz="4800" dirty="0" smtClean="0">
                <a:solidFill>
                  <a:srgbClr val="7030A0"/>
                </a:solidFill>
                <a:latin typeface="NikoshBAN" pitchFamily="2" charset="0"/>
                <a:cs typeface="NikoshBAN" pitchFamily="2" charset="0"/>
              </a:rPr>
              <a:t>প্রাকল্পিক - নিরপেক্ষ সহানুমান</a:t>
            </a:r>
            <a:r>
              <a:rPr lang="en-US" sz="4800" dirty="0" smtClean="0">
                <a:solidFill>
                  <a:srgbClr val="7030A0"/>
                </a:solidFill>
                <a:latin typeface="NikoshBAN" pitchFamily="2" charset="0"/>
                <a:cs typeface="NikoshBAN" pitchFamily="2" charset="0"/>
              </a:rPr>
              <a:t> </a:t>
            </a:r>
            <a:endParaRPr lang="en-US" sz="4800" dirty="0">
              <a:solidFill>
                <a:srgbClr val="7030A0"/>
              </a:solidFill>
              <a:latin typeface="NikoshBAN" pitchFamily="2" charset="0"/>
              <a:cs typeface="NikoshBAN" pitchFamily="2" charset="0"/>
            </a:endParaRPr>
          </a:p>
        </p:txBody>
      </p:sp>
    </p:spTree>
  </p:cSld>
  <p:clrMapOvr>
    <a:masterClrMapping/>
  </p:clrMapOvr>
  <p:transition spd="slow">
    <p:pu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bg/>
                                          </p:spTgt>
                                        </p:tgtEl>
                                        <p:attrNameLst>
                                          <p:attrName>style.visibility</p:attrName>
                                        </p:attrNameLst>
                                      </p:cBhvr>
                                      <p:to>
                                        <p:strVal val="visible"/>
                                      </p:to>
                                    </p:set>
                                    <p:anim calcmode="lin" valueType="num">
                                      <p:cBhvr additive="base">
                                        <p:cTn id="13" dur="500" fill="hold"/>
                                        <p:tgtEl>
                                          <p:spTgt spid="3">
                                            <p:bg/>
                                          </p:spTgt>
                                        </p:tgtEl>
                                        <p:attrNameLst>
                                          <p:attrName>ppt_x</p:attrName>
                                        </p:attrNameLst>
                                      </p:cBhvr>
                                      <p:tavLst>
                                        <p:tav tm="0">
                                          <p:val>
                                            <p:strVal val="#ppt_x"/>
                                          </p:val>
                                        </p:tav>
                                        <p:tav tm="100000">
                                          <p:val>
                                            <p:strVal val="#ppt_x"/>
                                          </p:val>
                                        </p:tav>
                                      </p:tavLst>
                                    </p:anim>
                                    <p:anim calcmode="lin" valueType="num">
                                      <p:cBhvr additive="base">
                                        <p:cTn id="14"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81365"/>
          </a:xfrm>
        </p:spPr>
        <p:style>
          <a:lnRef idx="3">
            <a:schemeClr val="lt1"/>
          </a:lnRef>
          <a:fillRef idx="1">
            <a:schemeClr val="accent1"/>
          </a:fillRef>
          <a:effectRef idx="1">
            <a:schemeClr val="accent1"/>
          </a:effectRef>
          <a:fontRef idx="minor">
            <a:schemeClr val="lt1"/>
          </a:fontRef>
        </p:style>
        <p:txBody>
          <a:bodyPr>
            <a:normAutofit fontScale="90000"/>
          </a:bodyPr>
          <a:lstStyle/>
          <a:p>
            <a:pPr algn="ctr"/>
            <a:r>
              <a:rPr lang="en-US" sz="8000" dirty="0" err="1" smtClean="0">
                <a:solidFill>
                  <a:srgbClr val="00B050"/>
                </a:solidFill>
                <a:latin typeface="NikoshBAN" pitchFamily="2" charset="0"/>
                <a:cs typeface="NikoshBAN" pitchFamily="2" charset="0"/>
              </a:rPr>
              <a:t>সবাইকে</a:t>
            </a:r>
            <a:r>
              <a:rPr lang="en-US" sz="8000" dirty="0" smtClean="0">
                <a:solidFill>
                  <a:srgbClr val="00B050"/>
                </a:solidFill>
                <a:latin typeface="NikoshBAN" pitchFamily="2" charset="0"/>
                <a:cs typeface="NikoshBAN" pitchFamily="2" charset="0"/>
              </a:rPr>
              <a:t> </a:t>
            </a:r>
            <a:r>
              <a:rPr lang="en-US" sz="8000" dirty="0" err="1" smtClean="0">
                <a:solidFill>
                  <a:srgbClr val="00B050"/>
                </a:solidFill>
                <a:latin typeface="NikoshBAN" pitchFamily="2" charset="0"/>
                <a:cs typeface="NikoshBAN" pitchFamily="2" charset="0"/>
              </a:rPr>
              <a:t>ধন্যবাদ</a:t>
            </a:r>
            <a:endParaRPr lang="en-US" dirty="0">
              <a:solidFill>
                <a:srgbClr val="FFFF00"/>
              </a:solidFill>
              <a:latin typeface="NikoshBAN" pitchFamily="2" charset="0"/>
              <a:cs typeface="NikoshBAN" pitchFamily="2" charset="0"/>
            </a:endParaRPr>
          </a:p>
        </p:txBody>
      </p:sp>
      <p:pic>
        <p:nvPicPr>
          <p:cNvPr id="4" name="Picture 4" descr="PE01561_"/>
          <p:cNvPicPr>
            <a:picLocks noGrp="1" noChangeAspect="1" noChangeArrowheads="1"/>
          </p:cNvPicPr>
          <p:nvPr>
            <p:ph idx="1"/>
          </p:nvPr>
        </p:nvPicPr>
        <p:blipFill>
          <a:blip r:embed="rId2"/>
          <a:stretch>
            <a:fillRect/>
          </a:stretch>
        </p:blipFill>
        <p:spPr bwMode="auto">
          <a:xfrm>
            <a:off x="457200" y="1181100"/>
            <a:ext cx="8305800" cy="4038600"/>
          </a:xfrm>
          <a:prstGeom prst="roundRect">
            <a:avLst>
              <a:gd name="adj" fmla="val 4167"/>
            </a:avLst>
          </a:prstGeom>
          <a:solidFill>
            <a:srgbClr val="FFFFFF"/>
          </a:solidFill>
          <a:ln w="76200" cap="sq">
            <a:solidFill>
              <a:srgbClr val="EAEAEA"/>
            </a:solidFill>
            <a:miter lim="800000"/>
          </a:ln>
          <a:effectLst>
            <a:reflection blurRad="12700" stA="33000" endPos="28000" dist="5000" dir="5400000" sy="-100000" algn="bl" rotWithShape="0"/>
          </a:effectLst>
          <a:scene3d>
            <a:camera prst="orthographicFront"/>
            <a:lightRig rig="threePt" dir="t">
              <a:rot lat="0" lon="0" rev="2700000"/>
            </a:lightRig>
          </a:scene3d>
          <a:sp3d contourW="6350">
            <a:bevelT h="38100"/>
            <a:contourClr>
              <a:srgbClr val="C0C0C0"/>
            </a:contourClr>
          </a:sp3d>
        </p:spPr>
      </p:pic>
    </p:spTree>
  </p:cSld>
  <p:clrMapOvr>
    <a:masterClrMapping/>
  </p:clrMapOvr>
  <p:transition spd="slow">
    <p:newsflash/>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1" name="Rectangle 3"/>
          <p:cNvSpPr>
            <a:spLocks noChangeArrowheads="1"/>
          </p:cNvSpPr>
          <p:nvPr/>
        </p:nvSpPr>
        <p:spPr bwMode="auto">
          <a:xfrm>
            <a:off x="152400" y="63500"/>
            <a:ext cx="8839200" cy="5461000"/>
          </a:xfrm>
          <a:prstGeom prst="rect">
            <a:avLst/>
          </a:prstGeom>
          <a:noFill/>
          <a:ln w="152400" cmpd="tri">
            <a:solidFill>
              <a:srgbClr val="000080"/>
            </a:solidFill>
            <a:miter lim="800000"/>
            <a:headEnd/>
            <a:tailEnd/>
          </a:ln>
        </p:spPr>
        <p:txBody>
          <a:bodyPr wrap="none" anchor="ctr"/>
          <a:lstStyle/>
          <a:p>
            <a:pPr fontAlgn="base">
              <a:spcBef>
                <a:spcPct val="0"/>
              </a:spcBef>
              <a:spcAft>
                <a:spcPct val="0"/>
              </a:spcAft>
            </a:pPr>
            <a:endParaRPr lang="en-US">
              <a:solidFill>
                <a:prstClr val="black"/>
              </a:solidFill>
              <a:latin typeface="Arial" charset="0"/>
              <a:cs typeface="Arial" charset="0"/>
            </a:endParaRPr>
          </a:p>
        </p:txBody>
      </p:sp>
      <p:sp>
        <p:nvSpPr>
          <p:cNvPr id="15362" name="Rectangle 2"/>
          <p:cNvSpPr>
            <a:spLocks noChangeArrowheads="1"/>
          </p:cNvSpPr>
          <p:nvPr/>
        </p:nvSpPr>
        <p:spPr bwMode="auto">
          <a:xfrm>
            <a:off x="0" y="-63500"/>
            <a:ext cx="9144000" cy="5715000"/>
          </a:xfrm>
          <a:prstGeom prst="rect">
            <a:avLst/>
          </a:prstGeom>
          <a:noFill/>
          <a:ln w="114300" cmpd="tri">
            <a:solidFill>
              <a:srgbClr val="FF0000"/>
            </a:solidFill>
            <a:miter lim="800000"/>
            <a:headEnd/>
            <a:tailEnd/>
          </a:ln>
        </p:spPr>
        <p:txBody>
          <a:bodyPr wrap="none" anchor="ctr"/>
          <a:lstStyle/>
          <a:p>
            <a:pPr fontAlgn="base">
              <a:spcBef>
                <a:spcPct val="0"/>
              </a:spcBef>
              <a:spcAft>
                <a:spcPct val="0"/>
              </a:spcAft>
            </a:pPr>
            <a:endParaRPr lang="en-US">
              <a:solidFill>
                <a:prstClr val="black"/>
              </a:solidFill>
              <a:latin typeface="Arial" charset="0"/>
              <a:cs typeface="Arial" charset="0"/>
            </a:endParaRPr>
          </a:p>
        </p:txBody>
      </p:sp>
      <p:sp>
        <p:nvSpPr>
          <p:cNvPr id="13" name="Title 1" descr="21"/>
          <p:cNvSpPr>
            <a:spLocks noGrp="1"/>
          </p:cNvSpPr>
          <p:nvPr/>
        </p:nvSpPr>
        <p:spPr bwMode="auto">
          <a:xfrm>
            <a:off x="585788" y="254000"/>
            <a:ext cx="2971800" cy="825500"/>
          </a:xfrm>
          <a:prstGeom prst="horizontalScroll">
            <a:avLst>
              <a:gd name="adj" fmla="val 12500"/>
            </a:avLst>
          </a:prstGeom>
          <a:blipFill dpi="0" rotWithShape="0">
            <a:blip r:embed="rId2"/>
            <a:srcRect/>
            <a:tile tx="0" ty="0" sx="100000" sy="100000" flip="none" algn="tl"/>
          </a:blipFill>
          <a:ln w="38100" algn="ctr">
            <a:solidFill>
              <a:srgbClr val="FF6600"/>
            </a:solidFill>
            <a:round/>
            <a:headEnd/>
            <a:tailEnd/>
          </a:ln>
          <a:effectLst>
            <a:outerShdw dist="20000" dir="5400000" rotWithShape="0">
              <a:srgbClr val="000000">
                <a:alpha val="37999"/>
              </a:srgbClr>
            </a:outerShdw>
          </a:effectLst>
          <a:scene3d>
            <a:camera prst="perspectiveRelaxedModerately"/>
            <a:lightRig rig="threePt" dir="t"/>
          </a:scene3d>
        </p:spPr>
        <p:txBody>
          <a:bodyPr anchor="ctr"/>
          <a:lstStyle/>
          <a:p>
            <a:pPr algn="ctr">
              <a:defRPr/>
            </a:pPr>
            <a:r>
              <a:rPr lang="bn-BD" sz="3200" b="1">
                <a:solidFill>
                  <a:srgbClr val="000000"/>
                </a:solidFill>
                <a:latin typeface="NikoshBAN" pitchFamily="2" charset="0"/>
                <a:cs typeface="NikoshBAN" pitchFamily="2" charset="0"/>
              </a:rPr>
              <a:t>শিক্ষক পরিচিতি</a:t>
            </a:r>
            <a:endParaRPr lang="en-US" sz="3200" b="1" dirty="0">
              <a:solidFill>
                <a:srgbClr val="000000"/>
              </a:solidFill>
              <a:latin typeface="NikoshBAN" pitchFamily="2" charset="0"/>
              <a:cs typeface="NikoshBAN" pitchFamily="2" charset="0"/>
            </a:endParaRPr>
          </a:p>
        </p:txBody>
      </p:sp>
      <p:sp>
        <p:nvSpPr>
          <p:cNvPr id="15" name="Rounded Rectangle 14" descr="21"/>
          <p:cNvSpPr>
            <a:spLocks noChangeArrowheads="1"/>
          </p:cNvSpPr>
          <p:nvPr/>
        </p:nvSpPr>
        <p:spPr bwMode="auto">
          <a:xfrm>
            <a:off x="227867" y="3810000"/>
            <a:ext cx="3810000" cy="1333500"/>
          </a:xfrm>
          <a:prstGeom prst="roundRect">
            <a:avLst>
              <a:gd name="adj" fmla="val 28491"/>
            </a:avLst>
          </a:prstGeom>
          <a:blipFill dpi="0" rotWithShape="1">
            <a:blip r:embed="rId2"/>
            <a:srcRect/>
            <a:tile tx="0" ty="0" sx="100000" sy="100000" flip="none" algn="tl"/>
          </a:blipFill>
          <a:ln w="25400" algn="ctr">
            <a:noFill/>
            <a:round/>
            <a:headEnd/>
            <a:tailEnd/>
          </a:ln>
          <a:scene3d>
            <a:camera prst="isometricOffAxis2Left"/>
            <a:lightRig rig="threePt" dir="t"/>
          </a:scene3d>
        </p:spPr>
        <p:txBody>
          <a:bodyPr anchor="ctr"/>
          <a:lstStyle/>
          <a:p>
            <a:pPr fontAlgn="base">
              <a:spcBef>
                <a:spcPct val="0"/>
              </a:spcBef>
              <a:spcAft>
                <a:spcPct val="0"/>
              </a:spcAft>
            </a:pPr>
            <a:r>
              <a:rPr lang="bn-BD" sz="3200" dirty="0" smtClean="0">
                <a:solidFill>
                  <a:prstClr val="black"/>
                </a:solidFill>
                <a:latin typeface="NikoshBAN" pitchFamily="2" charset="0"/>
                <a:cs typeface="NikoshBAN" pitchFamily="2" charset="0"/>
              </a:rPr>
              <a:t>মোঃ আবু সাঈদ</a:t>
            </a:r>
            <a:endParaRPr lang="en-US" sz="3200" dirty="0">
              <a:solidFill>
                <a:prstClr val="black"/>
              </a:solidFill>
              <a:latin typeface="NikoshBAN" pitchFamily="2" charset="0"/>
              <a:cs typeface="NikoshBAN" pitchFamily="2" charset="0"/>
            </a:endParaRPr>
          </a:p>
          <a:p>
            <a:pPr fontAlgn="base">
              <a:spcBef>
                <a:spcPct val="0"/>
              </a:spcBef>
              <a:spcAft>
                <a:spcPct val="0"/>
              </a:spcAft>
            </a:pPr>
            <a:r>
              <a:rPr lang="bn-BD" sz="3200" dirty="0" smtClean="0">
                <a:solidFill>
                  <a:prstClr val="black"/>
                </a:solidFill>
                <a:latin typeface="NikoshBAN" pitchFamily="2" charset="0"/>
                <a:cs typeface="NikoshBAN" pitchFamily="2" charset="0"/>
              </a:rPr>
              <a:t>প্রভাষক</a:t>
            </a:r>
            <a:r>
              <a:rPr lang="en-US" sz="3200" dirty="0" smtClean="0">
                <a:solidFill>
                  <a:prstClr val="black"/>
                </a:solidFill>
                <a:latin typeface="NikoshBAN" pitchFamily="2" charset="0"/>
                <a:cs typeface="NikoshBAN" pitchFamily="2" charset="0"/>
              </a:rPr>
              <a:t>- </a:t>
            </a:r>
            <a:r>
              <a:rPr lang="bn-IN" sz="3200" dirty="0">
                <a:solidFill>
                  <a:prstClr val="black"/>
                </a:solidFill>
                <a:latin typeface="NikoshBAN" pitchFamily="2" charset="0"/>
                <a:cs typeface="NikoshBAN" pitchFamily="2" charset="0"/>
              </a:rPr>
              <a:t>যুক্তিবিদ্যা</a:t>
            </a:r>
            <a:endParaRPr lang="en-US" sz="3200" dirty="0">
              <a:solidFill>
                <a:prstClr val="black"/>
              </a:solidFill>
              <a:latin typeface="NikoshBAN" pitchFamily="2" charset="0"/>
              <a:cs typeface="NikoshBAN" pitchFamily="2" charset="0"/>
            </a:endParaRPr>
          </a:p>
          <a:p>
            <a:pPr fontAlgn="base">
              <a:spcBef>
                <a:spcPct val="0"/>
              </a:spcBef>
              <a:spcAft>
                <a:spcPct val="0"/>
              </a:spcAft>
            </a:pPr>
            <a:r>
              <a:rPr lang="bn-BD" sz="2000" dirty="0" smtClean="0">
                <a:solidFill>
                  <a:prstClr val="black"/>
                </a:solidFill>
                <a:latin typeface="NikoshBAN" pitchFamily="2" charset="0"/>
                <a:cs typeface="NikoshBAN" pitchFamily="2" charset="0"/>
              </a:rPr>
              <a:t>যশোর শিক্ষা বোর্ড মডেল স্কুল এন্ড কলেজ</a:t>
            </a:r>
            <a:endParaRPr lang="en-US" sz="2000" dirty="0">
              <a:solidFill>
                <a:prstClr val="black"/>
              </a:solidFill>
              <a:latin typeface="NikoshBAN" pitchFamily="2" charset="0"/>
              <a:cs typeface="NikoshBAN" pitchFamily="2" charset="0"/>
            </a:endParaRPr>
          </a:p>
        </p:txBody>
      </p:sp>
      <p:grpSp>
        <p:nvGrpSpPr>
          <p:cNvPr id="16" name="Group 10"/>
          <p:cNvGrpSpPr>
            <a:grpSpLocks/>
          </p:cNvGrpSpPr>
          <p:nvPr/>
        </p:nvGrpSpPr>
        <p:grpSpPr bwMode="auto">
          <a:xfrm>
            <a:off x="4157662" y="952501"/>
            <a:ext cx="304800" cy="4052094"/>
            <a:chOff x="2832" y="864"/>
            <a:chExt cx="192" cy="3063"/>
          </a:xfrm>
          <a:effectLst>
            <a:glow rad="228600">
              <a:schemeClr val="accent2">
                <a:satMod val="175000"/>
                <a:alpha val="40000"/>
              </a:schemeClr>
            </a:glow>
          </a:effectLst>
        </p:grpSpPr>
        <p:cxnSp>
          <p:nvCxnSpPr>
            <p:cNvPr id="17" name="Straight Connector 16"/>
            <p:cNvCxnSpPr>
              <a:cxnSpLocks noChangeShapeType="1"/>
            </p:cNvCxnSpPr>
            <p:nvPr/>
          </p:nvCxnSpPr>
          <p:spPr bwMode="auto">
            <a:xfrm>
              <a:off x="2928" y="864"/>
              <a:ext cx="0" cy="2967"/>
            </a:xfrm>
            <a:prstGeom prst="line">
              <a:avLst/>
            </a:prstGeom>
            <a:noFill/>
            <a:ln w="76200" algn="ctr">
              <a:solidFill>
                <a:srgbClr val="0000FF"/>
              </a:solidFill>
              <a:prstDash val="lgDash"/>
              <a:round/>
              <a:headEnd/>
              <a:tailEnd/>
            </a:ln>
          </p:spPr>
        </p:cxnSp>
        <p:cxnSp>
          <p:nvCxnSpPr>
            <p:cNvPr id="18" name="Straight Connector 8"/>
            <p:cNvCxnSpPr>
              <a:cxnSpLocks noChangeShapeType="1"/>
            </p:cNvCxnSpPr>
            <p:nvPr/>
          </p:nvCxnSpPr>
          <p:spPr bwMode="auto">
            <a:xfrm>
              <a:off x="2832" y="960"/>
              <a:ext cx="0" cy="2967"/>
            </a:xfrm>
            <a:prstGeom prst="line">
              <a:avLst/>
            </a:prstGeom>
            <a:noFill/>
            <a:ln w="76200" algn="ctr">
              <a:solidFill>
                <a:srgbClr val="0000FF"/>
              </a:solidFill>
              <a:prstDash val="lgDash"/>
              <a:round/>
              <a:headEnd/>
              <a:tailEnd/>
            </a:ln>
          </p:spPr>
        </p:cxnSp>
        <p:cxnSp>
          <p:nvCxnSpPr>
            <p:cNvPr id="19" name="Straight Connector 8"/>
            <p:cNvCxnSpPr>
              <a:cxnSpLocks noChangeShapeType="1"/>
            </p:cNvCxnSpPr>
            <p:nvPr/>
          </p:nvCxnSpPr>
          <p:spPr bwMode="auto">
            <a:xfrm>
              <a:off x="3024" y="864"/>
              <a:ext cx="0" cy="2967"/>
            </a:xfrm>
            <a:prstGeom prst="line">
              <a:avLst/>
            </a:prstGeom>
            <a:noFill/>
            <a:ln w="76200" algn="ctr">
              <a:solidFill>
                <a:srgbClr val="0000FF"/>
              </a:solidFill>
              <a:prstDash val="lgDash"/>
              <a:round/>
              <a:headEnd/>
              <a:tailEnd/>
            </a:ln>
          </p:spPr>
        </p:cxnSp>
      </p:grpSp>
      <p:pic>
        <p:nvPicPr>
          <p:cNvPr id="2050" name="Picture 2" descr="I:\ \ALL Files\images.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29200" y="190500"/>
            <a:ext cx="3886200" cy="5207000"/>
          </a:xfrm>
          <a:prstGeom prst="rect">
            <a:avLst/>
          </a:prstGeom>
          <a:ln w="228600" cap="sq" cmpd="thickThin">
            <a:solidFill>
              <a:srgbClr val="000000"/>
            </a:solidFill>
            <a:prstDash val="solid"/>
            <a:miter lim="800000"/>
          </a:ln>
          <a:effectLst>
            <a:innerShdw blurRad="76200">
              <a:srgbClr val="000000"/>
            </a:innerShdw>
          </a:effectLst>
          <a:extLst>
            <a:ext uri="{909E8E84-426E-40DD-AFC4-6F175D3DCCD1}">
              <a14:hiddenFill xmlns:a14="http://schemas.microsoft.com/office/drawing/2010/main">
                <a:solidFill>
                  <a:srgbClr val="FFFFFF"/>
                </a:solidFill>
              </a14:hiddenFill>
            </a:ext>
          </a:extLst>
        </p:spPr>
      </p:pic>
      <p:pic>
        <p:nvPicPr>
          <p:cNvPr id="12" name="Picture 11" descr="I:\ \Picture\DSC_000361.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38200" y="1079500"/>
            <a:ext cx="2514600" cy="2540000"/>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2339569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2" presetClass="entr" presetSubtype="0" fill="hold" nodeType="clickEffect">
                                  <p:stCondLst>
                                    <p:cond delay="0"/>
                                  </p:stCondLst>
                                  <p:childTnLst>
                                    <p:set>
                                      <p:cBhvr>
                                        <p:cTn id="6" dur="1" fill="hold">
                                          <p:stCondLst>
                                            <p:cond delay="0"/>
                                          </p:stCondLst>
                                        </p:cTn>
                                        <p:tgtEl>
                                          <p:spTgt spid="13"/>
                                        </p:tgtEl>
                                        <p:attrNameLst>
                                          <p:attrName>style.visibility</p:attrName>
                                        </p:attrNameLst>
                                      </p:cBhvr>
                                      <p:to>
                                        <p:strVal val="visible"/>
                                      </p:to>
                                    </p:set>
                                    <p:animScale>
                                      <p:cBhvr>
                                        <p:cTn id="7" dur="500" decel="50000" fill="hold">
                                          <p:stCondLst>
                                            <p:cond delay="0"/>
                                          </p:stCondLst>
                                        </p:cTn>
                                        <p:tgtEl>
                                          <p:spTgt spid="13"/>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500" decel="50000" fill="hold">
                                          <p:stCondLst>
                                            <p:cond delay="0"/>
                                          </p:stCondLst>
                                        </p:cTn>
                                        <p:tgtEl>
                                          <p:spTgt spid="13"/>
                                        </p:tgtEl>
                                        <p:attrNameLst>
                                          <p:attrName>ppt_x</p:attrName>
                                          <p:attrName>ppt_y</p:attrName>
                                        </p:attrNameLst>
                                      </p:cBhvr>
                                    </p:animMotion>
                                    <p:animEffect transition="in" filter="fade">
                                      <p:cBhvr>
                                        <p:cTn id="9" dur="500"/>
                                        <p:tgtEl>
                                          <p:spTgt spid="13"/>
                                        </p:tgtEl>
                                      </p:cBhvr>
                                    </p:animEffect>
                                  </p:childTnLst>
                                </p:cTn>
                              </p:par>
                            </p:childTnLst>
                          </p:cTn>
                        </p:par>
                      </p:childTnLst>
                    </p:cTn>
                  </p:par>
                  <p:par>
                    <p:cTn id="10" fill="hold">
                      <p:stCondLst>
                        <p:cond delay="indefinite"/>
                      </p:stCondLst>
                      <p:childTnLst>
                        <p:par>
                          <p:cTn id="11" fill="hold">
                            <p:stCondLst>
                              <p:cond delay="0"/>
                            </p:stCondLst>
                            <p:childTnLst>
                              <p:par>
                                <p:cTn id="12" presetID="21" presetClass="entr" presetSubtype="1" fill="hold" grpId="0" nodeType="clickEffect">
                                  <p:stCondLst>
                                    <p:cond delay="0"/>
                                  </p:stCondLst>
                                  <p:childTnLst>
                                    <p:set>
                                      <p:cBhvr>
                                        <p:cTn id="13" dur="1" fill="hold">
                                          <p:stCondLst>
                                            <p:cond delay="0"/>
                                          </p:stCondLst>
                                        </p:cTn>
                                        <p:tgtEl>
                                          <p:spTgt spid="15"/>
                                        </p:tgtEl>
                                        <p:attrNameLst>
                                          <p:attrName>style.visibility</p:attrName>
                                        </p:attrNameLst>
                                      </p:cBhvr>
                                      <p:to>
                                        <p:strVal val="visible"/>
                                      </p:to>
                                    </p:set>
                                    <p:animEffect transition="in" filter="wheel(1)">
                                      <p:cBhvr>
                                        <p:cTn id="14" dur="2000"/>
                                        <p:tgtEl>
                                          <p:spTgt spid="15"/>
                                        </p:tgtEl>
                                      </p:cBhvr>
                                    </p:animEffect>
                                  </p:childTnLst>
                                </p:cTn>
                              </p:par>
                            </p:childTnLst>
                          </p:cTn>
                        </p:par>
                      </p:childTnLst>
                    </p:cTn>
                  </p:par>
                  <p:par>
                    <p:cTn id="15" fill="hold">
                      <p:stCondLst>
                        <p:cond delay="indefinite"/>
                      </p:stCondLst>
                      <p:childTnLst>
                        <p:par>
                          <p:cTn id="16" fill="hold">
                            <p:stCondLst>
                              <p:cond delay="0"/>
                            </p:stCondLst>
                            <p:childTnLst>
                              <p:par>
                                <p:cTn id="17" presetID="21" presetClass="entr" presetSubtype="1" fill="hold" nodeType="clickEffect">
                                  <p:stCondLst>
                                    <p:cond delay="0"/>
                                  </p:stCondLst>
                                  <p:childTnLst>
                                    <p:set>
                                      <p:cBhvr>
                                        <p:cTn id="18" dur="1" fill="hold">
                                          <p:stCondLst>
                                            <p:cond delay="0"/>
                                          </p:stCondLst>
                                        </p:cTn>
                                        <p:tgtEl>
                                          <p:spTgt spid="2050"/>
                                        </p:tgtEl>
                                        <p:attrNameLst>
                                          <p:attrName>style.visibility</p:attrName>
                                        </p:attrNameLst>
                                      </p:cBhvr>
                                      <p:to>
                                        <p:strVal val="visible"/>
                                      </p:to>
                                    </p:set>
                                    <p:animEffect transition="in" filter="wheel(1)">
                                      <p:cBhvr>
                                        <p:cTn id="19" dur="2000"/>
                                        <p:tgtEl>
                                          <p:spTgt spid="2050"/>
                                        </p:tgtEl>
                                      </p:cBhvr>
                                    </p:animEffect>
                                  </p:childTnLst>
                                </p:cTn>
                              </p:par>
                            </p:childTnLst>
                          </p:cTn>
                        </p:par>
                      </p:childTnLst>
                    </p:cTn>
                  </p:par>
                  <p:par>
                    <p:cTn id="20" fill="hold">
                      <p:stCondLst>
                        <p:cond delay="indefinite"/>
                      </p:stCondLst>
                      <p:childTnLst>
                        <p:par>
                          <p:cTn id="21" fill="hold">
                            <p:stCondLst>
                              <p:cond delay="0"/>
                            </p:stCondLst>
                            <p:childTnLst>
                              <p:par>
                                <p:cTn id="22" presetID="16" presetClass="entr" presetSubtype="21" fill="hold" nodeType="clickEffect">
                                  <p:stCondLst>
                                    <p:cond delay="0"/>
                                  </p:stCondLst>
                                  <p:childTnLst>
                                    <p:set>
                                      <p:cBhvr>
                                        <p:cTn id="23" dur="1" fill="hold">
                                          <p:stCondLst>
                                            <p:cond delay="0"/>
                                          </p:stCondLst>
                                        </p:cTn>
                                        <p:tgtEl>
                                          <p:spTgt spid="16"/>
                                        </p:tgtEl>
                                        <p:attrNameLst>
                                          <p:attrName>style.visibility</p:attrName>
                                        </p:attrNameLst>
                                      </p:cBhvr>
                                      <p:to>
                                        <p:strVal val="visible"/>
                                      </p:to>
                                    </p:set>
                                    <p:animEffect transition="in" filter="barn(inVertical)">
                                      <p:cBhvr>
                                        <p:cTn id="24" dur="500"/>
                                        <p:tgtEl>
                                          <p:spTgt spid="16"/>
                                        </p:tgtEl>
                                      </p:cBhvr>
                                    </p:animEffect>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12"/>
                                        </p:tgtEl>
                                        <p:attrNameLst>
                                          <p:attrName>style.visibility</p:attrName>
                                        </p:attrNameLst>
                                      </p:cBhvr>
                                      <p:to>
                                        <p:strVal val="visible"/>
                                      </p:to>
                                    </p:set>
                                    <p:anim calcmode="lin" valueType="num">
                                      <p:cBhvr additive="base">
                                        <p:cTn id="29" dur="500" fill="hold"/>
                                        <p:tgtEl>
                                          <p:spTgt spid="12"/>
                                        </p:tgtEl>
                                        <p:attrNameLst>
                                          <p:attrName>ppt_x</p:attrName>
                                        </p:attrNameLst>
                                      </p:cBhvr>
                                      <p:tavLst>
                                        <p:tav tm="0">
                                          <p:val>
                                            <p:strVal val="#ppt_x"/>
                                          </p:val>
                                        </p:tav>
                                        <p:tav tm="100000">
                                          <p:val>
                                            <p:strVal val="#ppt_x"/>
                                          </p:val>
                                        </p:tav>
                                      </p:tavLst>
                                    </p:anim>
                                    <p:anim calcmode="lin" valueType="num">
                                      <p:cBhvr additive="base">
                                        <p:cTn id="30"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04800" y="586740"/>
            <a:ext cx="8382000" cy="1381760"/>
          </a:xfrm>
        </p:spPr>
        <p:style>
          <a:lnRef idx="2">
            <a:schemeClr val="accent1"/>
          </a:lnRef>
          <a:fillRef idx="1">
            <a:schemeClr val="lt1"/>
          </a:fillRef>
          <a:effectRef idx="0">
            <a:schemeClr val="accent1"/>
          </a:effectRef>
          <a:fontRef idx="minor">
            <a:schemeClr val="dk1"/>
          </a:fontRef>
        </p:style>
        <p:txBody>
          <a:bodyPr>
            <a:noAutofit/>
          </a:bodyPr>
          <a:lstStyle/>
          <a:p>
            <a:r>
              <a:rPr lang="as-IN" sz="4800" b="1" dirty="0" smtClean="0">
                <a:solidFill>
                  <a:srgbClr val="FF0000"/>
                </a:solidFill>
                <a:latin typeface="SutonnyMJ" pitchFamily="2" charset="0"/>
                <a:cs typeface="SutonnyMJ" pitchFamily="2" charset="0"/>
              </a:rPr>
              <a:t>আজকের আলোচ্য বিষয়</a:t>
            </a:r>
            <a:endParaRPr lang="en-US" sz="4800" b="1" dirty="0">
              <a:solidFill>
                <a:srgbClr val="FF0000"/>
              </a:solidFill>
              <a:latin typeface="SutonnyMJ" pitchFamily="2" charset="0"/>
              <a:cs typeface="SutonnyMJ" pitchFamily="2" charset="0"/>
            </a:endParaRPr>
          </a:p>
        </p:txBody>
      </p:sp>
      <p:sp>
        <p:nvSpPr>
          <p:cNvPr id="3" name="Content Placeholder 2"/>
          <p:cNvSpPr>
            <a:spLocks noGrp="1"/>
          </p:cNvSpPr>
          <p:nvPr>
            <p:ph idx="1"/>
          </p:nvPr>
        </p:nvSpPr>
        <p:spPr>
          <a:xfrm>
            <a:off x="304800" y="2222500"/>
            <a:ext cx="8458200" cy="2921000"/>
          </a:xfrm>
        </p:spPr>
        <p:style>
          <a:lnRef idx="3">
            <a:schemeClr val="lt1"/>
          </a:lnRef>
          <a:fillRef idx="1">
            <a:schemeClr val="accent1"/>
          </a:fillRef>
          <a:effectRef idx="1">
            <a:schemeClr val="accent1"/>
          </a:effectRef>
          <a:fontRef idx="minor">
            <a:schemeClr val="lt1"/>
          </a:fontRef>
        </p:style>
        <p:txBody>
          <a:bodyPr>
            <a:normAutofit fontScale="77500" lnSpcReduction="20000"/>
          </a:bodyPr>
          <a:lstStyle/>
          <a:p>
            <a:pPr lvl="3">
              <a:buNone/>
            </a:pPr>
            <a:r>
              <a:rPr lang="en-US" sz="8000" dirty="0" smtClean="0">
                <a:solidFill>
                  <a:srgbClr val="7030A0"/>
                </a:solidFill>
                <a:latin typeface="SutonnyMJ" pitchFamily="2" charset="0"/>
                <a:cs typeface="SutonnyMJ" pitchFamily="2" charset="0"/>
              </a:rPr>
              <a:t> </a:t>
            </a:r>
            <a:r>
              <a:rPr lang="as-IN" sz="8000" dirty="0" smtClean="0">
                <a:solidFill>
                  <a:srgbClr val="7030A0"/>
                </a:solidFill>
                <a:latin typeface="NikoshBAN" pitchFamily="2" charset="0"/>
                <a:cs typeface="NikoshBAN" pitchFamily="2" charset="0"/>
              </a:rPr>
              <a:t>অবরোহ অনুমান</a:t>
            </a:r>
          </a:p>
          <a:p>
            <a:pPr lvl="3">
              <a:buNone/>
            </a:pPr>
            <a:r>
              <a:rPr lang="as-IN" sz="8000" dirty="0" smtClean="0">
                <a:solidFill>
                  <a:srgbClr val="7030A0"/>
                </a:solidFill>
                <a:latin typeface="NikoshBAN" pitchFamily="2" charset="0"/>
                <a:cs typeface="NikoshBAN" pitchFamily="2" charset="0"/>
              </a:rPr>
              <a:t>     (</a:t>
            </a:r>
            <a:r>
              <a:rPr lang="as-IN" sz="8000" dirty="0" smtClean="0">
                <a:solidFill>
                  <a:srgbClr val="7030A0"/>
                </a:solidFill>
                <a:latin typeface="NikoshBAN" pitchFamily="2" charset="0"/>
                <a:cs typeface="NikoshBAN" pitchFamily="2" charset="0"/>
              </a:rPr>
              <a:t>সহানুমা</a:t>
            </a:r>
            <a:r>
              <a:rPr lang="en-US" sz="8000" dirty="0" err="1" smtClean="0">
                <a:solidFill>
                  <a:srgbClr val="7030A0"/>
                </a:solidFill>
                <a:latin typeface="NikoshBAN" pitchFamily="2" charset="0"/>
                <a:cs typeface="NikoshBAN" pitchFamily="2" charset="0"/>
              </a:rPr>
              <a:t>নের</a:t>
            </a:r>
            <a:r>
              <a:rPr lang="en-US" sz="8000" dirty="0" smtClean="0">
                <a:solidFill>
                  <a:srgbClr val="7030A0"/>
                </a:solidFill>
                <a:latin typeface="NikoshBAN" pitchFamily="2" charset="0"/>
                <a:cs typeface="NikoshBAN" pitchFamily="2" charset="0"/>
              </a:rPr>
              <a:t> </a:t>
            </a:r>
            <a:r>
              <a:rPr lang="en-US" sz="8000" smtClean="0">
                <a:solidFill>
                  <a:srgbClr val="7030A0"/>
                </a:solidFill>
                <a:latin typeface="NikoshBAN" pitchFamily="2" charset="0"/>
                <a:cs typeface="NikoshBAN" pitchFamily="2" charset="0"/>
              </a:rPr>
              <a:t>নিয়ম</a:t>
            </a:r>
            <a:r>
              <a:rPr lang="as-IN" sz="8000" smtClean="0">
                <a:solidFill>
                  <a:srgbClr val="7030A0"/>
                </a:solidFill>
                <a:latin typeface="NikoshBAN" pitchFamily="2" charset="0"/>
                <a:cs typeface="NikoshBAN" pitchFamily="2" charset="0"/>
              </a:rPr>
              <a:t>)</a:t>
            </a:r>
            <a:endParaRPr lang="as-IN" sz="8000" dirty="0" smtClean="0">
              <a:solidFill>
                <a:srgbClr val="7030A0"/>
              </a:solidFill>
              <a:latin typeface="NikoshBAN" pitchFamily="2" charset="0"/>
              <a:cs typeface="NikoshBAN" pitchFamily="2" charset="0"/>
            </a:endParaRPr>
          </a:p>
          <a:p>
            <a:pPr lvl="3">
              <a:buNone/>
            </a:pPr>
            <a:r>
              <a:rPr lang="as-IN" sz="8000" dirty="0" smtClean="0">
                <a:solidFill>
                  <a:srgbClr val="7030A0"/>
                </a:solidFill>
                <a:latin typeface="SutonnyMJ" pitchFamily="2" charset="0"/>
                <a:cs typeface="SutonnyMJ" pitchFamily="2" charset="0"/>
              </a:rPr>
              <a:t>           </a:t>
            </a:r>
            <a:endParaRPr lang="en-US" sz="4800" b="1" dirty="0">
              <a:solidFill>
                <a:schemeClr val="bg1"/>
              </a:solidFill>
              <a:latin typeface="Times New Roman" pitchFamily="18" charset="0"/>
              <a:cs typeface="Times New Roman" pitchFamily="18" charset="0"/>
            </a:endParaRPr>
          </a:p>
        </p:txBody>
      </p:sp>
    </p:spTree>
  </p:cSld>
  <p:clrMapOvr>
    <a:masterClrMapping/>
  </p:clrMapOvr>
  <p:transition spd="slow">
    <p:push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bg/>
                                          </p:spTgt>
                                        </p:tgtEl>
                                        <p:attrNameLst>
                                          <p:attrName>style.visibility</p:attrName>
                                        </p:attrNameLst>
                                      </p:cBhvr>
                                      <p:to>
                                        <p:strVal val="visible"/>
                                      </p:to>
                                    </p:set>
                                    <p:anim calcmode="lin" valueType="num">
                                      <p:cBhvr additive="base">
                                        <p:cTn id="13" dur="500" fill="hold"/>
                                        <p:tgtEl>
                                          <p:spTgt spid="3">
                                            <p:bg/>
                                          </p:spTgt>
                                        </p:tgtEl>
                                        <p:attrNameLst>
                                          <p:attrName>ppt_x</p:attrName>
                                        </p:attrNameLst>
                                      </p:cBhvr>
                                      <p:tavLst>
                                        <p:tav tm="0">
                                          <p:val>
                                            <p:strVal val="#ppt_x"/>
                                          </p:val>
                                        </p:tav>
                                        <p:tav tm="100000">
                                          <p:val>
                                            <p:strVal val="#ppt_x"/>
                                          </p:val>
                                        </p:tav>
                                      </p:tavLst>
                                    </p:anim>
                                    <p:anim calcmode="lin" valueType="num">
                                      <p:cBhvr additive="base">
                                        <p:cTn id="14" dur="500" fill="hold"/>
                                        <p:tgtEl>
                                          <p:spTgt spid="3">
                                            <p:bg/>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 calcmode="lin" valueType="num">
                                      <p:cBhvr additive="base">
                                        <p:cTn id="1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 calcmode="lin" valueType="num">
                                      <p:cBhvr additive="base">
                                        <p:cTn id="2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3" grpId="0" build="p"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2920" y="419100"/>
            <a:ext cx="8183880" cy="876300"/>
          </a:xfrm>
        </p:spPr>
        <p:style>
          <a:lnRef idx="2">
            <a:schemeClr val="accent1"/>
          </a:lnRef>
          <a:fillRef idx="1">
            <a:schemeClr val="lt1"/>
          </a:fillRef>
          <a:effectRef idx="0">
            <a:schemeClr val="accent1"/>
          </a:effectRef>
          <a:fontRef idx="minor">
            <a:schemeClr val="dk1"/>
          </a:fontRef>
        </p:style>
        <p:txBody>
          <a:bodyPr>
            <a:noAutofit/>
          </a:bodyPr>
          <a:lstStyle/>
          <a:p>
            <a:r>
              <a:rPr lang="as-IN" sz="6600" b="1" dirty="0" smtClean="0">
                <a:solidFill>
                  <a:srgbClr val="7030A0"/>
                </a:solidFill>
                <a:latin typeface="SutonnyMJ" pitchFamily="2" charset="0"/>
                <a:cs typeface="SutonnyMJ" pitchFamily="2" charset="0"/>
              </a:rPr>
              <a:t>শিখনফলঃ</a:t>
            </a:r>
            <a:endParaRPr lang="en-US" sz="6600" b="1" dirty="0">
              <a:solidFill>
                <a:srgbClr val="7030A0"/>
              </a:solidFill>
              <a:latin typeface="SutonnyMJ" pitchFamily="2" charset="0"/>
              <a:cs typeface="SutonnyMJ" pitchFamily="2" charset="0"/>
            </a:endParaRPr>
          </a:p>
        </p:txBody>
      </p:sp>
      <p:sp>
        <p:nvSpPr>
          <p:cNvPr id="3" name="Content Placeholder 2"/>
          <p:cNvSpPr>
            <a:spLocks noGrp="1"/>
          </p:cNvSpPr>
          <p:nvPr>
            <p:ph idx="1"/>
          </p:nvPr>
        </p:nvSpPr>
        <p:spPr>
          <a:xfrm>
            <a:off x="502920" y="1577340"/>
            <a:ext cx="8183880" cy="3489960"/>
          </a:xfrm>
        </p:spPr>
        <p:style>
          <a:lnRef idx="3">
            <a:schemeClr val="lt1"/>
          </a:lnRef>
          <a:fillRef idx="1">
            <a:schemeClr val="accent1"/>
          </a:fillRef>
          <a:effectRef idx="1">
            <a:schemeClr val="accent1"/>
          </a:effectRef>
          <a:fontRef idx="minor">
            <a:schemeClr val="lt1"/>
          </a:fontRef>
        </p:style>
        <p:txBody>
          <a:bodyPr>
            <a:normAutofit fontScale="92500" lnSpcReduction="20000"/>
          </a:bodyPr>
          <a:lstStyle/>
          <a:p>
            <a:r>
              <a:rPr lang="as-IN" sz="4000" b="1" dirty="0" smtClean="0">
                <a:solidFill>
                  <a:schemeClr val="bg1"/>
                </a:solidFill>
                <a:latin typeface="NikoshBAN" pitchFamily="2" charset="0"/>
                <a:cs typeface="NikoshBAN" pitchFamily="2" charset="0"/>
              </a:rPr>
              <a:t>সহানুমানের সংজ্ঞা দিতে  পারবে ।</a:t>
            </a:r>
          </a:p>
          <a:p>
            <a:r>
              <a:rPr lang="as-IN" sz="4000" b="1" dirty="0" smtClean="0">
                <a:solidFill>
                  <a:schemeClr val="bg1"/>
                </a:solidFill>
                <a:latin typeface="NikoshBAN" pitchFamily="2" charset="0"/>
                <a:cs typeface="NikoshBAN" pitchFamily="2" charset="0"/>
              </a:rPr>
              <a:t>সহানুমানের প্রকারভেদ ব্যাখা করতে পারবে ।</a:t>
            </a:r>
          </a:p>
          <a:p>
            <a:r>
              <a:rPr lang="as-IN" sz="4000" b="1" dirty="0" smtClean="0">
                <a:solidFill>
                  <a:schemeClr val="bg1"/>
                </a:solidFill>
                <a:latin typeface="NikoshBAN" pitchFamily="2" charset="0"/>
                <a:cs typeface="NikoshBAN" pitchFamily="2" charset="0"/>
              </a:rPr>
              <a:t>সহানুমানের  দৃষ্টান্ত তৈরী করতে পারবে।</a:t>
            </a:r>
          </a:p>
          <a:p>
            <a:r>
              <a:rPr lang="as-IN" sz="4000" b="1" dirty="0" smtClean="0">
                <a:solidFill>
                  <a:schemeClr val="bg1"/>
                </a:solidFill>
                <a:latin typeface="NikoshBAN" pitchFamily="2" charset="0"/>
                <a:cs typeface="NikoshBAN" pitchFamily="2" charset="0"/>
              </a:rPr>
              <a:t>সহানুমানের ধারনা ব্যাখ্যা করতে পারবে।</a:t>
            </a:r>
          </a:p>
          <a:p>
            <a:r>
              <a:rPr lang="as-IN" sz="4000" b="1" dirty="0" smtClean="0">
                <a:solidFill>
                  <a:schemeClr val="bg1"/>
                </a:solidFill>
                <a:latin typeface="NikoshBAN" pitchFamily="2" charset="0"/>
                <a:cs typeface="NikoshBAN" pitchFamily="2" charset="0"/>
              </a:rPr>
              <a:t> সহানুমানের বেশিষ্ট্য বর্ণনা করতে পারবে।</a:t>
            </a:r>
          </a:p>
          <a:p>
            <a:r>
              <a:rPr lang="as-IN" sz="4000" b="1" dirty="0" smtClean="0">
                <a:solidFill>
                  <a:schemeClr val="bg1"/>
                </a:solidFill>
                <a:latin typeface="NikoshBAN" pitchFamily="2" charset="0"/>
                <a:cs typeface="NikoshBAN" pitchFamily="2" charset="0"/>
              </a:rPr>
              <a:t>সহানুমানের নিয়মাবলী বিশ্লেষণ করতে পারবে।</a:t>
            </a:r>
            <a:endParaRPr lang="en-US" sz="4000" b="1" dirty="0">
              <a:solidFill>
                <a:schemeClr val="bg1"/>
              </a:solidFill>
              <a:latin typeface="NikoshBAN" pitchFamily="2" charset="0"/>
              <a:cs typeface="NikoshBAN" pitchFamily="2" charset="0"/>
            </a:endParaRPr>
          </a:p>
        </p:txBody>
      </p:sp>
      <p:sp>
        <p:nvSpPr>
          <p:cNvPr id="4" name="Title 1"/>
          <p:cNvSpPr txBox="1">
            <a:spLocks/>
          </p:cNvSpPr>
          <p:nvPr/>
        </p:nvSpPr>
        <p:spPr>
          <a:xfrm>
            <a:off x="-1447800" y="317500"/>
            <a:ext cx="8229600" cy="952500"/>
          </a:xfrm>
          <a:prstGeom prst="rect">
            <a:avLst/>
          </a:prstGeom>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n-US" sz="8800" b="0" i="0" u="none" strike="noStrike" kern="1200" cap="none" spc="0" normalizeH="0" baseline="0" noProof="0" dirty="0" smtClean="0">
              <a:ln>
                <a:noFill/>
              </a:ln>
              <a:solidFill>
                <a:srgbClr val="FF0000"/>
              </a:solidFill>
              <a:effectLst/>
              <a:uLnTx/>
              <a:uFillTx/>
              <a:latin typeface="SutonnyMJ" pitchFamily="2" charset="0"/>
              <a:ea typeface="+mj-ea"/>
              <a:cs typeface="SutonnyMJ" pitchFamily="2" charset="0"/>
            </a:endParaRPr>
          </a:p>
        </p:txBody>
      </p:sp>
    </p:spTree>
  </p:cSld>
  <p:clrMapOvr>
    <a:masterClrMapping/>
  </p:clrMapOvr>
  <p:transition spd="slow">
    <p:wedg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714500"/>
          </a:xfrm>
        </p:spPr>
        <p:style>
          <a:lnRef idx="2">
            <a:schemeClr val="accent1"/>
          </a:lnRef>
          <a:fillRef idx="1">
            <a:schemeClr val="lt1"/>
          </a:fillRef>
          <a:effectRef idx="0">
            <a:schemeClr val="accent1"/>
          </a:effectRef>
          <a:fontRef idx="minor">
            <a:schemeClr val="dk1"/>
          </a:fontRef>
        </p:style>
        <p:txBody>
          <a:bodyPr>
            <a:normAutofit/>
          </a:bodyPr>
          <a:lstStyle/>
          <a:p>
            <a:r>
              <a:rPr lang="as-IN" dirty="0" smtClean="0">
                <a:solidFill>
                  <a:srgbClr val="FF0000"/>
                </a:solidFill>
                <a:latin typeface="NikoshBAN" pitchFamily="2" charset="0"/>
                <a:cs typeface="NikoshBAN" pitchFamily="2" charset="0"/>
              </a:rPr>
              <a:t>সহানুমানের সংজ্ঞাঃ </a:t>
            </a:r>
            <a:r>
              <a:rPr lang="en-US" dirty="0" smtClean="0">
                <a:solidFill>
                  <a:srgbClr val="FF0000"/>
                </a:solidFill>
                <a:latin typeface="SutonnyMJ" pitchFamily="2" charset="0"/>
                <a:cs typeface="SutonnyMJ" pitchFamily="2" charset="0"/>
              </a:rPr>
              <a:t/>
            </a:r>
            <a:br>
              <a:rPr lang="en-US" dirty="0" smtClean="0">
                <a:solidFill>
                  <a:srgbClr val="FF0000"/>
                </a:solidFill>
                <a:latin typeface="SutonnyMJ" pitchFamily="2" charset="0"/>
                <a:cs typeface="SutonnyMJ" pitchFamily="2" charset="0"/>
              </a:rPr>
            </a:br>
            <a:r>
              <a:rPr lang="en-US" sz="3600" b="1" dirty="0" smtClean="0">
                <a:solidFill>
                  <a:srgbClr val="FF0000"/>
                </a:solidFill>
                <a:latin typeface="SutonnyMJ" pitchFamily="2" charset="0"/>
                <a:cs typeface="SutonnyMJ" pitchFamily="2" charset="0"/>
              </a:rPr>
              <a:t>(</a:t>
            </a:r>
            <a:r>
              <a:rPr lang="en-US" sz="3600" b="1" dirty="0" smtClean="0">
                <a:solidFill>
                  <a:srgbClr val="FF0000"/>
                </a:solidFill>
                <a:latin typeface="Times New Roman" pitchFamily="18" charset="0"/>
                <a:cs typeface="Times New Roman" pitchFamily="18" charset="0"/>
              </a:rPr>
              <a:t>DEFINITION OF SYLLOGISM)</a:t>
            </a:r>
            <a:endParaRPr lang="en-US" b="1" dirty="0">
              <a:latin typeface="SutonnyMJ" pitchFamily="2" charset="0"/>
              <a:cs typeface="SutonnyMJ" pitchFamily="2" charset="0"/>
            </a:endParaRPr>
          </a:p>
        </p:txBody>
      </p:sp>
      <p:sp>
        <p:nvSpPr>
          <p:cNvPr id="3" name="Content Placeholder 2"/>
          <p:cNvSpPr>
            <a:spLocks noGrp="1"/>
          </p:cNvSpPr>
          <p:nvPr>
            <p:ph idx="1"/>
          </p:nvPr>
        </p:nvSpPr>
        <p:spPr>
          <a:xfrm>
            <a:off x="457200" y="1790700"/>
            <a:ext cx="8229600" cy="3924300"/>
          </a:xfrm>
        </p:spPr>
        <p:style>
          <a:lnRef idx="2">
            <a:schemeClr val="accent3">
              <a:shade val="50000"/>
            </a:schemeClr>
          </a:lnRef>
          <a:fillRef idx="1">
            <a:schemeClr val="accent3"/>
          </a:fillRef>
          <a:effectRef idx="0">
            <a:schemeClr val="accent3"/>
          </a:effectRef>
          <a:fontRef idx="minor">
            <a:schemeClr val="lt1"/>
          </a:fontRef>
        </p:style>
        <p:txBody>
          <a:bodyPr>
            <a:normAutofit fontScale="70000" lnSpcReduction="20000"/>
          </a:bodyPr>
          <a:lstStyle/>
          <a:p>
            <a:endParaRPr lang="en-US" sz="3600" b="1" dirty="0" smtClean="0">
              <a:solidFill>
                <a:schemeClr val="bg1"/>
              </a:solidFill>
              <a:latin typeface="NikoshBAN" pitchFamily="2" charset="0"/>
              <a:cs typeface="NikoshBAN" pitchFamily="2" charset="0"/>
            </a:endParaRPr>
          </a:p>
          <a:p>
            <a:pPr marL="0" indent="0">
              <a:buNone/>
            </a:pPr>
            <a:r>
              <a:rPr lang="as-IN" sz="3600" b="1" dirty="0" smtClean="0">
                <a:solidFill>
                  <a:schemeClr val="bg1"/>
                </a:solidFill>
                <a:latin typeface="NikoshBAN" pitchFamily="2" charset="0"/>
                <a:cs typeface="NikoshBAN" pitchFamily="2" charset="0"/>
              </a:rPr>
              <a:t>যে মাধ্যম অবরোহ অনুমানে সিদ্ধান্তটি দুটি পরস্পর সম্বন্ধযুক্ত আশ্রয়বাক্য থেকে অনিবার্যভাবে নিঃসৃত হয় তাকে সহানুমান বলে।</a:t>
            </a:r>
          </a:p>
          <a:p>
            <a:endParaRPr lang="as-IN" sz="3600" b="1" dirty="0" smtClean="0">
              <a:solidFill>
                <a:schemeClr val="bg1"/>
              </a:solidFill>
              <a:latin typeface="NikoshBAN" pitchFamily="2" charset="0"/>
              <a:cs typeface="NikoshBAN" pitchFamily="2" charset="0"/>
            </a:endParaRPr>
          </a:p>
          <a:p>
            <a:pPr marL="0" indent="0">
              <a:buNone/>
            </a:pPr>
            <a:r>
              <a:rPr lang="as-IN" sz="3600" b="1" dirty="0" smtClean="0">
                <a:solidFill>
                  <a:schemeClr val="bg1"/>
                </a:solidFill>
                <a:latin typeface="NikoshBAN" pitchFamily="2" charset="0"/>
                <a:cs typeface="NikoshBAN" pitchFamily="2" charset="0"/>
              </a:rPr>
              <a:t>যুক্তিবিদ “যোসেফ” বলেন, “সহানুমান হচেছ প্রকৃতপক্ষে এক প্রকার যুক্তি যেখানে একই তৃতীয় পদের সাথে দুটি পদের উদ্দেশ্য ও বিধেয় আকারের সম্পর্ক থেকে পদ দুটির নিজেদের মধ্যে উদ্দেশ্য  ও বিধেয় আকারের একটি সম্পর্ক অনিবার্যভাবে  প্রতিষ্ঠিত  হয়।”</a:t>
            </a:r>
            <a:endParaRPr lang="en-US" sz="3600" b="1" dirty="0" smtClean="0">
              <a:solidFill>
                <a:schemeClr val="bg1"/>
              </a:solidFill>
              <a:latin typeface="NikoshBAN" pitchFamily="2" charset="0"/>
              <a:cs typeface="NikoshBAN" pitchFamily="2" charset="0"/>
            </a:endParaRPr>
          </a:p>
          <a:p>
            <a:pPr marL="0" indent="0">
              <a:buNone/>
            </a:pPr>
            <a:r>
              <a:rPr lang="bn-BD" dirty="0">
                <a:latin typeface="NikoshBAN" pitchFamily="2" charset="0"/>
                <a:cs typeface="NikoshBAN" pitchFamily="2" charset="0"/>
              </a:rPr>
              <a:t>যুক্তিবিদ ওয়েলটন বলেন, “সহানুমান হচ্ছে একপ্রকার অনুমান যাতে একটি সাধারণ উপাদান আছে এবং যাদের কমপক্ষে একটি সার্বিক এমন দুটি যুক্তিবাক্য থেকে একটি নতুন যুক্তিবাক্য টানা হয়, যা কেবল প্রথম দুটি যুক্তিবাক্যের সমষ্টি নয় এবং যার সত্যতা তাদের থেকে অনিবার্য পরিণতিরূপে নিঃসৃত হয়”</a:t>
            </a:r>
            <a:endParaRPr lang="en-US" dirty="0">
              <a:latin typeface="NikoshBAN" pitchFamily="2" charset="0"/>
              <a:cs typeface="NikoshBAN" pitchFamily="2" charset="0"/>
            </a:endParaRPr>
          </a:p>
          <a:p>
            <a:endParaRPr lang="en-US" sz="3600" b="1" dirty="0" smtClean="0">
              <a:solidFill>
                <a:schemeClr val="bg1"/>
              </a:solidFill>
              <a:latin typeface="NikoshBAN" pitchFamily="2" charset="0"/>
              <a:cs typeface="NikoshBAN" pitchFamily="2" charset="0"/>
            </a:endParaRPr>
          </a:p>
          <a:p>
            <a:endParaRPr lang="en-US" dirty="0" smtClean="0">
              <a:latin typeface="NikoshBAN" pitchFamily="2" charset="0"/>
              <a:cs typeface="NikoshBAN" pitchFamily="2" charset="0"/>
            </a:endParaRPr>
          </a:p>
          <a:p>
            <a:endParaRPr lang="en-US" dirty="0" smtClean="0">
              <a:latin typeface="NikoshBAN" pitchFamily="2" charset="0"/>
              <a:cs typeface="NikoshBAN" pitchFamily="2" charset="0"/>
            </a:endParaRPr>
          </a:p>
          <a:p>
            <a:endParaRPr lang="en-US" dirty="0">
              <a:latin typeface="NikoshBAN" pitchFamily="2" charset="0"/>
              <a:cs typeface="NikoshBAN" pitchFamily="2" charset="0"/>
            </a:endParaRPr>
          </a:p>
        </p:txBody>
      </p:sp>
    </p:spTree>
  </p:cSld>
  <p:clrMapOvr>
    <a:masterClrMapping/>
  </p:clrMapOvr>
  <p:transition spd="slow">
    <p:pull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1000" fill="hold"/>
                                        <p:tgtEl>
                                          <p:spTgt spid="2"/>
                                        </p:tgtEl>
                                        <p:attrNameLst>
                                          <p:attrName>ppt_x</p:attrName>
                                        </p:attrNameLst>
                                      </p:cBhvr>
                                      <p:tavLst>
                                        <p:tav tm="0">
                                          <p:val>
                                            <p:strVal val="#ppt_x"/>
                                          </p:val>
                                        </p:tav>
                                        <p:tav tm="100000">
                                          <p:val>
                                            <p:strVal val="#ppt_x"/>
                                          </p:val>
                                        </p:tav>
                                      </p:tavLst>
                                    </p:anim>
                                    <p:anim calcmode="lin" valueType="num">
                                      <p:cBhvr additive="base">
                                        <p:cTn id="8" dur="10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bg/>
                                          </p:spTgt>
                                        </p:tgtEl>
                                        <p:attrNameLst>
                                          <p:attrName>style.visibility</p:attrName>
                                        </p:attrNameLst>
                                      </p:cBhvr>
                                      <p:to>
                                        <p:strVal val="visible"/>
                                      </p:to>
                                    </p:set>
                                    <p:anim calcmode="lin" valueType="num">
                                      <p:cBhvr additive="base">
                                        <p:cTn id="13" dur="500" fill="hold"/>
                                        <p:tgtEl>
                                          <p:spTgt spid="3">
                                            <p:bg/>
                                          </p:spTgt>
                                        </p:tgtEl>
                                        <p:attrNameLst>
                                          <p:attrName>ppt_x</p:attrName>
                                        </p:attrNameLst>
                                      </p:cBhvr>
                                      <p:tavLst>
                                        <p:tav tm="0">
                                          <p:val>
                                            <p:strVal val="#ppt_x"/>
                                          </p:val>
                                        </p:tav>
                                        <p:tav tm="100000">
                                          <p:val>
                                            <p:strVal val="#ppt_x"/>
                                          </p:val>
                                        </p:tav>
                                      </p:tavLst>
                                    </p:anim>
                                    <p:anim calcmode="lin" valueType="num">
                                      <p:cBhvr additive="base">
                                        <p:cTn id="14"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s-IN" dirty="0">
                <a:solidFill>
                  <a:srgbClr val="FF0000"/>
                </a:solidFill>
                <a:latin typeface="NikoshBAN" pitchFamily="2" charset="0"/>
                <a:cs typeface="NikoshBAN" pitchFamily="2" charset="0"/>
              </a:rPr>
              <a:t>সহানুমানের সংজ্ঞাঃ </a:t>
            </a:r>
            <a:r>
              <a:rPr lang="en-US" dirty="0">
                <a:solidFill>
                  <a:srgbClr val="FF0000"/>
                </a:solidFill>
                <a:latin typeface="SutonnyMJ" pitchFamily="2" charset="0"/>
                <a:cs typeface="SutonnyMJ" pitchFamily="2" charset="0"/>
              </a:rPr>
              <a:t/>
            </a:r>
            <a:br>
              <a:rPr lang="en-US" dirty="0">
                <a:solidFill>
                  <a:srgbClr val="FF0000"/>
                </a:solidFill>
                <a:latin typeface="SutonnyMJ" pitchFamily="2" charset="0"/>
                <a:cs typeface="SutonnyMJ" pitchFamily="2" charset="0"/>
              </a:rPr>
            </a:br>
            <a:r>
              <a:rPr lang="en-US" b="1" dirty="0">
                <a:solidFill>
                  <a:srgbClr val="FF0000"/>
                </a:solidFill>
                <a:latin typeface="SutonnyMJ" pitchFamily="2" charset="0"/>
                <a:cs typeface="SutonnyMJ" pitchFamily="2" charset="0"/>
              </a:rPr>
              <a:t>(</a:t>
            </a:r>
            <a:r>
              <a:rPr lang="en-US" b="1" dirty="0">
                <a:solidFill>
                  <a:srgbClr val="FF0000"/>
                </a:solidFill>
                <a:latin typeface="Times New Roman" pitchFamily="18" charset="0"/>
                <a:cs typeface="Times New Roman" pitchFamily="18" charset="0"/>
              </a:rPr>
              <a:t>DEFINITION OF SYLLOGISM)</a:t>
            </a:r>
            <a:endParaRPr lang="en-US" dirty="0"/>
          </a:p>
        </p:txBody>
      </p:sp>
      <p:sp>
        <p:nvSpPr>
          <p:cNvPr id="3" name="Content Placeholder 2"/>
          <p:cNvSpPr>
            <a:spLocks noGrp="1"/>
          </p:cNvSpPr>
          <p:nvPr>
            <p:ph idx="1"/>
          </p:nvPr>
        </p:nvSpPr>
        <p:spPr>
          <a:xfrm>
            <a:off x="457200" y="1333500"/>
            <a:ext cx="8229600" cy="4267200"/>
          </a:xfrm>
        </p:spPr>
        <p:style>
          <a:lnRef idx="1">
            <a:schemeClr val="accent2"/>
          </a:lnRef>
          <a:fillRef idx="2">
            <a:schemeClr val="accent2"/>
          </a:fillRef>
          <a:effectRef idx="1">
            <a:schemeClr val="accent2"/>
          </a:effectRef>
          <a:fontRef idx="minor">
            <a:schemeClr val="dk1"/>
          </a:fontRef>
        </p:style>
        <p:txBody>
          <a:bodyPr>
            <a:normAutofit fontScale="77500" lnSpcReduction="20000"/>
          </a:bodyPr>
          <a:lstStyle/>
          <a:p>
            <a:pPr marL="0" indent="0">
              <a:buNone/>
            </a:pPr>
            <a:r>
              <a:rPr lang="bn-BD" dirty="0">
                <a:latin typeface="NikoshBAN" pitchFamily="2" charset="0"/>
                <a:cs typeface="NikoshBAN" pitchFamily="2" charset="0"/>
              </a:rPr>
              <a:t>যে অবরোহ মাধ্যম অনুমানে পরস্পর সম্পর্কযুক্ত দুটি আশ্রয়বাক্য থেকে অনিবার্যভাবে সিদ্ধান্ত অনুমিত হয় তাকে সহানুমান বলে।</a:t>
            </a:r>
            <a:endParaRPr lang="en-US" dirty="0">
              <a:latin typeface="NikoshBAN" pitchFamily="2" charset="0"/>
              <a:cs typeface="NikoshBAN" pitchFamily="2" charset="0"/>
            </a:endParaRPr>
          </a:p>
          <a:p>
            <a:pPr marL="0" indent="1371600">
              <a:buNone/>
            </a:pPr>
            <a:endParaRPr lang="bn-BD" dirty="0">
              <a:latin typeface="NikoshBAN" pitchFamily="2" charset="0"/>
              <a:cs typeface="NikoshBAN" pitchFamily="2" charset="0"/>
            </a:endParaRPr>
          </a:p>
          <a:p>
            <a:pPr marL="0" indent="1371600">
              <a:buNone/>
            </a:pPr>
            <a:r>
              <a:rPr lang="bn-BD" dirty="0" smtClean="0">
                <a:latin typeface="NikoshBAN" pitchFamily="2" charset="0"/>
                <a:cs typeface="NikoshBAN" pitchFamily="2" charset="0"/>
              </a:rPr>
              <a:t>যেমন,</a:t>
            </a:r>
            <a:endParaRPr lang="en-US" dirty="0" smtClean="0">
              <a:latin typeface="NikoshBAN" pitchFamily="2" charset="0"/>
              <a:cs typeface="NikoshBAN" pitchFamily="2" charset="0"/>
            </a:endParaRPr>
          </a:p>
          <a:p>
            <a:pPr marL="0" indent="1371600">
              <a:buNone/>
            </a:pPr>
            <a:r>
              <a:rPr lang="bn-BD" dirty="0" smtClean="0">
                <a:latin typeface="NikoshBAN" pitchFamily="2" charset="0"/>
                <a:cs typeface="NikoshBAN" pitchFamily="2" charset="0"/>
              </a:rPr>
              <a:t>সকল </a:t>
            </a:r>
            <a:r>
              <a:rPr lang="bn-BD" dirty="0">
                <a:latin typeface="NikoshBAN" pitchFamily="2" charset="0"/>
                <a:cs typeface="NikoshBAN" pitchFamily="2" charset="0"/>
              </a:rPr>
              <a:t>মানুষ হয় মরণশীল</a:t>
            </a:r>
            <a:endParaRPr lang="en-US" dirty="0">
              <a:latin typeface="NikoshBAN" pitchFamily="2" charset="0"/>
              <a:cs typeface="NikoshBAN" pitchFamily="2" charset="0"/>
            </a:endParaRPr>
          </a:p>
          <a:p>
            <a:pPr marL="0" indent="1371600">
              <a:buNone/>
            </a:pPr>
            <a:r>
              <a:rPr lang="bn-BD" dirty="0">
                <a:latin typeface="NikoshBAN" pitchFamily="2" charset="0"/>
                <a:cs typeface="NikoshBAN" pitchFamily="2" charset="0"/>
              </a:rPr>
              <a:t>সকল কবি হয় মানুষ</a:t>
            </a:r>
            <a:endParaRPr lang="en-US" dirty="0">
              <a:latin typeface="NikoshBAN" pitchFamily="2" charset="0"/>
              <a:cs typeface="NikoshBAN" pitchFamily="2" charset="0"/>
            </a:endParaRPr>
          </a:p>
          <a:p>
            <a:pPr marL="0" indent="1371600">
              <a:buNone/>
            </a:pPr>
            <a:r>
              <a:rPr lang="bn-BD" dirty="0">
                <a:latin typeface="NikoshBAN" pitchFamily="2" charset="0"/>
                <a:cs typeface="NikoshBAN" pitchFamily="2" charset="0"/>
              </a:rPr>
              <a:t>অতএব, সকল কবি হয় মরণশীল</a:t>
            </a:r>
            <a:endParaRPr lang="en-US" dirty="0">
              <a:latin typeface="NikoshBAN" pitchFamily="2" charset="0"/>
              <a:cs typeface="NikoshBAN" pitchFamily="2" charset="0"/>
            </a:endParaRPr>
          </a:p>
          <a:p>
            <a:pPr marL="0" indent="1371600">
              <a:buNone/>
            </a:pPr>
            <a:r>
              <a:rPr lang="bn-BD" dirty="0">
                <a:latin typeface="NikoshBAN" pitchFamily="2" charset="0"/>
                <a:cs typeface="NikoshBAN" pitchFamily="2" charset="0"/>
              </a:rPr>
              <a:t>আবার, </a:t>
            </a:r>
            <a:endParaRPr lang="en-US" dirty="0">
              <a:latin typeface="NikoshBAN" pitchFamily="2" charset="0"/>
              <a:cs typeface="NikoshBAN" pitchFamily="2" charset="0"/>
            </a:endParaRPr>
          </a:p>
          <a:p>
            <a:pPr marL="0" indent="1371600">
              <a:buNone/>
            </a:pPr>
            <a:r>
              <a:rPr lang="bn-BD" dirty="0">
                <a:latin typeface="NikoshBAN" pitchFamily="2" charset="0"/>
                <a:cs typeface="NikoshBAN" pitchFamily="2" charset="0"/>
              </a:rPr>
              <a:t>যদি রিফাত আসে তাহলে মাহদী যাবে</a:t>
            </a:r>
            <a:endParaRPr lang="en-US" dirty="0">
              <a:latin typeface="NikoshBAN" pitchFamily="2" charset="0"/>
              <a:cs typeface="NikoshBAN" pitchFamily="2" charset="0"/>
            </a:endParaRPr>
          </a:p>
          <a:p>
            <a:pPr marL="0" indent="1371600">
              <a:buNone/>
            </a:pPr>
            <a:r>
              <a:rPr lang="bn-BD" dirty="0">
                <a:latin typeface="NikoshBAN" pitchFamily="2" charset="0"/>
                <a:cs typeface="NikoshBAN" pitchFamily="2" charset="0"/>
              </a:rPr>
              <a:t>রিফাত এসেছে</a:t>
            </a:r>
            <a:endParaRPr lang="en-US" dirty="0">
              <a:latin typeface="NikoshBAN" pitchFamily="2" charset="0"/>
              <a:cs typeface="NikoshBAN" pitchFamily="2" charset="0"/>
            </a:endParaRPr>
          </a:p>
          <a:p>
            <a:pPr marL="0" indent="1371600">
              <a:buNone/>
            </a:pPr>
            <a:r>
              <a:rPr lang="bn-BD" dirty="0">
                <a:latin typeface="NikoshBAN" pitchFamily="2" charset="0"/>
                <a:cs typeface="NikoshBAN" pitchFamily="2" charset="0"/>
              </a:rPr>
              <a:t>অতএব, মাহদী যাবে।</a:t>
            </a:r>
            <a:endParaRPr lang="en-US" dirty="0">
              <a:latin typeface="NikoshBAN" pitchFamily="2" charset="0"/>
              <a:cs typeface="NikoshBAN" pitchFamily="2" charset="0"/>
            </a:endParaRPr>
          </a:p>
          <a:p>
            <a:pPr marL="0" indent="0">
              <a:buNone/>
            </a:pPr>
            <a:endParaRPr lang="en-US" dirty="0">
              <a:latin typeface="NikoshBAN" pitchFamily="2" charset="0"/>
              <a:cs typeface="NikoshBAN" pitchFamily="2" charset="0"/>
            </a:endParaRPr>
          </a:p>
        </p:txBody>
      </p:sp>
    </p:spTree>
    <p:extLst>
      <p:ext uri="{BB962C8B-B14F-4D97-AF65-F5344CB8AC3E}">
        <p14:creationId xmlns:p14="http://schemas.microsoft.com/office/powerpoint/2010/main" val="3469355000"/>
      </p:ext>
    </p:extLst>
  </p:cSld>
  <p:clrMapOvr>
    <a:masterClrMapping/>
  </p:clrMapOvr>
  <p:transition spd="slow">
    <p:plu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bg/>
                                          </p:spTgt>
                                        </p:tgtEl>
                                        <p:attrNameLst>
                                          <p:attrName>style.visibility</p:attrName>
                                        </p:attrNameLst>
                                      </p:cBhvr>
                                      <p:to>
                                        <p:strVal val="visible"/>
                                      </p:to>
                                    </p:set>
                                    <p:anim calcmode="lin" valueType="num">
                                      <p:cBhvr additive="base">
                                        <p:cTn id="13" dur="500" fill="hold"/>
                                        <p:tgtEl>
                                          <p:spTgt spid="3">
                                            <p:bg/>
                                          </p:spTgt>
                                        </p:tgtEl>
                                        <p:attrNameLst>
                                          <p:attrName>ppt_x</p:attrName>
                                        </p:attrNameLst>
                                      </p:cBhvr>
                                      <p:tavLst>
                                        <p:tav tm="0">
                                          <p:val>
                                            <p:strVal val="#ppt_x"/>
                                          </p:val>
                                        </p:tav>
                                        <p:tav tm="100000">
                                          <p:val>
                                            <p:strVal val="#ppt_x"/>
                                          </p:val>
                                        </p:tav>
                                      </p:tavLst>
                                    </p:anim>
                                    <p:anim calcmode="lin" valueType="num">
                                      <p:cBhvr additive="base">
                                        <p:cTn id="14"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anim calcmode="lin" valueType="num">
                                      <p:cBhvr additive="base">
                                        <p:cTn id="19"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 calcmode="lin" valueType="num">
                                      <p:cBhvr additive="base">
                                        <p:cTn id="4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additive="base">
                                        <p:cTn id="4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7" end="7"/>
                                            </p:txEl>
                                          </p:spTgt>
                                        </p:tgtEl>
                                        <p:attrNameLst>
                                          <p:attrName>style.visibility</p:attrName>
                                        </p:attrNameLst>
                                      </p:cBhvr>
                                      <p:to>
                                        <p:strVal val="visible"/>
                                      </p:to>
                                    </p:set>
                                    <p:anim calcmode="lin" valueType="num">
                                      <p:cBhvr additive="base">
                                        <p:cTn id="5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8" end="8"/>
                                            </p:txEl>
                                          </p:spTgt>
                                        </p:tgtEl>
                                        <p:attrNameLst>
                                          <p:attrName>style.visibility</p:attrName>
                                        </p:attrNameLst>
                                      </p:cBhvr>
                                      <p:to>
                                        <p:strVal val="visible"/>
                                      </p:to>
                                    </p:set>
                                    <p:anim calcmode="lin" valueType="num">
                                      <p:cBhvr additive="base">
                                        <p:cTn id="61"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3">
                                            <p:txEl>
                                              <p:pRg st="9" end="9"/>
                                            </p:txEl>
                                          </p:spTgt>
                                        </p:tgtEl>
                                        <p:attrNameLst>
                                          <p:attrName>style.visibility</p:attrName>
                                        </p:attrNameLst>
                                      </p:cBhvr>
                                      <p:to>
                                        <p:strVal val="visible"/>
                                      </p:to>
                                    </p:set>
                                    <p:anim calcmode="lin" valueType="num">
                                      <p:cBhvr additive="base">
                                        <p:cTn id="67"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2920" y="342900"/>
            <a:ext cx="8183880" cy="876300"/>
          </a:xfrm>
        </p:spPr>
        <p:style>
          <a:lnRef idx="2">
            <a:schemeClr val="accent1"/>
          </a:lnRef>
          <a:fillRef idx="1">
            <a:schemeClr val="lt1"/>
          </a:fillRef>
          <a:effectRef idx="0">
            <a:schemeClr val="accent1"/>
          </a:effectRef>
          <a:fontRef idx="minor">
            <a:schemeClr val="dk1"/>
          </a:fontRef>
        </p:style>
        <p:txBody>
          <a:bodyPr>
            <a:noAutofit/>
          </a:bodyPr>
          <a:lstStyle/>
          <a:p>
            <a:r>
              <a:rPr lang="as-IN" sz="4800" dirty="0" smtClean="0">
                <a:solidFill>
                  <a:srgbClr val="7030A0"/>
                </a:solidFill>
                <a:latin typeface="NikoshBAN" pitchFamily="2" charset="0"/>
                <a:cs typeface="NikoshBAN" pitchFamily="2" charset="0"/>
              </a:rPr>
              <a:t>উদাহরন বিশ্লেষণঃ-</a:t>
            </a:r>
            <a:endParaRPr lang="en-US" sz="4800" dirty="0">
              <a:solidFill>
                <a:srgbClr val="7030A0"/>
              </a:solidFill>
              <a:latin typeface="NikoshBAN" pitchFamily="2" charset="0"/>
              <a:cs typeface="NikoshBAN" pitchFamily="2" charset="0"/>
            </a:endParaRPr>
          </a:p>
        </p:txBody>
      </p:sp>
      <p:sp>
        <p:nvSpPr>
          <p:cNvPr id="3" name="Content Placeholder 2"/>
          <p:cNvSpPr>
            <a:spLocks noGrp="1"/>
          </p:cNvSpPr>
          <p:nvPr>
            <p:ph idx="1"/>
          </p:nvPr>
        </p:nvSpPr>
        <p:spPr>
          <a:xfrm>
            <a:off x="457200" y="1409700"/>
            <a:ext cx="8229600" cy="4099560"/>
          </a:xfrm>
        </p:spPr>
        <p:style>
          <a:lnRef idx="3">
            <a:schemeClr val="lt1"/>
          </a:lnRef>
          <a:fillRef idx="1">
            <a:schemeClr val="accent1"/>
          </a:fillRef>
          <a:effectRef idx="1">
            <a:schemeClr val="accent1"/>
          </a:effectRef>
          <a:fontRef idx="minor">
            <a:schemeClr val="lt1"/>
          </a:fontRef>
        </p:style>
        <p:txBody>
          <a:bodyPr>
            <a:normAutofit fontScale="85000" lnSpcReduction="20000"/>
          </a:bodyPr>
          <a:lstStyle/>
          <a:p>
            <a:pPr>
              <a:buNone/>
            </a:pPr>
            <a:r>
              <a:rPr lang="en-US" sz="3600" b="1" dirty="0" smtClean="0">
                <a:latin typeface="SutonnyMJ" pitchFamily="2" charset="0"/>
                <a:cs typeface="SutonnyMJ" pitchFamily="2" charset="0"/>
              </a:rPr>
              <a:t> </a:t>
            </a:r>
          </a:p>
          <a:p>
            <a:pPr>
              <a:buNone/>
            </a:pPr>
            <a:r>
              <a:rPr lang="as-IN" sz="3600" b="1" dirty="0" smtClean="0">
                <a:latin typeface="NikoshBAN" pitchFamily="2" charset="0"/>
                <a:cs typeface="NikoshBAN" pitchFamily="2" charset="0"/>
              </a:rPr>
              <a:t>উদাহরণ</a:t>
            </a:r>
            <a:r>
              <a:rPr lang="en-US" sz="3600" b="1" dirty="0" smtClean="0">
                <a:latin typeface="NikoshBAN" pitchFamily="2" charset="0"/>
                <a:cs typeface="NikoshBAN" pitchFamily="2" charset="0"/>
              </a:rPr>
              <a:t>ঃ-</a:t>
            </a:r>
            <a:r>
              <a:rPr lang="as-IN" sz="3600" b="1" dirty="0" smtClean="0">
                <a:latin typeface="NikoshBAN" pitchFamily="2" charset="0"/>
                <a:cs typeface="NikoshBAN" pitchFamily="2" charset="0"/>
              </a:rPr>
              <a:t>	   সকল পাখি হয় দ্বিপদ, </a:t>
            </a:r>
          </a:p>
          <a:p>
            <a:pPr>
              <a:buNone/>
            </a:pPr>
            <a:r>
              <a:rPr lang="as-IN" sz="3600" b="1" dirty="0" smtClean="0">
                <a:latin typeface="NikoshBAN" pitchFamily="2" charset="0"/>
                <a:cs typeface="NikoshBAN" pitchFamily="2" charset="0"/>
              </a:rPr>
              <a:t>	                সকল কাক হয় পাখি, </a:t>
            </a:r>
          </a:p>
          <a:p>
            <a:pPr>
              <a:buNone/>
            </a:pPr>
            <a:r>
              <a:rPr lang="as-IN" sz="3600" b="1" dirty="0" smtClean="0">
                <a:latin typeface="NikoshBAN" pitchFamily="2" charset="0"/>
                <a:cs typeface="NikoshBAN" pitchFamily="2" charset="0"/>
              </a:rPr>
              <a:t>      	         সুতরাং সকল কাক হয় দ্বিপদ। </a:t>
            </a:r>
          </a:p>
          <a:p>
            <a:pPr>
              <a:buNone/>
            </a:pPr>
            <a:endParaRPr lang="as-IN" sz="3600" b="1" dirty="0" smtClean="0">
              <a:latin typeface="NikoshBAN" pitchFamily="2" charset="0"/>
              <a:cs typeface="NikoshBAN" pitchFamily="2" charset="0"/>
            </a:endParaRPr>
          </a:p>
          <a:p>
            <a:pPr>
              <a:buNone/>
            </a:pPr>
            <a:r>
              <a:rPr lang="as-IN" sz="3600" b="1" dirty="0" smtClean="0">
                <a:latin typeface="NikoshBAN" pitchFamily="2" charset="0"/>
                <a:cs typeface="NikoshBAN" pitchFamily="2" charset="0"/>
              </a:rPr>
              <a:t>সহানুমানের এই যুক্তিটির দিকে লক্ষ্য করলে  দেখা যায় যে,  উল্লিখিত দৃষ্টান্তটিতে সিদ্ধান্তটি আশ্রয়বাক্য দুটির যেকোন  একটি থেকে অনুমিত হয়নি । যুক্তভাবে উভয় যুক্তিবাক্য থেকেই অনুমিত হয়েছে ।</a:t>
            </a:r>
            <a:endParaRPr lang="en-US" sz="3600" dirty="0" smtClean="0">
              <a:latin typeface="NikoshBAN" pitchFamily="2" charset="0"/>
              <a:cs typeface="NikoshBAN" pitchFamily="2" charset="0"/>
            </a:endParaRPr>
          </a:p>
        </p:txBody>
      </p:sp>
    </p:spTree>
  </p:cSld>
  <p:clrMapOvr>
    <a:masterClrMapping/>
  </p:clrMapOvr>
  <p:transition spd="slow">
    <p:push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0200" y="228865"/>
            <a:ext cx="5562600" cy="952500"/>
          </a:xfrm>
        </p:spPr>
        <p:style>
          <a:lnRef idx="1">
            <a:schemeClr val="accent4"/>
          </a:lnRef>
          <a:fillRef idx="2">
            <a:schemeClr val="accent4"/>
          </a:fillRef>
          <a:effectRef idx="1">
            <a:schemeClr val="accent4"/>
          </a:effectRef>
          <a:fontRef idx="minor">
            <a:schemeClr val="dk1"/>
          </a:fontRef>
        </p:style>
        <p:txBody>
          <a:bodyPr>
            <a:normAutofit/>
          </a:bodyPr>
          <a:lstStyle/>
          <a:p>
            <a:r>
              <a:rPr lang="bn-BD" dirty="0">
                <a:latin typeface="NikoshBAN" pitchFamily="2" charset="0"/>
                <a:cs typeface="NikoshBAN" pitchFamily="2" charset="0"/>
              </a:rPr>
              <a:t>সহানুমানের </a:t>
            </a:r>
            <a:r>
              <a:rPr lang="bn-BD" dirty="0" smtClean="0">
                <a:latin typeface="NikoshBAN" pitchFamily="2" charset="0"/>
                <a:cs typeface="NikoshBAN" pitchFamily="2" charset="0"/>
              </a:rPr>
              <a:t>নিয়মাবলী</a:t>
            </a:r>
            <a:endParaRPr lang="en-US" dirty="0"/>
          </a:p>
        </p:txBody>
      </p:sp>
      <p:sp>
        <p:nvSpPr>
          <p:cNvPr id="3" name="Content Placeholder 2"/>
          <p:cNvSpPr>
            <a:spLocks noGrp="1"/>
          </p:cNvSpPr>
          <p:nvPr>
            <p:ph idx="1"/>
          </p:nvPr>
        </p:nvSpPr>
        <p:spPr>
          <a:xfrm>
            <a:off x="457200" y="1333500"/>
            <a:ext cx="8229600" cy="4038600"/>
          </a:xfrm>
          <a:ln/>
        </p:spPr>
        <p:style>
          <a:lnRef idx="1">
            <a:schemeClr val="accent5"/>
          </a:lnRef>
          <a:fillRef idx="2">
            <a:schemeClr val="accent5"/>
          </a:fillRef>
          <a:effectRef idx="1">
            <a:schemeClr val="accent5"/>
          </a:effectRef>
          <a:fontRef idx="minor">
            <a:schemeClr val="dk1"/>
          </a:fontRef>
        </p:style>
        <p:txBody>
          <a:bodyPr>
            <a:noAutofit/>
          </a:bodyPr>
          <a:lstStyle/>
          <a:p>
            <a:pPr marL="0" indent="0">
              <a:buNone/>
            </a:pPr>
            <a:r>
              <a:rPr lang="bn-BD" sz="2000" dirty="0" smtClean="0">
                <a:latin typeface="NikoshBAN" pitchFamily="2" charset="0"/>
                <a:cs typeface="NikoshBAN" pitchFamily="2" charset="0"/>
              </a:rPr>
              <a:t>১</a:t>
            </a:r>
            <a:r>
              <a:rPr lang="bn-BD" sz="2000" dirty="0">
                <a:latin typeface="NikoshBAN" pitchFamily="2" charset="0"/>
                <a:cs typeface="NikoshBAN" pitchFamily="2" charset="0"/>
              </a:rPr>
              <a:t>. প্রত্যেকটি সহানুমানে কেবল তিনটি পদ থাকবে। এর বেশিও নয়, কমও নয়।</a:t>
            </a:r>
            <a:endParaRPr lang="en-US" sz="2000" dirty="0">
              <a:latin typeface="NikoshBAN" pitchFamily="2" charset="0"/>
              <a:cs typeface="NikoshBAN" pitchFamily="2" charset="0"/>
            </a:endParaRPr>
          </a:p>
          <a:p>
            <a:pPr marL="0" indent="0">
              <a:buNone/>
            </a:pPr>
            <a:r>
              <a:rPr lang="bn-BD" sz="2000" dirty="0" smtClean="0">
                <a:latin typeface="NikoshBAN" pitchFamily="2" charset="0"/>
                <a:cs typeface="NikoshBAN" pitchFamily="2" charset="0"/>
              </a:rPr>
              <a:t>২</a:t>
            </a:r>
            <a:r>
              <a:rPr lang="bn-BD" sz="2000" dirty="0">
                <a:latin typeface="NikoshBAN" pitchFamily="2" charset="0"/>
                <a:cs typeface="NikoshBAN" pitchFamily="2" charset="0"/>
              </a:rPr>
              <a:t>. সহানুমানের মধ্যপদকে অন্তত একবার ব্যাপ্য হতে হবে</a:t>
            </a:r>
            <a:r>
              <a:rPr lang="bn-BD" sz="2000" dirty="0" smtClean="0">
                <a:latin typeface="NikoshBAN" pitchFamily="2" charset="0"/>
                <a:cs typeface="NikoshBAN" pitchFamily="2" charset="0"/>
              </a:rPr>
              <a:t>।</a:t>
            </a:r>
          </a:p>
          <a:p>
            <a:pPr marL="0" indent="0">
              <a:buNone/>
            </a:pPr>
            <a:r>
              <a:rPr lang="bn-BD" sz="2000" dirty="0" smtClean="0">
                <a:latin typeface="NikoshBAN" pitchFamily="2" charset="0"/>
                <a:cs typeface="NikoshBAN" pitchFamily="2" charset="0"/>
              </a:rPr>
              <a:t>৩</a:t>
            </a:r>
            <a:r>
              <a:rPr lang="bn-BD" sz="2000" dirty="0">
                <a:latin typeface="NikoshBAN" pitchFamily="2" charset="0"/>
                <a:cs typeface="NikoshBAN" pitchFamily="2" charset="0"/>
              </a:rPr>
              <a:t>. প্রত্যেকটি সহানুমানে কেবল তিনটি যুক্তিবাক্য থাকবে। এর বেশিও নয়, কমও নয়</a:t>
            </a:r>
            <a:r>
              <a:rPr lang="bn-BD" sz="2000" dirty="0" smtClean="0">
                <a:latin typeface="NikoshBAN" pitchFamily="2" charset="0"/>
                <a:cs typeface="NikoshBAN" pitchFamily="2" charset="0"/>
              </a:rPr>
              <a:t>।</a:t>
            </a:r>
          </a:p>
          <a:p>
            <a:pPr marL="0" indent="0">
              <a:buNone/>
            </a:pPr>
            <a:r>
              <a:rPr lang="bn-BD" sz="2000" dirty="0" smtClean="0">
                <a:latin typeface="NikoshBAN" pitchFamily="2" charset="0"/>
                <a:cs typeface="NikoshBAN" pitchFamily="2" charset="0"/>
              </a:rPr>
              <a:t>৪</a:t>
            </a:r>
            <a:r>
              <a:rPr lang="bn-BD" sz="2000" dirty="0">
                <a:latin typeface="NikoshBAN" pitchFamily="2" charset="0"/>
                <a:cs typeface="NikoshBAN" pitchFamily="2" charset="0"/>
              </a:rPr>
              <a:t>. যে পদ আশ্রয়বাক্যে ব্যাপ্য নয়, তা সিদ্ধান্তে ব্যাপ্য করা যাবে না।</a:t>
            </a:r>
            <a:endParaRPr lang="en-US" sz="2000" dirty="0">
              <a:latin typeface="NikoshBAN" pitchFamily="2" charset="0"/>
              <a:cs typeface="NikoshBAN" pitchFamily="2" charset="0"/>
            </a:endParaRPr>
          </a:p>
          <a:p>
            <a:pPr marL="0" indent="0">
              <a:buNone/>
            </a:pPr>
            <a:r>
              <a:rPr lang="bn-BD" sz="2000" dirty="0">
                <a:latin typeface="NikoshBAN" pitchFamily="2" charset="0"/>
                <a:cs typeface="NikoshBAN" pitchFamily="2" charset="0"/>
              </a:rPr>
              <a:t>৫. সহানুমানের উভয় আশ্রয়বাক্য নঞর্থক হলে তা থেকে কোন সিদ্ধান্ত পাওয়া যায় না।</a:t>
            </a:r>
            <a:endParaRPr lang="en-US" sz="2000" dirty="0">
              <a:latin typeface="NikoshBAN" pitchFamily="2" charset="0"/>
              <a:cs typeface="NikoshBAN" pitchFamily="2" charset="0"/>
            </a:endParaRPr>
          </a:p>
          <a:p>
            <a:pPr marL="0" indent="0">
              <a:buNone/>
            </a:pPr>
            <a:r>
              <a:rPr lang="bn-BD" sz="2000" dirty="0">
                <a:latin typeface="NikoshBAN" pitchFamily="2" charset="0"/>
                <a:cs typeface="NikoshBAN" pitchFamily="2" charset="0"/>
              </a:rPr>
              <a:t>৬. সহানুমানের একটি আশ্রয়বাক্য যদি নঞর্থক হয় তাহলে সিদ্ধান্ত অবশ্যই নঞর্থক হবে।</a:t>
            </a:r>
            <a:endParaRPr lang="en-US" sz="2000" dirty="0">
              <a:latin typeface="NikoshBAN" pitchFamily="2" charset="0"/>
              <a:cs typeface="NikoshBAN" pitchFamily="2" charset="0"/>
            </a:endParaRPr>
          </a:p>
          <a:p>
            <a:pPr marL="0" indent="0">
              <a:buNone/>
            </a:pPr>
            <a:r>
              <a:rPr lang="bn-BD" sz="2000" dirty="0">
                <a:latin typeface="NikoshBAN" pitchFamily="2" charset="0"/>
                <a:cs typeface="NikoshBAN" pitchFamily="2" charset="0"/>
              </a:rPr>
              <a:t>৭. সহানুমানের উভয় আশ্রয়বাক্য সদর্থক হলে সিদ্ধান্ত অবশ্যই সদর্থক হবে।</a:t>
            </a:r>
            <a:endParaRPr lang="en-US" sz="2000" dirty="0">
              <a:latin typeface="NikoshBAN" pitchFamily="2" charset="0"/>
              <a:cs typeface="NikoshBAN" pitchFamily="2" charset="0"/>
            </a:endParaRPr>
          </a:p>
          <a:p>
            <a:pPr marL="0" indent="0">
              <a:buNone/>
            </a:pPr>
            <a:r>
              <a:rPr lang="bn-BD" sz="2000" dirty="0">
                <a:latin typeface="NikoshBAN" pitchFamily="2" charset="0"/>
                <a:cs typeface="NikoshBAN" pitchFamily="2" charset="0"/>
              </a:rPr>
              <a:t>৮. সহানুমানের দুটি আশ্রয়বাক্য বিশেষ হলে তা থেকে কোন সিদ্ধান্ত পাওয়া যায় না।</a:t>
            </a:r>
            <a:endParaRPr lang="en-US" sz="2000" dirty="0">
              <a:latin typeface="NikoshBAN" pitchFamily="2" charset="0"/>
              <a:cs typeface="NikoshBAN" pitchFamily="2" charset="0"/>
            </a:endParaRPr>
          </a:p>
          <a:p>
            <a:pPr marL="0" indent="0">
              <a:buNone/>
            </a:pPr>
            <a:r>
              <a:rPr lang="bn-BD" sz="2000" dirty="0">
                <a:latin typeface="NikoshBAN" pitchFamily="2" charset="0"/>
                <a:cs typeface="NikoshBAN" pitchFamily="2" charset="0"/>
              </a:rPr>
              <a:t>৯. সহানুমানের একটি আশ্রয়বাক্য বিশেষ হলে সিদ্ধান্ত অবশ্যই বিশেষ হবে।</a:t>
            </a:r>
            <a:endParaRPr lang="en-US" sz="2000" dirty="0">
              <a:latin typeface="NikoshBAN" pitchFamily="2" charset="0"/>
              <a:cs typeface="NikoshBAN" pitchFamily="2" charset="0"/>
            </a:endParaRPr>
          </a:p>
          <a:p>
            <a:pPr marL="0" indent="0">
              <a:buNone/>
            </a:pPr>
            <a:r>
              <a:rPr lang="bn-BD" sz="2000" dirty="0">
                <a:latin typeface="NikoshBAN" pitchFamily="2" charset="0"/>
                <a:cs typeface="NikoshBAN" pitchFamily="2" charset="0"/>
              </a:rPr>
              <a:t>১০. সহানুমানের প্রধান আশ্রয়বাক্য বিশেষ এবং অপ্রধান আশ্রয়বাক্য নঞর্থক হলে তা থেকে কোন সিদ্ধান্ত পাওয়া যায় না।</a:t>
            </a:r>
            <a:endParaRPr lang="en-US" sz="2000" dirty="0">
              <a:latin typeface="NikoshBAN" pitchFamily="2" charset="0"/>
              <a:cs typeface="NikoshBAN" pitchFamily="2" charset="0"/>
            </a:endParaRPr>
          </a:p>
          <a:p>
            <a:pPr marL="0" indent="0">
              <a:buNone/>
            </a:pPr>
            <a:endParaRPr lang="en-US" sz="2000" dirty="0">
              <a:latin typeface="NikoshBAN" pitchFamily="2" charset="0"/>
              <a:cs typeface="NikoshBAN" pitchFamily="2" charset="0"/>
            </a:endParaRPr>
          </a:p>
          <a:p>
            <a:pPr marL="0" indent="0">
              <a:buNone/>
            </a:pPr>
            <a:endParaRPr lang="en-US" sz="2000" dirty="0">
              <a:latin typeface="NikoshBAN" pitchFamily="2" charset="0"/>
              <a:cs typeface="NikoshBAN" pitchFamily="2" charset="0"/>
            </a:endParaRPr>
          </a:p>
        </p:txBody>
      </p:sp>
    </p:spTree>
    <p:extLst>
      <p:ext uri="{BB962C8B-B14F-4D97-AF65-F5344CB8AC3E}">
        <p14:creationId xmlns:p14="http://schemas.microsoft.com/office/powerpoint/2010/main" val="4067215147"/>
      </p:ext>
    </p:extLst>
  </p:cSld>
  <p:clrMapOvr>
    <a:masterClrMapping/>
  </p:clrMapOvr>
  <p:transition spd="slow">
    <p:plu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bg/>
                                          </p:spTgt>
                                        </p:tgtEl>
                                        <p:attrNameLst>
                                          <p:attrName>style.visibility</p:attrName>
                                        </p:attrNameLst>
                                      </p:cBhvr>
                                      <p:to>
                                        <p:strVal val="visible"/>
                                      </p:to>
                                    </p:set>
                                    <p:anim calcmode="lin" valueType="num">
                                      <p:cBhvr additive="base">
                                        <p:cTn id="13" dur="500" fill="hold"/>
                                        <p:tgtEl>
                                          <p:spTgt spid="3">
                                            <p:bg/>
                                          </p:spTgt>
                                        </p:tgtEl>
                                        <p:attrNameLst>
                                          <p:attrName>ppt_x</p:attrName>
                                        </p:attrNameLst>
                                      </p:cBhvr>
                                      <p:tavLst>
                                        <p:tav tm="0">
                                          <p:val>
                                            <p:strVal val="#ppt_x"/>
                                          </p:val>
                                        </p:tav>
                                        <p:tav tm="100000">
                                          <p:val>
                                            <p:strVal val="#ppt_x"/>
                                          </p:val>
                                        </p:tav>
                                      </p:tavLst>
                                    </p:anim>
                                    <p:anim calcmode="lin" valueType="num">
                                      <p:cBhvr additive="base">
                                        <p:cTn id="14"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anim calcmode="lin" valueType="num">
                                      <p:cBhvr additive="base">
                                        <p:cTn id="19"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anim calcmode="lin" valueType="num">
                                      <p:cBhvr additive="base">
                                        <p:cTn id="25"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2" end="2"/>
                                            </p:txEl>
                                          </p:spTgt>
                                        </p:tgtEl>
                                        <p:attrNameLst>
                                          <p:attrName>style.visibility</p:attrName>
                                        </p:attrNameLst>
                                      </p:cBhvr>
                                      <p:to>
                                        <p:strVal val="visible"/>
                                      </p:to>
                                    </p:set>
                                    <p:anim calcmode="lin" valueType="num">
                                      <p:cBhvr additive="base">
                                        <p:cTn id="3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3" end="3"/>
                                            </p:txEl>
                                          </p:spTgt>
                                        </p:tgtEl>
                                        <p:attrNameLst>
                                          <p:attrName>style.visibility</p:attrName>
                                        </p:attrNameLst>
                                      </p:cBhvr>
                                      <p:to>
                                        <p:strVal val="visible"/>
                                      </p:to>
                                    </p:set>
                                    <p:anim calcmode="lin" valueType="num">
                                      <p:cBhvr additive="base">
                                        <p:cTn id="3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4" end="4"/>
                                            </p:txEl>
                                          </p:spTgt>
                                        </p:tgtEl>
                                        <p:attrNameLst>
                                          <p:attrName>style.visibility</p:attrName>
                                        </p:attrNameLst>
                                      </p:cBhvr>
                                      <p:to>
                                        <p:strVal val="visible"/>
                                      </p:to>
                                    </p:set>
                                    <p:anim calcmode="lin" valueType="num">
                                      <p:cBhvr additive="base">
                                        <p:cTn id="4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5" end="5"/>
                                            </p:txEl>
                                          </p:spTgt>
                                        </p:tgtEl>
                                        <p:attrNameLst>
                                          <p:attrName>style.visibility</p:attrName>
                                        </p:attrNameLst>
                                      </p:cBhvr>
                                      <p:to>
                                        <p:strVal val="visible"/>
                                      </p:to>
                                    </p:set>
                                    <p:anim calcmode="lin" valueType="num">
                                      <p:cBhvr additive="base">
                                        <p:cTn id="4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6" end="6"/>
                                            </p:txEl>
                                          </p:spTgt>
                                        </p:tgtEl>
                                        <p:attrNameLst>
                                          <p:attrName>style.visibility</p:attrName>
                                        </p:attrNameLst>
                                      </p:cBhvr>
                                      <p:to>
                                        <p:strVal val="visible"/>
                                      </p:to>
                                    </p:set>
                                    <p:anim calcmode="lin" valueType="num">
                                      <p:cBhvr additive="base">
                                        <p:cTn id="5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7" end="7"/>
                                            </p:txEl>
                                          </p:spTgt>
                                        </p:tgtEl>
                                        <p:attrNameLst>
                                          <p:attrName>style.visibility</p:attrName>
                                        </p:attrNameLst>
                                      </p:cBhvr>
                                      <p:to>
                                        <p:strVal val="visible"/>
                                      </p:to>
                                    </p:set>
                                    <p:anim calcmode="lin" valueType="num">
                                      <p:cBhvr additive="base">
                                        <p:cTn id="61"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3">
                                            <p:txEl>
                                              <p:pRg st="8" end="8"/>
                                            </p:txEl>
                                          </p:spTgt>
                                        </p:tgtEl>
                                        <p:attrNameLst>
                                          <p:attrName>style.visibility</p:attrName>
                                        </p:attrNameLst>
                                      </p:cBhvr>
                                      <p:to>
                                        <p:strVal val="visible"/>
                                      </p:to>
                                    </p:set>
                                    <p:anim calcmode="lin" valueType="num">
                                      <p:cBhvr additive="base">
                                        <p:cTn id="67"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3">
                                            <p:txEl>
                                              <p:pRg st="9" end="9"/>
                                            </p:txEl>
                                          </p:spTgt>
                                        </p:tgtEl>
                                        <p:attrNameLst>
                                          <p:attrName>style.visibility</p:attrName>
                                        </p:attrNameLst>
                                      </p:cBhvr>
                                      <p:to>
                                        <p:strVal val="visible"/>
                                      </p:to>
                                    </p:set>
                                    <p:anim calcmode="lin" valueType="num">
                                      <p:cBhvr additive="base">
                                        <p:cTn id="73"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0200" y="228865"/>
            <a:ext cx="5562600" cy="952500"/>
          </a:xfrm>
        </p:spPr>
        <p:style>
          <a:lnRef idx="1">
            <a:schemeClr val="accent4"/>
          </a:lnRef>
          <a:fillRef idx="2">
            <a:schemeClr val="accent4"/>
          </a:fillRef>
          <a:effectRef idx="1">
            <a:schemeClr val="accent4"/>
          </a:effectRef>
          <a:fontRef idx="minor">
            <a:schemeClr val="dk1"/>
          </a:fontRef>
        </p:style>
        <p:txBody>
          <a:bodyPr>
            <a:normAutofit/>
          </a:bodyPr>
          <a:lstStyle/>
          <a:p>
            <a:r>
              <a:rPr lang="bn-BD" dirty="0">
                <a:latin typeface="NikoshBAN" pitchFamily="2" charset="0"/>
                <a:cs typeface="NikoshBAN" pitchFamily="2" charset="0"/>
              </a:rPr>
              <a:t>সহানুমানের </a:t>
            </a:r>
            <a:r>
              <a:rPr lang="bn-BD" dirty="0" smtClean="0">
                <a:latin typeface="NikoshBAN" pitchFamily="2" charset="0"/>
                <a:cs typeface="NikoshBAN" pitchFamily="2" charset="0"/>
              </a:rPr>
              <a:t>নিয়মাবলী</a:t>
            </a:r>
            <a:endParaRPr lang="en-US" dirty="0"/>
          </a:p>
        </p:txBody>
      </p:sp>
      <p:sp>
        <p:nvSpPr>
          <p:cNvPr id="3" name="Content Placeholder 2"/>
          <p:cNvSpPr>
            <a:spLocks noGrp="1"/>
          </p:cNvSpPr>
          <p:nvPr>
            <p:ph idx="1"/>
          </p:nvPr>
        </p:nvSpPr>
        <p:spPr>
          <a:xfrm>
            <a:off x="457200" y="1333500"/>
            <a:ext cx="8229600" cy="4038600"/>
          </a:xfrm>
        </p:spPr>
        <p:style>
          <a:lnRef idx="1">
            <a:schemeClr val="accent1"/>
          </a:lnRef>
          <a:fillRef idx="2">
            <a:schemeClr val="accent1"/>
          </a:fillRef>
          <a:effectRef idx="1">
            <a:schemeClr val="accent1"/>
          </a:effectRef>
          <a:fontRef idx="minor">
            <a:schemeClr val="dk1"/>
          </a:fontRef>
        </p:style>
        <p:txBody>
          <a:bodyPr>
            <a:noAutofit/>
          </a:bodyPr>
          <a:lstStyle/>
          <a:p>
            <a:pPr marL="0" indent="0">
              <a:buNone/>
            </a:pPr>
            <a:r>
              <a:rPr lang="bn-BD" sz="2000" dirty="0" smtClean="0">
                <a:latin typeface="NikoshBAN" pitchFamily="2" charset="0"/>
                <a:cs typeface="NikoshBAN" pitchFamily="2" charset="0"/>
              </a:rPr>
              <a:t>১</a:t>
            </a:r>
            <a:r>
              <a:rPr lang="bn-BD" sz="2000" dirty="0">
                <a:latin typeface="NikoshBAN" pitchFamily="2" charset="0"/>
                <a:cs typeface="NikoshBAN" pitchFamily="2" charset="0"/>
              </a:rPr>
              <a:t>. প্রত্যেকটি সহানুমানে কেবল তিনটি পদ থাকবে। এর বেশিও নয়, কমও নয়।</a:t>
            </a:r>
            <a:endParaRPr lang="en-US" sz="2000" dirty="0">
              <a:latin typeface="NikoshBAN" pitchFamily="2" charset="0"/>
              <a:cs typeface="NikoshBAN" pitchFamily="2" charset="0"/>
            </a:endParaRPr>
          </a:p>
          <a:p>
            <a:pPr marL="0" indent="0">
              <a:buNone/>
            </a:pPr>
            <a:r>
              <a:rPr lang="en-US" sz="2000" dirty="0">
                <a:latin typeface="NikoshBAN" pitchFamily="2" charset="0"/>
                <a:cs typeface="NikoshBAN" pitchFamily="2" charset="0"/>
              </a:rPr>
              <a:t> </a:t>
            </a:r>
            <a:r>
              <a:rPr lang="bn-BD" sz="2000" dirty="0" smtClean="0">
                <a:latin typeface="NikoshBAN" pitchFamily="2" charset="0"/>
                <a:cs typeface="NikoshBAN" pitchFamily="2" charset="0"/>
              </a:rPr>
              <a:t>যেমন</a:t>
            </a:r>
            <a:r>
              <a:rPr lang="bn-BD" sz="2000" dirty="0">
                <a:latin typeface="NikoshBAN" pitchFamily="2" charset="0"/>
                <a:cs typeface="NikoshBAN" pitchFamily="2" charset="0"/>
              </a:rPr>
              <a:t>,</a:t>
            </a:r>
            <a:endParaRPr lang="en-US" sz="2000" dirty="0">
              <a:latin typeface="NikoshBAN" pitchFamily="2" charset="0"/>
              <a:cs typeface="NikoshBAN" pitchFamily="2" charset="0"/>
            </a:endParaRPr>
          </a:p>
          <a:p>
            <a:pPr marL="0" indent="0">
              <a:buNone/>
            </a:pPr>
            <a:r>
              <a:rPr lang="bn-BD" sz="2000" dirty="0">
                <a:latin typeface="NikoshBAN" pitchFamily="2" charset="0"/>
                <a:cs typeface="NikoshBAN" pitchFamily="2" charset="0"/>
              </a:rPr>
              <a:t>সকল মানুষ হয় </a:t>
            </a:r>
            <a:r>
              <a:rPr lang="bn-BD" sz="2000" u="sng" dirty="0">
                <a:latin typeface="NikoshBAN" pitchFamily="2" charset="0"/>
                <a:cs typeface="NikoshBAN" pitchFamily="2" charset="0"/>
              </a:rPr>
              <a:t>মরণশীল</a:t>
            </a:r>
            <a:endParaRPr lang="en-US" sz="2000" dirty="0">
              <a:latin typeface="NikoshBAN" pitchFamily="2" charset="0"/>
              <a:cs typeface="NikoshBAN" pitchFamily="2" charset="0"/>
            </a:endParaRPr>
          </a:p>
          <a:p>
            <a:pPr marL="0" indent="0">
              <a:buNone/>
            </a:pPr>
            <a:r>
              <a:rPr lang="bn-BD" sz="2000" dirty="0">
                <a:latin typeface="NikoshBAN" pitchFamily="2" charset="0"/>
                <a:cs typeface="NikoshBAN" pitchFamily="2" charset="0"/>
              </a:rPr>
              <a:t>সকল </a:t>
            </a:r>
            <a:r>
              <a:rPr lang="bn-BD" sz="2000" u="sng" dirty="0">
                <a:latin typeface="NikoshBAN" pitchFamily="2" charset="0"/>
                <a:cs typeface="NikoshBAN" pitchFamily="2" charset="0"/>
              </a:rPr>
              <a:t>কবি</a:t>
            </a:r>
            <a:r>
              <a:rPr lang="bn-BD" sz="2000" dirty="0">
                <a:latin typeface="NikoshBAN" pitchFamily="2" charset="0"/>
                <a:cs typeface="NikoshBAN" pitchFamily="2" charset="0"/>
              </a:rPr>
              <a:t> হয় মানুষ</a:t>
            </a:r>
            <a:endParaRPr lang="en-US" sz="2000" dirty="0">
              <a:latin typeface="NikoshBAN" pitchFamily="2" charset="0"/>
              <a:cs typeface="NikoshBAN" pitchFamily="2" charset="0"/>
            </a:endParaRPr>
          </a:p>
          <a:p>
            <a:pPr marL="0" indent="0">
              <a:buNone/>
            </a:pPr>
            <a:r>
              <a:rPr lang="bn-BD" sz="2000" dirty="0">
                <a:latin typeface="NikoshBAN" pitchFamily="2" charset="0"/>
                <a:cs typeface="NikoshBAN" pitchFamily="2" charset="0"/>
              </a:rPr>
              <a:t>অতএব, সকল </a:t>
            </a:r>
            <a:r>
              <a:rPr lang="bn-BD" sz="2000" u="sng" dirty="0">
                <a:latin typeface="NikoshBAN" pitchFamily="2" charset="0"/>
                <a:cs typeface="NikoshBAN" pitchFamily="2" charset="0"/>
              </a:rPr>
              <a:t>কবি</a:t>
            </a:r>
            <a:r>
              <a:rPr lang="bn-BD" sz="2000" dirty="0">
                <a:latin typeface="NikoshBAN" pitchFamily="2" charset="0"/>
                <a:cs typeface="NikoshBAN" pitchFamily="2" charset="0"/>
              </a:rPr>
              <a:t> হয় </a:t>
            </a:r>
            <a:r>
              <a:rPr lang="bn-BD" sz="2000" u="sng" dirty="0">
                <a:latin typeface="NikoshBAN" pitchFamily="2" charset="0"/>
                <a:cs typeface="NikoshBAN" pitchFamily="2" charset="0"/>
              </a:rPr>
              <a:t>মরণশীল</a:t>
            </a:r>
            <a:endParaRPr lang="en-US" sz="2000" dirty="0">
              <a:latin typeface="NikoshBAN" pitchFamily="2" charset="0"/>
              <a:cs typeface="NikoshBAN" pitchFamily="2" charset="0"/>
            </a:endParaRPr>
          </a:p>
          <a:p>
            <a:pPr marL="0" indent="0">
              <a:buNone/>
            </a:pPr>
            <a:r>
              <a:rPr lang="en-US" sz="2000" dirty="0">
                <a:latin typeface="NikoshBAN" pitchFamily="2" charset="0"/>
                <a:cs typeface="NikoshBAN" pitchFamily="2" charset="0"/>
              </a:rPr>
              <a:t>  </a:t>
            </a:r>
          </a:p>
          <a:p>
            <a:pPr marL="0" indent="0">
              <a:buNone/>
            </a:pPr>
            <a:r>
              <a:rPr lang="bn-BD" sz="2000" dirty="0">
                <a:latin typeface="NikoshBAN" pitchFamily="2" charset="0"/>
                <a:cs typeface="NikoshBAN" pitchFamily="2" charset="0"/>
              </a:rPr>
              <a:t>২. সহানুমানের মধ্যপদকে অন্তত একবার ব্যাপ্য হতে হবে।</a:t>
            </a:r>
            <a:endParaRPr lang="en-US" sz="2000" dirty="0">
              <a:latin typeface="NikoshBAN" pitchFamily="2" charset="0"/>
              <a:cs typeface="NikoshBAN" pitchFamily="2" charset="0"/>
            </a:endParaRPr>
          </a:p>
          <a:p>
            <a:pPr marL="0" indent="0">
              <a:buNone/>
            </a:pPr>
            <a:r>
              <a:rPr lang="en-US" sz="2000" dirty="0">
                <a:latin typeface="NikoshBAN" pitchFamily="2" charset="0"/>
                <a:cs typeface="NikoshBAN" pitchFamily="2" charset="0"/>
              </a:rPr>
              <a:t> </a:t>
            </a:r>
            <a:r>
              <a:rPr lang="bn-BD" sz="2000" dirty="0">
                <a:latin typeface="NikoshBAN" pitchFamily="2" charset="0"/>
                <a:cs typeface="NikoshBAN" pitchFamily="2" charset="0"/>
              </a:rPr>
              <a:t>যেমন,</a:t>
            </a:r>
            <a:endParaRPr lang="en-US" sz="2000" dirty="0">
              <a:latin typeface="NikoshBAN" pitchFamily="2" charset="0"/>
              <a:cs typeface="NikoshBAN" pitchFamily="2" charset="0"/>
            </a:endParaRPr>
          </a:p>
          <a:p>
            <a:pPr marL="0" indent="0">
              <a:buNone/>
            </a:pPr>
            <a:r>
              <a:rPr lang="bn-BD" sz="2000" dirty="0">
                <a:latin typeface="NikoshBAN" pitchFamily="2" charset="0"/>
                <a:cs typeface="NikoshBAN" pitchFamily="2" charset="0"/>
              </a:rPr>
              <a:t>সকল মানুষ হয় </a:t>
            </a:r>
            <a:r>
              <a:rPr lang="bn-BD" sz="2000" u="sng" dirty="0">
                <a:latin typeface="NikoshBAN" pitchFamily="2" charset="0"/>
                <a:cs typeface="NikoshBAN" pitchFamily="2" charset="0"/>
              </a:rPr>
              <a:t>মরণশীল</a:t>
            </a:r>
            <a:endParaRPr lang="en-US" sz="2000" dirty="0">
              <a:latin typeface="NikoshBAN" pitchFamily="2" charset="0"/>
              <a:cs typeface="NikoshBAN" pitchFamily="2" charset="0"/>
            </a:endParaRPr>
          </a:p>
          <a:p>
            <a:pPr marL="0" indent="0">
              <a:buNone/>
            </a:pPr>
            <a:r>
              <a:rPr lang="bn-BD" sz="2000" dirty="0">
                <a:latin typeface="NikoshBAN" pitchFamily="2" charset="0"/>
                <a:cs typeface="NikoshBAN" pitchFamily="2" charset="0"/>
              </a:rPr>
              <a:t>সকল </a:t>
            </a:r>
            <a:r>
              <a:rPr lang="bn-BD" sz="2000" u="sng" dirty="0">
                <a:latin typeface="NikoshBAN" pitchFamily="2" charset="0"/>
                <a:cs typeface="NikoshBAN" pitchFamily="2" charset="0"/>
              </a:rPr>
              <a:t>কবি</a:t>
            </a:r>
            <a:r>
              <a:rPr lang="bn-BD" sz="2000" dirty="0">
                <a:latin typeface="NikoshBAN" pitchFamily="2" charset="0"/>
                <a:cs typeface="NikoshBAN" pitchFamily="2" charset="0"/>
              </a:rPr>
              <a:t> হয় মানুষ</a:t>
            </a:r>
            <a:endParaRPr lang="en-US" sz="2000" dirty="0">
              <a:latin typeface="NikoshBAN" pitchFamily="2" charset="0"/>
              <a:cs typeface="NikoshBAN" pitchFamily="2" charset="0"/>
            </a:endParaRPr>
          </a:p>
          <a:p>
            <a:pPr marL="0" indent="0">
              <a:buNone/>
            </a:pPr>
            <a:r>
              <a:rPr lang="bn-BD" sz="2000" dirty="0">
                <a:latin typeface="NikoshBAN" pitchFamily="2" charset="0"/>
                <a:cs typeface="NikoshBAN" pitchFamily="2" charset="0"/>
              </a:rPr>
              <a:t>অতএব, সকল </a:t>
            </a:r>
            <a:r>
              <a:rPr lang="bn-BD" sz="2000" u="sng" dirty="0">
                <a:latin typeface="NikoshBAN" pitchFamily="2" charset="0"/>
                <a:cs typeface="NikoshBAN" pitchFamily="2" charset="0"/>
              </a:rPr>
              <a:t>কবি</a:t>
            </a:r>
            <a:r>
              <a:rPr lang="bn-BD" sz="2000" dirty="0">
                <a:latin typeface="NikoshBAN" pitchFamily="2" charset="0"/>
                <a:cs typeface="NikoshBAN" pitchFamily="2" charset="0"/>
              </a:rPr>
              <a:t> হয় </a:t>
            </a:r>
            <a:r>
              <a:rPr lang="bn-BD" sz="2000" u="sng" dirty="0">
                <a:latin typeface="NikoshBAN" pitchFamily="2" charset="0"/>
                <a:cs typeface="NikoshBAN" pitchFamily="2" charset="0"/>
              </a:rPr>
              <a:t>মরণশীল</a:t>
            </a:r>
            <a:endParaRPr lang="en-US" sz="2000" dirty="0">
              <a:latin typeface="NikoshBAN" pitchFamily="2" charset="0"/>
              <a:cs typeface="NikoshBAN" pitchFamily="2" charset="0"/>
            </a:endParaRPr>
          </a:p>
          <a:p>
            <a:pPr marL="0" indent="0">
              <a:buNone/>
            </a:pPr>
            <a:endParaRPr lang="en-US" sz="2000" dirty="0">
              <a:latin typeface="NikoshBAN" pitchFamily="2" charset="0"/>
              <a:cs typeface="NikoshBAN" pitchFamily="2" charset="0"/>
            </a:endParaRPr>
          </a:p>
        </p:txBody>
      </p:sp>
    </p:spTree>
    <p:extLst>
      <p:ext uri="{BB962C8B-B14F-4D97-AF65-F5344CB8AC3E}">
        <p14:creationId xmlns:p14="http://schemas.microsoft.com/office/powerpoint/2010/main" val="2255450043"/>
      </p:ext>
    </p:extLst>
  </p:cSld>
  <p:clrMapOvr>
    <a:masterClrMapping/>
  </p:clrMapOvr>
  <p:transition spd="slow">
    <p:plu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bg/>
                                          </p:spTgt>
                                        </p:tgtEl>
                                        <p:attrNameLst>
                                          <p:attrName>style.visibility</p:attrName>
                                        </p:attrNameLst>
                                      </p:cBhvr>
                                      <p:to>
                                        <p:strVal val="visible"/>
                                      </p:to>
                                    </p:set>
                                    <p:anim calcmode="lin" valueType="num">
                                      <p:cBhvr additive="base">
                                        <p:cTn id="13" dur="500" fill="hold"/>
                                        <p:tgtEl>
                                          <p:spTgt spid="3">
                                            <p:bg/>
                                          </p:spTgt>
                                        </p:tgtEl>
                                        <p:attrNameLst>
                                          <p:attrName>ppt_x</p:attrName>
                                        </p:attrNameLst>
                                      </p:cBhvr>
                                      <p:tavLst>
                                        <p:tav tm="0">
                                          <p:val>
                                            <p:strVal val="#ppt_x"/>
                                          </p:val>
                                        </p:tav>
                                        <p:tav tm="100000">
                                          <p:val>
                                            <p:strVal val="#ppt_x"/>
                                          </p:val>
                                        </p:tav>
                                      </p:tavLst>
                                    </p:anim>
                                    <p:anim calcmode="lin" valueType="num">
                                      <p:cBhvr additive="base">
                                        <p:cTn id="14"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anim calcmode="lin" valueType="num">
                                      <p:cBhvr additive="base">
                                        <p:cTn id="19"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anim calcmode="lin" valueType="num">
                                      <p:cBhvr additive="base">
                                        <p:cTn id="25"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2" end="2"/>
                                            </p:txEl>
                                          </p:spTgt>
                                        </p:tgtEl>
                                        <p:attrNameLst>
                                          <p:attrName>style.visibility</p:attrName>
                                        </p:attrNameLst>
                                      </p:cBhvr>
                                      <p:to>
                                        <p:strVal val="visible"/>
                                      </p:to>
                                    </p:set>
                                    <p:anim calcmode="lin" valueType="num">
                                      <p:cBhvr additive="base">
                                        <p:cTn id="3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3" end="3"/>
                                            </p:txEl>
                                          </p:spTgt>
                                        </p:tgtEl>
                                        <p:attrNameLst>
                                          <p:attrName>style.visibility</p:attrName>
                                        </p:attrNameLst>
                                      </p:cBhvr>
                                      <p:to>
                                        <p:strVal val="visible"/>
                                      </p:to>
                                    </p:set>
                                    <p:anim calcmode="lin" valueType="num">
                                      <p:cBhvr additive="base">
                                        <p:cTn id="3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4" end="4"/>
                                            </p:txEl>
                                          </p:spTgt>
                                        </p:tgtEl>
                                        <p:attrNameLst>
                                          <p:attrName>style.visibility</p:attrName>
                                        </p:attrNameLst>
                                      </p:cBhvr>
                                      <p:to>
                                        <p:strVal val="visible"/>
                                      </p:to>
                                    </p:set>
                                    <p:anim calcmode="lin" valueType="num">
                                      <p:cBhvr additive="base">
                                        <p:cTn id="4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5" end="5"/>
                                            </p:txEl>
                                          </p:spTgt>
                                        </p:tgtEl>
                                        <p:attrNameLst>
                                          <p:attrName>style.visibility</p:attrName>
                                        </p:attrNameLst>
                                      </p:cBhvr>
                                      <p:to>
                                        <p:strVal val="visible"/>
                                      </p:to>
                                    </p:set>
                                    <p:anim calcmode="lin" valueType="num">
                                      <p:cBhvr additive="base">
                                        <p:cTn id="4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6" end="6"/>
                                            </p:txEl>
                                          </p:spTgt>
                                        </p:tgtEl>
                                        <p:attrNameLst>
                                          <p:attrName>style.visibility</p:attrName>
                                        </p:attrNameLst>
                                      </p:cBhvr>
                                      <p:to>
                                        <p:strVal val="visible"/>
                                      </p:to>
                                    </p:set>
                                    <p:anim calcmode="lin" valueType="num">
                                      <p:cBhvr additive="base">
                                        <p:cTn id="5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7" end="7"/>
                                            </p:txEl>
                                          </p:spTgt>
                                        </p:tgtEl>
                                        <p:attrNameLst>
                                          <p:attrName>style.visibility</p:attrName>
                                        </p:attrNameLst>
                                      </p:cBhvr>
                                      <p:to>
                                        <p:strVal val="visible"/>
                                      </p:to>
                                    </p:set>
                                    <p:anim calcmode="lin" valueType="num">
                                      <p:cBhvr additive="base">
                                        <p:cTn id="61"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3">
                                            <p:txEl>
                                              <p:pRg st="8" end="8"/>
                                            </p:txEl>
                                          </p:spTgt>
                                        </p:tgtEl>
                                        <p:attrNameLst>
                                          <p:attrName>style.visibility</p:attrName>
                                        </p:attrNameLst>
                                      </p:cBhvr>
                                      <p:to>
                                        <p:strVal val="visible"/>
                                      </p:to>
                                    </p:set>
                                    <p:anim calcmode="lin" valueType="num">
                                      <p:cBhvr additive="base">
                                        <p:cTn id="67"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3">
                                            <p:txEl>
                                              <p:pRg st="9" end="9"/>
                                            </p:txEl>
                                          </p:spTgt>
                                        </p:tgtEl>
                                        <p:attrNameLst>
                                          <p:attrName>style.visibility</p:attrName>
                                        </p:attrNameLst>
                                      </p:cBhvr>
                                      <p:to>
                                        <p:strVal val="visible"/>
                                      </p:to>
                                    </p:set>
                                    <p:anim calcmode="lin" valueType="num">
                                      <p:cBhvr additive="base">
                                        <p:cTn id="73"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grpId="0" nodeType="clickEffect">
                                  <p:stCondLst>
                                    <p:cond delay="0"/>
                                  </p:stCondLst>
                                  <p:childTnLst>
                                    <p:set>
                                      <p:cBhvr>
                                        <p:cTn id="78" dur="1" fill="hold">
                                          <p:stCondLst>
                                            <p:cond delay="0"/>
                                          </p:stCondLst>
                                        </p:cTn>
                                        <p:tgtEl>
                                          <p:spTgt spid="3">
                                            <p:txEl>
                                              <p:pRg st="10" end="10"/>
                                            </p:txEl>
                                          </p:spTgt>
                                        </p:tgtEl>
                                        <p:attrNameLst>
                                          <p:attrName>style.visibility</p:attrName>
                                        </p:attrNameLst>
                                      </p:cBhvr>
                                      <p:to>
                                        <p:strVal val="visible"/>
                                      </p:to>
                                    </p:set>
                                    <p:anim calcmode="lin" valueType="num">
                                      <p:cBhvr additive="base">
                                        <p:cTn id="79"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80"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theme/theme1.xml><?xml version="1.0" encoding="utf-8"?>
<a:theme xmlns:a="http://schemas.openxmlformats.org/drawingml/2006/main" name="Office Theme">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1995</TotalTime>
  <Words>615</Words>
  <Application>Microsoft Office PowerPoint</Application>
  <PresentationFormat>On-screen Show (16:10)</PresentationFormat>
  <Paragraphs>117</Paragraphs>
  <Slides>17</Slides>
  <Notes>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17</vt:i4>
      </vt:variant>
    </vt:vector>
  </HeadingPairs>
  <TitlesOfParts>
    <vt:vector size="23" baseType="lpstr">
      <vt:lpstr>Arial</vt:lpstr>
      <vt:lpstr>Calibri</vt:lpstr>
      <vt:lpstr>NikoshBAN</vt:lpstr>
      <vt:lpstr>SutonnyMJ</vt:lpstr>
      <vt:lpstr>Times New Roman</vt:lpstr>
      <vt:lpstr>Office Theme</vt:lpstr>
      <vt:lpstr>স্বাগতম</vt:lpstr>
      <vt:lpstr>PowerPoint Presentation</vt:lpstr>
      <vt:lpstr>আজকের আলোচ্য বিষয়</vt:lpstr>
      <vt:lpstr>শিখনফলঃ</vt:lpstr>
      <vt:lpstr>সহানুমানের সংজ্ঞাঃ  (DEFINITION OF SYLLOGISM)</vt:lpstr>
      <vt:lpstr>সহানুমানের সংজ্ঞাঃ  (DEFINITION OF SYLLOGISM)</vt:lpstr>
      <vt:lpstr>উদাহরন বিশ্লেষণঃ-</vt:lpstr>
      <vt:lpstr>সহানুমানের নিয়মাবলী</vt:lpstr>
      <vt:lpstr>সহানুমানের নিয়মাবলী</vt:lpstr>
      <vt:lpstr>সহানুমানের নিয়মাবলী</vt:lpstr>
      <vt:lpstr>সহানুমানের নিয়মাবলী</vt:lpstr>
      <vt:lpstr>সহানুমানের নিয়মাবলী</vt:lpstr>
      <vt:lpstr>সহানুমানের নিয়মাবলী</vt:lpstr>
      <vt:lpstr>উন্মুক্ত প্রশ্ন যুক্তি  Open Question Argument ?</vt:lpstr>
      <vt:lpstr>PowerPoint Presentation</vt:lpstr>
      <vt:lpstr>আগামী ক্লাসের আলোচ্য বিষয়ঃ</vt:lpstr>
      <vt:lpstr>সবাইকে ধন্যবাদ</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bcpsc</dc:creator>
  <cp:lastModifiedBy>jsmsc</cp:lastModifiedBy>
  <cp:revision>293</cp:revision>
  <dcterms:created xsi:type="dcterms:W3CDTF">2015-01-15T15:51:54Z</dcterms:created>
  <dcterms:modified xsi:type="dcterms:W3CDTF">2017-05-20T00:41:49Z</dcterms:modified>
</cp:coreProperties>
</file>