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76" r:id="rId3"/>
    <p:sldId id="273" r:id="rId4"/>
    <p:sldId id="258" r:id="rId5"/>
    <p:sldId id="260" r:id="rId6"/>
    <p:sldId id="277" r:id="rId7"/>
    <p:sldId id="261" r:id="rId8"/>
    <p:sldId id="287" r:id="rId9"/>
    <p:sldId id="270" r:id="rId10"/>
    <p:sldId id="283" r:id="rId11"/>
    <p:sldId id="285" r:id="rId12"/>
    <p:sldId id="286" r:id="rId13"/>
    <p:sldId id="272" r:id="rId14"/>
    <p:sldId id="275" r:id="rId15"/>
    <p:sldId id="267" r:id="rId16"/>
    <p:sldId id="263" r:id="rId17"/>
  </p:sldIdLst>
  <p:sldSz cx="9144000" cy="5715000" type="screen16x1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2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85" d="100"/>
          <a:sy n="85" d="100"/>
        </p:scale>
        <p:origin x="936" y="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24EB29-6FF5-446E-B3AF-7E6591222D0E}" type="datetimeFigureOut">
              <a:rPr lang="en-US" smtClean="0"/>
              <a:pPr/>
              <a:t>5/20/2017</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DAF6DC-A90D-4EF1-BF2D-790AD181C125}" type="slidenum">
              <a:rPr lang="en-US" smtClean="0"/>
              <a:pPr/>
              <a:t>‹#›</a:t>
            </a:fld>
            <a:endParaRPr lang="en-US"/>
          </a:p>
        </p:txBody>
      </p:sp>
    </p:spTree>
    <p:extLst>
      <p:ext uri="{BB962C8B-B14F-4D97-AF65-F5344CB8AC3E}">
        <p14:creationId xmlns:p14="http://schemas.microsoft.com/office/powerpoint/2010/main" val="342247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a:t>
            </a:fld>
            <a:endParaRPr lang="en-US"/>
          </a:p>
        </p:txBody>
      </p:sp>
    </p:spTree>
    <p:extLst>
      <p:ext uri="{BB962C8B-B14F-4D97-AF65-F5344CB8AC3E}">
        <p14:creationId xmlns:p14="http://schemas.microsoft.com/office/powerpoint/2010/main" val="232066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13</a:t>
            </a:fld>
            <a:endParaRPr lang="en-US"/>
          </a:p>
        </p:txBody>
      </p:sp>
    </p:spTree>
    <p:extLst>
      <p:ext uri="{BB962C8B-B14F-4D97-AF65-F5344CB8AC3E}">
        <p14:creationId xmlns:p14="http://schemas.microsoft.com/office/powerpoint/2010/main" val="341749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14</a:t>
            </a:fld>
            <a:endParaRPr lang="en-US"/>
          </a:p>
        </p:txBody>
      </p:sp>
    </p:spTree>
    <p:extLst>
      <p:ext uri="{BB962C8B-B14F-4D97-AF65-F5344CB8AC3E}">
        <p14:creationId xmlns:p14="http://schemas.microsoft.com/office/powerpoint/2010/main" val="241995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44B9B-3D90-4084-B31E-FBE4DB8320CE}" type="datetimeFigureOut">
              <a:rPr lang="en-US" smtClean="0"/>
              <a:pPr/>
              <a:t>5/20/2017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44B9B-3D90-4084-B31E-FBE4DB8320CE}" type="datetimeFigureOut">
              <a:rPr lang="en-US" smtClean="0"/>
              <a:pPr/>
              <a:t>5/20/2017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44B9B-3D90-4084-B31E-FBE4DB8320CE}" type="datetimeFigureOut">
              <a:rPr lang="en-US" smtClean="0"/>
              <a:pPr/>
              <a:t>5/20/2017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5C44B9B-3D90-4084-B31E-FBE4DB8320CE}" type="datetimeFigureOut">
              <a:rPr lang="en-US" smtClean="0"/>
              <a:pPr/>
              <a:t>5/20/2017</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D0D0C19-6987-43AD-93C0-EA9A20AFC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lus/>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153400" cy="1371600"/>
          </a:xfrm>
        </p:spPr>
        <p:style>
          <a:lnRef idx="2">
            <a:schemeClr val="accent1"/>
          </a:lnRef>
          <a:fillRef idx="1">
            <a:schemeClr val="lt1"/>
          </a:fillRef>
          <a:effectRef idx="0">
            <a:schemeClr val="accent1"/>
          </a:effectRef>
          <a:fontRef idx="minor">
            <a:schemeClr val="dk1"/>
          </a:fontRef>
        </p:style>
        <p:txBody>
          <a:bodyPr>
            <a:noAutofit/>
          </a:bodyPr>
          <a:lstStyle/>
          <a:p>
            <a:r>
              <a:rPr lang="en-US" sz="8000" b="1" dirty="0" err="1" smtClean="0">
                <a:solidFill>
                  <a:srgbClr val="FF0000"/>
                </a:solidFill>
                <a:latin typeface="NikoshBAN" pitchFamily="2" charset="0"/>
                <a:cs typeface="NikoshBAN" pitchFamily="2" charset="0"/>
              </a:rPr>
              <a:t>স্বা</a:t>
            </a:r>
            <a:r>
              <a:rPr lang="as-IN" sz="8000" b="1" dirty="0" smtClean="0">
                <a:solidFill>
                  <a:srgbClr val="FF0000"/>
                </a:solidFill>
                <a:latin typeface="SutonnyMJ" pitchFamily="2" charset="0"/>
                <a:cs typeface="SutonnyMJ" pitchFamily="2" charset="0"/>
              </a:rPr>
              <a:t>গতম</a:t>
            </a:r>
            <a:endParaRPr lang="en-US" sz="8000" b="1" dirty="0">
              <a:solidFill>
                <a:srgbClr val="FF0000"/>
              </a:solidFill>
              <a:latin typeface="SutonnyMJ" pitchFamily="2" charset="0"/>
              <a:cs typeface="SutonnyMJ" pitchFamily="2" charset="0"/>
            </a:endParaRPr>
          </a:p>
        </p:txBody>
      </p:sp>
      <p:sp>
        <p:nvSpPr>
          <p:cNvPr id="3" name="Subtitle 2"/>
          <p:cNvSpPr>
            <a:spLocks noGrp="1"/>
          </p:cNvSpPr>
          <p:nvPr>
            <p:ph type="subTitle" idx="1"/>
          </p:nvPr>
        </p:nvSpPr>
        <p:spPr>
          <a:xfrm>
            <a:off x="533400" y="4457700"/>
            <a:ext cx="8001000" cy="1257300"/>
          </a:xfrm>
          <a:ln/>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endParaRPr lang="en-US" sz="2800" b="1" dirty="0" smtClean="0">
              <a:solidFill>
                <a:schemeClr val="bg1"/>
              </a:solidFill>
              <a:latin typeface="SutonnyMJ" pitchFamily="2" charset="0"/>
              <a:cs typeface="SutonnyMJ" pitchFamily="2" charset="0"/>
            </a:endParaRPr>
          </a:p>
          <a:p>
            <a:r>
              <a:rPr lang="as-IN" sz="2800" b="1" dirty="0" smtClean="0">
                <a:solidFill>
                  <a:schemeClr val="bg1"/>
                </a:solidFill>
                <a:latin typeface="SutonnyMJ" pitchFamily="2" charset="0"/>
                <a:cs typeface="SutonnyMJ" pitchFamily="2" charset="0"/>
              </a:rPr>
              <a:t>যুক্তিবিদ্যা ১ম পত্র</a:t>
            </a:r>
          </a:p>
          <a:p>
            <a:r>
              <a:rPr lang="as-IN" sz="2800" b="1" dirty="0" smtClean="0">
                <a:solidFill>
                  <a:schemeClr val="bg1"/>
                </a:solidFill>
                <a:latin typeface="SutonnyMJ" pitchFamily="2" charset="0"/>
                <a:cs typeface="SutonnyMJ" pitchFamily="2" charset="0"/>
              </a:rPr>
              <a:t>একাদশ, মানবিক বিভাগ</a:t>
            </a:r>
            <a:endParaRPr lang="en-US" sz="4800" b="1" dirty="0" smtClean="0">
              <a:solidFill>
                <a:schemeClr val="bg1"/>
              </a:solidFill>
              <a:latin typeface="SutonnyMJ" pitchFamily="2" charset="0"/>
              <a:cs typeface="SutonnyMJ" pitchFamily="2" charset="0"/>
            </a:endParaRPr>
          </a:p>
          <a:p>
            <a:pPr algn="ctr"/>
            <a:endParaRPr lang="en-US" sz="4800" b="1" dirty="0">
              <a:solidFill>
                <a:srgbClr val="FF0000"/>
              </a:solidFill>
              <a:latin typeface="SutonnyMJ" pitchFamily="2" charset="0"/>
              <a:cs typeface="SutonnyMJ" pitchFamily="2" charset="0"/>
            </a:endParaRPr>
          </a:p>
        </p:txBody>
      </p:sp>
      <p:pic>
        <p:nvPicPr>
          <p:cNvPr id="4" name="Picture 3" descr="images4.jpg"/>
          <p:cNvPicPr>
            <a:picLocks noChangeAspect="1"/>
          </p:cNvPicPr>
          <p:nvPr/>
        </p:nvPicPr>
        <p:blipFill>
          <a:blip r:embed="rId3"/>
          <a:stretch>
            <a:fillRect/>
          </a:stretch>
        </p:blipFill>
        <p:spPr>
          <a:xfrm>
            <a:off x="2819400" y="1409700"/>
            <a:ext cx="3505200" cy="3048000"/>
          </a:xfrm>
          <a:prstGeom prst="rect">
            <a:avLst/>
          </a:prstGeom>
          <a:solidFill>
            <a:srgbClr val="FFFFFF">
              <a:shade val="85000"/>
            </a:srgbClr>
          </a:solidFill>
          <a:ln w="190500" cap="rnd">
            <a:solidFill>
              <a:schemeClr val="accent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s-IN" b="1" dirty="0" smtClean="0">
                <a:latin typeface="NikoshBAN" pitchFamily="2" charset="0"/>
                <a:cs typeface="NikoshBAN" pitchFamily="2" charset="0"/>
              </a:rPr>
              <a:t>নিয়ম ল</a:t>
            </a:r>
            <a:r>
              <a:rPr lang="en-US" b="1" dirty="0" err="1" smtClean="0">
                <a:latin typeface="NikoshBAN" pitchFamily="2" charset="0"/>
                <a:cs typeface="NikoshBAN" pitchFamily="2" charset="0"/>
              </a:rPr>
              <a:t>ঙ্ঘনজনি</a:t>
            </a:r>
            <a:r>
              <a:rPr lang="as-IN" b="1" dirty="0" smtClean="0">
                <a:latin typeface="NikoshBAN" pitchFamily="2" charset="0"/>
                <a:cs typeface="NikoshBAN" pitchFamily="2" charset="0"/>
              </a:rPr>
              <a:t>ত অনুপপ</a:t>
            </a:r>
            <a:r>
              <a:rPr lang="en-US" b="1" dirty="0" err="1" smtClean="0">
                <a:latin typeface="NikoshBAN" pitchFamily="2" charset="0"/>
                <a:cs typeface="NikoshBAN" pitchFamily="2" charset="0"/>
              </a:rPr>
              <a:t>ত্তিঃ</a:t>
            </a:r>
            <a:endParaRPr lang="en-US" b="1"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2">
            <a:schemeClr val="accent4">
              <a:shade val="50000"/>
            </a:schemeClr>
          </a:lnRef>
          <a:fillRef idx="1">
            <a:schemeClr val="accent4"/>
          </a:fillRef>
          <a:effectRef idx="0">
            <a:schemeClr val="accent4"/>
          </a:effectRef>
          <a:fontRef idx="minor">
            <a:schemeClr val="lt1"/>
          </a:fontRef>
        </p:style>
        <p:txBody>
          <a:bodyPr>
            <a:normAutofit fontScale="77500" lnSpcReduction="20000"/>
          </a:bodyPr>
          <a:lstStyle/>
          <a:p>
            <a:pPr>
              <a:buNone/>
            </a:pPr>
            <a:r>
              <a:rPr lang="as-IN" sz="4000" b="1" dirty="0" smtClean="0">
                <a:latin typeface="NikoshBAN" pitchFamily="2" charset="0"/>
                <a:cs typeface="NikoshBAN" pitchFamily="2" charset="0"/>
                <a:sym typeface="Symbol"/>
              </a:rPr>
              <a:t></a:t>
            </a:r>
            <a:r>
              <a:rPr lang="en-US" sz="4000" b="1" dirty="0" err="1" smtClean="0">
                <a:latin typeface="NikoshBAN" pitchFamily="2" charset="0"/>
                <a:cs typeface="NikoshBAN" pitchFamily="2" charset="0"/>
                <a:sym typeface="Symbol"/>
              </a:rPr>
              <a:t>দ্বি</a:t>
            </a:r>
            <a:r>
              <a:rPr lang="as-IN" sz="4000" b="1" dirty="0" smtClean="0">
                <a:latin typeface="NikoshBAN" pitchFamily="2" charset="0"/>
                <a:cs typeface="NikoshBAN" pitchFamily="2" charset="0"/>
                <a:sym typeface="Symbol"/>
              </a:rPr>
              <a:t>তীয় নিয়ম ল</a:t>
            </a:r>
            <a:r>
              <a:rPr lang="en-US" sz="4000" b="1" dirty="0" err="1" smtClean="0">
                <a:latin typeface="NikoshBAN" pitchFamily="2" charset="0"/>
                <a:cs typeface="NikoshBAN" pitchFamily="2" charset="0"/>
                <a:sym typeface="Symbol"/>
              </a:rPr>
              <a:t>ঙ্ঘ</a:t>
            </a:r>
            <a:r>
              <a:rPr lang="as-IN" sz="4000" b="1" dirty="0" smtClean="0">
                <a:latin typeface="NikoshBAN" pitchFamily="2" charset="0"/>
                <a:cs typeface="NikoshBAN" pitchFamily="2" charset="0"/>
                <a:sym typeface="Symbol"/>
              </a:rPr>
              <a:t>ন করলে “অব্যাপ্য মধ্যপদজনিত অনুপপত্তি” ঘটে। (বোর্ডে যুক্তি উপস্থাপন)</a:t>
            </a:r>
            <a:r>
              <a:rPr lang="bn-BD" sz="4000" b="1" dirty="0" smtClean="0">
                <a:latin typeface="NikoshBAN" pitchFamily="2" charset="0"/>
                <a:cs typeface="NikoshBAN" pitchFamily="2" charset="0"/>
                <a:sym typeface="Symbol"/>
              </a:rPr>
              <a:t> </a:t>
            </a:r>
            <a:r>
              <a:rPr lang="bn-BD" sz="4000" b="1" dirty="0" smtClean="0">
                <a:solidFill>
                  <a:srgbClr val="FFFF00"/>
                </a:solidFill>
                <a:latin typeface="NikoshBAN" pitchFamily="2" charset="0"/>
                <a:cs typeface="NikoshBAN" pitchFamily="2" charset="0"/>
                <a:sym typeface="Symbol"/>
              </a:rPr>
              <a:t>যেমন, </a:t>
            </a:r>
          </a:p>
          <a:p>
            <a:pPr>
              <a:buNone/>
            </a:pPr>
            <a:r>
              <a:rPr lang="bn-BD" sz="4000" b="1" dirty="0" smtClean="0">
                <a:solidFill>
                  <a:srgbClr val="FFFF00"/>
                </a:solidFill>
                <a:latin typeface="NikoshBAN" pitchFamily="2" charset="0"/>
                <a:cs typeface="NikoshBAN" pitchFamily="2" charset="0"/>
                <a:sym typeface="Symbol"/>
              </a:rPr>
              <a:t>   সকল মানুষ হয় প্রাণী</a:t>
            </a:r>
          </a:p>
          <a:p>
            <a:pPr>
              <a:buNone/>
            </a:pPr>
            <a:r>
              <a:rPr lang="bn-BD" sz="4000" b="1" dirty="0" smtClean="0">
                <a:solidFill>
                  <a:srgbClr val="FFFF00"/>
                </a:solidFill>
                <a:latin typeface="NikoshBAN" pitchFamily="2" charset="0"/>
                <a:cs typeface="NikoshBAN" pitchFamily="2" charset="0"/>
                <a:sym typeface="Symbol"/>
              </a:rPr>
              <a:t>   সকল গরু হয় প্রাণী</a:t>
            </a:r>
          </a:p>
          <a:p>
            <a:pPr>
              <a:buNone/>
            </a:pPr>
            <a:r>
              <a:rPr lang="bn-BD" sz="4000" b="1" dirty="0" smtClean="0">
                <a:solidFill>
                  <a:srgbClr val="FFFF00"/>
                </a:solidFill>
                <a:latin typeface="NikoshBAN" pitchFamily="2" charset="0"/>
                <a:cs typeface="NikoshBAN" pitchFamily="2" charset="0"/>
                <a:sym typeface="Symbol"/>
              </a:rPr>
              <a:t>  অতএব, সকল গরু হয় মানুষ।</a:t>
            </a:r>
          </a:p>
          <a:p>
            <a:pPr>
              <a:buNone/>
            </a:pPr>
            <a:r>
              <a:rPr lang="bn-BD" sz="4000" b="1" dirty="0" smtClean="0">
                <a:solidFill>
                  <a:schemeClr val="bg1"/>
                </a:solidFill>
                <a:latin typeface="NikoshBAN" pitchFamily="2" charset="0"/>
                <a:cs typeface="NikoshBAN" pitchFamily="2" charset="0"/>
                <a:sym typeface="Symbol"/>
              </a:rPr>
              <a:t>এখানে যুক্তিটিতে প্রাণী পদ মধ্যপদ। </a:t>
            </a:r>
            <a:r>
              <a:rPr lang="bn-BD" sz="4000" dirty="0" smtClean="0">
                <a:solidFill>
                  <a:schemeClr val="bg1"/>
                </a:solidFill>
                <a:latin typeface="NikoshBAN" pitchFamily="2" charset="0"/>
                <a:cs typeface="NikoshBAN" pitchFamily="2" charset="0"/>
              </a:rPr>
              <a:t>সহানুমানের </a:t>
            </a:r>
            <a:r>
              <a:rPr lang="bn-BD" sz="4000" dirty="0">
                <a:solidFill>
                  <a:schemeClr val="bg1"/>
                </a:solidFill>
                <a:latin typeface="NikoshBAN" pitchFamily="2" charset="0"/>
                <a:cs typeface="NikoshBAN" pitchFamily="2" charset="0"/>
              </a:rPr>
              <a:t>মধ্যপদকে অন্তত একবার ব্যাপ্য হতে হবে</a:t>
            </a:r>
            <a:r>
              <a:rPr lang="bn-BD" sz="4000" dirty="0" smtClean="0">
                <a:solidFill>
                  <a:schemeClr val="bg1"/>
                </a:solidFill>
                <a:latin typeface="NikoshBAN" pitchFamily="2" charset="0"/>
                <a:cs typeface="NikoshBAN" pitchFamily="2" charset="0"/>
              </a:rPr>
              <a:t>।</a:t>
            </a:r>
            <a:r>
              <a:rPr lang="bn-BD" sz="4000" b="1" dirty="0">
                <a:solidFill>
                  <a:schemeClr val="bg1"/>
                </a:solidFill>
                <a:latin typeface="NikoshBAN" pitchFamily="2" charset="0"/>
                <a:cs typeface="NikoshBAN" pitchFamily="2" charset="0"/>
                <a:sym typeface="Symbol"/>
              </a:rPr>
              <a:t> কিন্তু </a:t>
            </a:r>
            <a:r>
              <a:rPr lang="bn-BD" sz="4000" b="1" dirty="0" smtClean="0">
                <a:solidFill>
                  <a:schemeClr val="bg1"/>
                </a:solidFill>
                <a:latin typeface="NikoshBAN" pitchFamily="2" charset="0"/>
                <a:cs typeface="NikoshBAN" pitchFamily="2" charset="0"/>
                <a:sym typeface="Symbol"/>
              </a:rPr>
              <a:t> প্রাণী পদটি উভয় আশ্রয়বাক্যের বিধেয় হিসাবে ব্যবহৃত  হওয়ায়  সদর্থক  হিসাবে  অব্যাপ্য রয়েছে। যা সহানুমানের নিয়ম লংঘন করেছে। </a:t>
            </a:r>
            <a:r>
              <a:rPr lang="bn-BD" sz="4000" b="1" dirty="0" smtClean="0">
                <a:solidFill>
                  <a:srgbClr val="FFFF00"/>
                </a:solidFill>
                <a:latin typeface="NikoshBAN" pitchFamily="2" charset="0"/>
                <a:cs typeface="NikoshBAN" pitchFamily="2" charset="0"/>
                <a:sym typeface="Symbol"/>
              </a:rPr>
              <a:t>এখানে </a:t>
            </a:r>
            <a:r>
              <a:rPr lang="as-IN" sz="4000" b="1" dirty="0">
                <a:solidFill>
                  <a:srgbClr val="FFFF00"/>
                </a:solidFill>
                <a:latin typeface="NikoshBAN" pitchFamily="2" charset="0"/>
                <a:cs typeface="NikoshBAN" pitchFamily="2" charset="0"/>
                <a:sym typeface="Symbol"/>
              </a:rPr>
              <a:t>“অব্যাপ্য মধ্যপদজনিত অনুপপত্তি” </a:t>
            </a:r>
            <a:r>
              <a:rPr lang="bn-BD" sz="4000" b="1" dirty="0" smtClean="0">
                <a:solidFill>
                  <a:srgbClr val="FFFF00"/>
                </a:solidFill>
                <a:latin typeface="NikoshBAN" pitchFamily="2" charset="0"/>
                <a:cs typeface="NikoshBAN" pitchFamily="2" charset="0"/>
                <a:sym typeface="Symbol"/>
              </a:rPr>
              <a:t> ঘটেছে।</a:t>
            </a:r>
            <a:endParaRPr lang="en-US" sz="4000" dirty="0">
              <a:solidFill>
                <a:srgbClr val="FFFF00"/>
              </a:solidFill>
              <a:latin typeface="NikoshBAN" pitchFamily="2" charset="0"/>
              <a:cs typeface="NikoshBAN" pitchFamily="2" charset="0"/>
            </a:endParaRPr>
          </a:p>
          <a:p>
            <a:pPr>
              <a:buNone/>
            </a:pPr>
            <a:endParaRPr lang="bn-BD" sz="4000" b="1" dirty="0" smtClean="0">
              <a:solidFill>
                <a:srgbClr val="FFFF00"/>
              </a:solidFill>
              <a:latin typeface="NikoshBAN" pitchFamily="2" charset="0"/>
              <a:cs typeface="NikoshBAN" pitchFamily="2" charset="0"/>
              <a:sym typeface="Symbol"/>
            </a:endParaRPr>
          </a:p>
          <a:p>
            <a:pPr>
              <a:buNone/>
            </a:pPr>
            <a:endParaRPr lang="as-IN" sz="4000" b="1" dirty="0" smtClean="0">
              <a:solidFill>
                <a:srgbClr val="FFFF00"/>
              </a:solidFill>
              <a:latin typeface="NikoshBAN" pitchFamily="2" charset="0"/>
              <a:cs typeface="NikoshBAN" pitchFamily="2" charset="0"/>
              <a:sym typeface="Symbol"/>
            </a:endParaRPr>
          </a:p>
        </p:txBody>
      </p:sp>
    </p:spTree>
    <p:extLst>
      <p:ext uri="{BB962C8B-B14F-4D97-AF65-F5344CB8AC3E}">
        <p14:creationId xmlns:p14="http://schemas.microsoft.com/office/powerpoint/2010/main" val="319168878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s-IN" b="1" dirty="0" smtClean="0">
                <a:latin typeface="NikoshBAN" pitchFamily="2" charset="0"/>
                <a:cs typeface="NikoshBAN" pitchFamily="2" charset="0"/>
              </a:rPr>
              <a:t>নিয়ম ল</a:t>
            </a:r>
            <a:r>
              <a:rPr lang="en-US" b="1" dirty="0" err="1" smtClean="0">
                <a:latin typeface="NikoshBAN" pitchFamily="2" charset="0"/>
                <a:cs typeface="NikoshBAN" pitchFamily="2" charset="0"/>
              </a:rPr>
              <a:t>ঙ্ঘনজনি</a:t>
            </a:r>
            <a:r>
              <a:rPr lang="as-IN" b="1" dirty="0" smtClean="0">
                <a:latin typeface="NikoshBAN" pitchFamily="2" charset="0"/>
                <a:cs typeface="NikoshBAN" pitchFamily="2" charset="0"/>
              </a:rPr>
              <a:t>ত অনুপপ</a:t>
            </a:r>
            <a:r>
              <a:rPr lang="en-US" b="1" dirty="0" err="1" smtClean="0">
                <a:latin typeface="NikoshBAN" pitchFamily="2" charset="0"/>
                <a:cs typeface="NikoshBAN" pitchFamily="2" charset="0"/>
              </a:rPr>
              <a:t>ত্তিঃ</a:t>
            </a:r>
            <a:endParaRPr lang="en-US" b="1"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buNone/>
            </a:pPr>
            <a:r>
              <a:rPr lang="as-IN" sz="4000" b="1" dirty="0" smtClean="0">
                <a:latin typeface="NikoshBAN" pitchFamily="2" charset="0"/>
                <a:cs typeface="NikoshBAN" pitchFamily="2" charset="0"/>
                <a:sym typeface="Symbol"/>
              </a:rPr>
              <a:t></a:t>
            </a:r>
            <a:r>
              <a:rPr lang="bn-BD" sz="4000" b="1" dirty="0" smtClean="0">
                <a:latin typeface="NikoshBAN" pitchFamily="2" charset="0"/>
                <a:cs typeface="NikoshBAN" pitchFamily="2" charset="0"/>
                <a:sym typeface="Symbol"/>
              </a:rPr>
              <a:t>৪র্থ</a:t>
            </a:r>
            <a:r>
              <a:rPr lang="as-IN" sz="4000" b="1" dirty="0" smtClean="0">
                <a:latin typeface="NikoshBAN" pitchFamily="2" charset="0"/>
                <a:cs typeface="NikoshBAN" pitchFamily="2" charset="0"/>
                <a:sym typeface="Symbol"/>
              </a:rPr>
              <a:t> নিয়ম ল</a:t>
            </a:r>
            <a:r>
              <a:rPr lang="en-US" sz="4000" b="1" dirty="0" err="1" smtClean="0">
                <a:latin typeface="NikoshBAN" pitchFamily="2" charset="0"/>
                <a:cs typeface="NikoshBAN" pitchFamily="2" charset="0"/>
                <a:sym typeface="Symbol"/>
              </a:rPr>
              <a:t>ঙ্ঘ</a:t>
            </a:r>
            <a:r>
              <a:rPr lang="as-IN" sz="4000" b="1" dirty="0" smtClean="0">
                <a:latin typeface="NikoshBAN" pitchFamily="2" charset="0"/>
                <a:cs typeface="NikoshBAN" pitchFamily="2" charset="0"/>
                <a:sym typeface="Symbol"/>
              </a:rPr>
              <a:t>ন করলে “অবৈধ প্রধানপদজনিত অনুপপত্তি ” ঘটে। (বোর্ডে যুক্তি উপস্থাপন)</a:t>
            </a:r>
            <a:r>
              <a:rPr lang="bn-BD" sz="4000" b="1" dirty="0" smtClean="0">
                <a:latin typeface="NikoshBAN" pitchFamily="2" charset="0"/>
                <a:cs typeface="NikoshBAN" pitchFamily="2" charset="0"/>
                <a:sym typeface="Symbol"/>
              </a:rPr>
              <a:t> যেমন, </a:t>
            </a:r>
          </a:p>
          <a:p>
            <a:pPr>
              <a:buNone/>
            </a:pPr>
            <a:r>
              <a:rPr lang="bn-BD" sz="4000" b="1" dirty="0" smtClean="0">
                <a:solidFill>
                  <a:srgbClr val="FFFF00"/>
                </a:solidFill>
                <a:latin typeface="NikoshBAN" pitchFamily="2" charset="0"/>
                <a:cs typeface="NikoshBAN" pitchFamily="2" charset="0"/>
                <a:sym typeface="Symbol"/>
              </a:rPr>
              <a:t>সকল মানুষ হয় মরণশীল</a:t>
            </a:r>
          </a:p>
          <a:p>
            <a:pPr>
              <a:buNone/>
            </a:pPr>
            <a:r>
              <a:rPr lang="bn-BD" sz="4000" b="1" dirty="0" smtClean="0">
                <a:solidFill>
                  <a:srgbClr val="FFFF00"/>
                </a:solidFill>
                <a:latin typeface="NikoshBAN" pitchFamily="2" charset="0"/>
                <a:cs typeface="NikoshBAN" pitchFamily="2" charset="0"/>
                <a:sym typeface="Symbol"/>
              </a:rPr>
              <a:t>কোন গরু নয় মানুষ</a:t>
            </a:r>
          </a:p>
          <a:p>
            <a:pPr>
              <a:buNone/>
            </a:pPr>
            <a:r>
              <a:rPr lang="bn-BD" sz="4000" b="1" dirty="0" smtClean="0">
                <a:solidFill>
                  <a:srgbClr val="FFFF00"/>
                </a:solidFill>
                <a:latin typeface="NikoshBAN" pitchFamily="2" charset="0"/>
                <a:cs typeface="NikoshBAN" pitchFamily="2" charset="0"/>
                <a:sym typeface="Symbol"/>
              </a:rPr>
              <a:t>অতএব, কোন গরু নয় মরণশীল।</a:t>
            </a:r>
          </a:p>
          <a:p>
            <a:pPr>
              <a:buNone/>
            </a:pPr>
            <a:r>
              <a:rPr lang="bn-BD" sz="4000" b="1" dirty="0" smtClean="0">
                <a:solidFill>
                  <a:schemeClr val="bg1"/>
                </a:solidFill>
                <a:latin typeface="NikoshBAN" pitchFamily="2" charset="0"/>
                <a:cs typeface="NikoshBAN" pitchFamily="2" charset="0"/>
                <a:sym typeface="Symbol"/>
              </a:rPr>
              <a:t>উপরিউক্ত দৃষ্টান্তে  মরণশীল পদটি প্রধান আশ্রয়বাক্যে  অব্যাপ্য তাকা সত্ত্বেও সিদ্ধান্তে  নঞর্থক  বাক্যের বিধেয় হিসাবে ব্যবহৃত হওয়ায় তা ব্যাপ্য হয়ে গেছে। </a:t>
            </a:r>
            <a:r>
              <a:rPr lang="bn-BD" sz="4000" b="1" dirty="0" smtClean="0">
                <a:solidFill>
                  <a:srgbClr val="FFFF00"/>
                </a:solidFill>
                <a:latin typeface="NikoshBAN" pitchFamily="2" charset="0"/>
                <a:cs typeface="NikoshBAN" pitchFamily="2" charset="0"/>
                <a:sym typeface="Symbol"/>
              </a:rPr>
              <a:t>সুতরাং এখানে </a:t>
            </a:r>
            <a:r>
              <a:rPr lang="as-IN" sz="4000" b="1" dirty="0">
                <a:solidFill>
                  <a:srgbClr val="FFFF00"/>
                </a:solidFill>
                <a:latin typeface="NikoshBAN" pitchFamily="2" charset="0"/>
                <a:cs typeface="NikoshBAN" pitchFamily="2" charset="0"/>
                <a:sym typeface="Symbol"/>
              </a:rPr>
              <a:t>“অবৈধ প্রধানপদজনিত অনুপপত্তি ” </a:t>
            </a:r>
            <a:r>
              <a:rPr lang="as-IN" sz="4000" b="1" dirty="0" smtClean="0">
                <a:solidFill>
                  <a:srgbClr val="FFFF00"/>
                </a:solidFill>
                <a:latin typeface="NikoshBAN" pitchFamily="2" charset="0"/>
                <a:cs typeface="NikoshBAN" pitchFamily="2" charset="0"/>
                <a:sym typeface="Symbol"/>
              </a:rPr>
              <a:t>ঘটে</a:t>
            </a:r>
            <a:r>
              <a:rPr lang="bn-BD" sz="4000" b="1" dirty="0" smtClean="0">
                <a:solidFill>
                  <a:srgbClr val="FFFF00"/>
                </a:solidFill>
                <a:latin typeface="NikoshBAN" pitchFamily="2" charset="0"/>
                <a:cs typeface="NikoshBAN" pitchFamily="2" charset="0"/>
                <a:sym typeface="Symbol"/>
              </a:rPr>
              <a:t>ছে</a:t>
            </a:r>
            <a:r>
              <a:rPr lang="as-IN" sz="4000" b="1" dirty="0" smtClean="0">
                <a:solidFill>
                  <a:srgbClr val="FFFF00"/>
                </a:solidFill>
                <a:latin typeface="NikoshBAN" pitchFamily="2" charset="0"/>
                <a:cs typeface="NikoshBAN" pitchFamily="2" charset="0"/>
                <a:sym typeface="Symbol"/>
              </a:rPr>
              <a:t>। </a:t>
            </a:r>
            <a:endParaRPr lang="bn-BD" sz="4000" b="1" dirty="0" smtClean="0">
              <a:solidFill>
                <a:srgbClr val="FFFF00"/>
              </a:solidFill>
              <a:latin typeface="NikoshBAN" pitchFamily="2" charset="0"/>
              <a:cs typeface="NikoshBAN" pitchFamily="2" charset="0"/>
              <a:sym typeface="Symbol"/>
            </a:endParaRPr>
          </a:p>
          <a:p>
            <a:pPr>
              <a:buNone/>
            </a:pPr>
            <a:endParaRPr lang="bn-BD" sz="4000" b="1" dirty="0" smtClean="0">
              <a:latin typeface="NikoshBAN" pitchFamily="2" charset="0"/>
              <a:cs typeface="NikoshBAN" pitchFamily="2" charset="0"/>
              <a:sym typeface="Symbol"/>
            </a:endParaRPr>
          </a:p>
          <a:p>
            <a:pPr>
              <a:buNone/>
            </a:pPr>
            <a:endParaRPr lang="en-US" b="1"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319168878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s-IN" b="1" dirty="0" smtClean="0">
                <a:latin typeface="NikoshBAN" pitchFamily="2" charset="0"/>
                <a:cs typeface="NikoshBAN" pitchFamily="2" charset="0"/>
              </a:rPr>
              <a:t>নিয়ম ল</a:t>
            </a:r>
            <a:r>
              <a:rPr lang="en-US" b="1" dirty="0" err="1" smtClean="0">
                <a:latin typeface="NikoshBAN" pitchFamily="2" charset="0"/>
                <a:cs typeface="NikoshBAN" pitchFamily="2" charset="0"/>
              </a:rPr>
              <a:t>ঙ্ঘনজনি</a:t>
            </a:r>
            <a:r>
              <a:rPr lang="as-IN" b="1" dirty="0" smtClean="0">
                <a:latin typeface="NikoshBAN" pitchFamily="2" charset="0"/>
                <a:cs typeface="NikoshBAN" pitchFamily="2" charset="0"/>
              </a:rPr>
              <a:t>ত অনুপপ</a:t>
            </a:r>
            <a:r>
              <a:rPr lang="en-US" b="1" dirty="0" err="1" smtClean="0">
                <a:latin typeface="NikoshBAN" pitchFamily="2" charset="0"/>
                <a:cs typeface="NikoshBAN" pitchFamily="2" charset="0"/>
              </a:rPr>
              <a:t>ত্তিঃ</a:t>
            </a:r>
            <a:endParaRPr lang="en-US" b="1"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2">
            <a:schemeClr val="accent5">
              <a:shade val="50000"/>
            </a:schemeClr>
          </a:lnRef>
          <a:fillRef idx="1">
            <a:schemeClr val="accent5"/>
          </a:fillRef>
          <a:effectRef idx="0">
            <a:schemeClr val="accent5"/>
          </a:effectRef>
          <a:fontRef idx="minor">
            <a:schemeClr val="lt1"/>
          </a:fontRef>
        </p:style>
        <p:txBody>
          <a:bodyPr>
            <a:normAutofit fontScale="85000" lnSpcReduction="20000"/>
          </a:bodyPr>
          <a:lstStyle/>
          <a:p>
            <a:pPr>
              <a:buNone/>
            </a:pPr>
            <a:r>
              <a:rPr lang="as-IN" sz="4000" b="1" dirty="0" smtClean="0">
                <a:latin typeface="NikoshBAN" pitchFamily="2" charset="0"/>
                <a:cs typeface="NikoshBAN" pitchFamily="2" charset="0"/>
                <a:sym typeface="Symbol"/>
              </a:rPr>
              <a:t></a:t>
            </a:r>
            <a:r>
              <a:rPr lang="bn-BD" sz="4000" b="1" dirty="0" smtClean="0">
                <a:latin typeface="NikoshBAN" pitchFamily="2" charset="0"/>
                <a:cs typeface="NikoshBAN" pitchFamily="2" charset="0"/>
                <a:sym typeface="Symbol"/>
              </a:rPr>
              <a:t>৪র্থ</a:t>
            </a:r>
            <a:r>
              <a:rPr lang="as-IN" sz="4000" b="1" dirty="0" smtClean="0">
                <a:latin typeface="NikoshBAN" pitchFamily="2" charset="0"/>
                <a:cs typeface="NikoshBAN" pitchFamily="2" charset="0"/>
                <a:sym typeface="Symbol"/>
              </a:rPr>
              <a:t> নিয়ম ল</a:t>
            </a:r>
            <a:r>
              <a:rPr lang="en-US" sz="4000" b="1" dirty="0" err="1" smtClean="0">
                <a:latin typeface="NikoshBAN" pitchFamily="2" charset="0"/>
                <a:cs typeface="NikoshBAN" pitchFamily="2" charset="0"/>
                <a:sym typeface="Symbol"/>
              </a:rPr>
              <a:t>ঙ্ঘ</a:t>
            </a:r>
            <a:r>
              <a:rPr lang="as-IN" sz="4000" b="1" dirty="0" smtClean="0">
                <a:latin typeface="NikoshBAN" pitchFamily="2" charset="0"/>
                <a:cs typeface="NikoshBAN" pitchFamily="2" charset="0"/>
                <a:sym typeface="Symbol"/>
              </a:rPr>
              <a:t>ন করলে “অবৈধ </a:t>
            </a:r>
            <a:r>
              <a:rPr lang="bn-BD" sz="4000" b="1" dirty="0" smtClean="0">
                <a:latin typeface="NikoshBAN" pitchFamily="2" charset="0"/>
                <a:cs typeface="NikoshBAN" pitchFamily="2" charset="0"/>
                <a:sym typeface="Symbol"/>
              </a:rPr>
              <a:t>অ</a:t>
            </a:r>
            <a:r>
              <a:rPr lang="as-IN" sz="4000" b="1" dirty="0" smtClean="0">
                <a:latin typeface="NikoshBAN" pitchFamily="2" charset="0"/>
                <a:cs typeface="NikoshBAN" pitchFamily="2" charset="0"/>
                <a:sym typeface="Symbol"/>
              </a:rPr>
              <a:t>প্রধানপদজনিত অনুপপত্তি ” ঘটে। (বোর্ডে যুক্তি উপস্থাপন)</a:t>
            </a:r>
            <a:r>
              <a:rPr lang="bn-BD" sz="4000" b="1" dirty="0" smtClean="0">
                <a:latin typeface="NikoshBAN" pitchFamily="2" charset="0"/>
                <a:cs typeface="NikoshBAN" pitchFamily="2" charset="0"/>
                <a:sym typeface="Symbol"/>
              </a:rPr>
              <a:t> যেমন, </a:t>
            </a:r>
          </a:p>
          <a:p>
            <a:pPr>
              <a:buNone/>
            </a:pPr>
            <a:r>
              <a:rPr lang="bn-BD" sz="4000" b="1" dirty="0" smtClean="0">
                <a:solidFill>
                  <a:srgbClr val="FFFF00"/>
                </a:solidFill>
                <a:latin typeface="NikoshBAN" pitchFamily="2" charset="0"/>
                <a:cs typeface="NikoshBAN" pitchFamily="2" charset="0"/>
                <a:sym typeface="Symbol"/>
              </a:rPr>
              <a:t>কোন গরু  নয় মানুষ</a:t>
            </a:r>
          </a:p>
          <a:p>
            <a:pPr>
              <a:buNone/>
            </a:pPr>
            <a:r>
              <a:rPr lang="bn-BD" sz="4000" b="1" dirty="0" smtClean="0">
                <a:solidFill>
                  <a:srgbClr val="FFFF00"/>
                </a:solidFill>
                <a:latin typeface="NikoshBAN" pitchFamily="2" charset="0"/>
                <a:cs typeface="NikoshBAN" pitchFamily="2" charset="0"/>
                <a:sym typeface="Symbol"/>
              </a:rPr>
              <a:t>সকল গরু হয় প্রাণী</a:t>
            </a:r>
          </a:p>
          <a:p>
            <a:pPr>
              <a:buNone/>
            </a:pPr>
            <a:r>
              <a:rPr lang="bn-BD" sz="4000" b="1" dirty="0" smtClean="0">
                <a:solidFill>
                  <a:srgbClr val="FFFF00"/>
                </a:solidFill>
                <a:latin typeface="NikoshBAN" pitchFamily="2" charset="0"/>
                <a:cs typeface="NikoshBAN" pitchFamily="2" charset="0"/>
                <a:sym typeface="Symbol"/>
              </a:rPr>
              <a:t>অতএব, কোন প্রাণী নয় মানুষ।</a:t>
            </a:r>
          </a:p>
          <a:p>
            <a:pPr>
              <a:buNone/>
            </a:pPr>
            <a:r>
              <a:rPr lang="bn-BD" sz="4000" b="1" dirty="0" smtClean="0">
                <a:solidFill>
                  <a:schemeClr val="bg1"/>
                </a:solidFill>
                <a:latin typeface="NikoshBAN" pitchFamily="2" charset="0"/>
                <a:cs typeface="NikoshBAN" pitchFamily="2" charset="0"/>
                <a:sym typeface="Symbol"/>
              </a:rPr>
              <a:t>উপরিউক্ত </a:t>
            </a:r>
            <a:r>
              <a:rPr lang="bn-BD" sz="4000" b="1" dirty="0">
                <a:solidFill>
                  <a:schemeClr val="bg1"/>
                </a:solidFill>
                <a:latin typeface="NikoshBAN" pitchFamily="2" charset="0"/>
                <a:cs typeface="NikoshBAN" pitchFamily="2" charset="0"/>
                <a:sym typeface="Symbol"/>
              </a:rPr>
              <a:t>দৃষ্টান্তে  </a:t>
            </a:r>
            <a:r>
              <a:rPr lang="bn-BD" sz="4000" b="1" dirty="0" smtClean="0">
                <a:solidFill>
                  <a:schemeClr val="bg1"/>
                </a:solidFill>
                <a:latin typeface="NikoshBAN" pitchFamily="2" charset="0"/>
                <a:cs typeface="NikoshBAN" pitchFamily="2" charset="0"/>
                <a:sym typeface="Symbol"/>
              </a:rPr>
              <a:t>প্রাণী পদটি অপ্রধান আশ্রয়বাক্যে  অব্যাপ্য তাকা সত্ত্বেও সিদ্ধান্তে সার্বিক নঞর্থক  বাক্যের উদ্দেশ্য হিসাবে ব্যবহৃত হওয়ায় তা ব্যাপ্য হয়ে গেছে। </a:t>
            </a:r>
            <a:r>
              <a:rPr lang="bn-BD" sz="4000" b="1" dirty="0" smtClean="0">
                <a:solidFill>
                  <a:srgbClr val="FFFF00"/>
                </a:solidFill>
                <a:latin typeface="NikoshBAN" pitchFamily="2" charset="0"/>
                <a:cs typeface="NikoshBAN" pitchFamily="2" charset="0"/>
                <a:sym typeface="Symbol"/>
              </a:rPr>
              <a:t>সুতরাং এখানে </a:t>
            </a:r>
            <a:r>
              <a:rPr lang="as-IN" sz="4000" b="1" dirty="0">
                <a:solidFill>
                  <a:srgbClr val="FFFF00"/>
                </a:solidFill>
                <a:latin typeface="NikoshBAN" pitchFamily="2" charset="0"/>
                <a:cs typeface="NikoshBAN" pitchFamily="2" charset="0"/>
                <a:sym typeface="Symbol"/>
              </a:rPr>
              <a:t>“অবৈধ </a:t>
            </a:r>
            <a:r>
              <a:rPr lang="bn-BD" sz="4000" b="1" dirty="0" smtClean="0">
                <a:solidFill>
                  <a:srgbClr val="FFFF00"/>
                </a:solidFill>
                <a:latin typeface="NikoshBAN" pitchFamily="2" charset="0"/>
                <a:cs typeface="NikoshBAN" pitchFamily="2" charset="0"/>
                <a:sym typeface="Symbol"/>
              </a:rPr>
              <a:t>অ</a:t>
            </a:r>
            <a:r>
              <a:rPr lang="as-IN" sz="4000" b="1" dirty="0" smtClean="0">
                <a:solidFill>
                  <a:srgbClr val="FFFF00"/>
                </a:solidFill>
                <a:latin typeface="NikoshBAN" pitchFamily="2" charset="0"/>
                <a:cs typeface="NikoshBAN" pitchFamily="2" charset="0"/>
                <a:sym typeface="Symbol"/>
              </a:rPr>
              <a:t>ধানপদজনিত </a:t>
            </a:r>
            <a:r>
              <a:rPr lang="as-IN" sz="4000" b="1" dirty="0">
                <a:solidFill>
                  <a:srgbClr val="FFFF00"/>
                </a:solidFill>
                <a:latin typeface="NikoshBAN" pitchFamily="2" charset="0"/>
                <a:cs typeface="NikoshBAN" pitchFamily="2" charset="0"/>
                <a:sym typeface="Symbol"/>
              </a:rPr>
              <a:t>অনুপপত্তি ” </a:t>
            </a:r>
            <a:r>
              <a:rPr lang="as-IN" sz="4000" b="1" dirty="0" smtClean="0">
                <a:solidFill>
                  <a:srgbClr val="FFFF00"/>
                </a:solidFill>
                <a:latin typeface="NikoshBAN" pitchFamily="2" charset="0"/>
                <a:cs typeface="NikoshBAN" pitchFamily="2" charset="0"/>
                <a:sym typeface="Symbol"/>
              </a:rPr>
              <a:t>ঘটে</a:t>
            </a:r>
            <a:r>
              <a:rPr lang="bn-BD" sz="4000" b="1" dirty="0" smtClean="0">
                <a:solidFill>
                  <a:srgbClr val="FFFF00"/>
                </a:solidFill>
                <a:latin typeface="NikoshBAN" pitchFamily="2" charset="0"/>
                <a:cs typeface="NikoshBAN" pitchFamily="2" charset="0"/>
                <a:sym typeface="Symbol"/>
              </a:rPr>
              <a:t>ছে</a:t>
            </a:r>
            <a:r>
              <a:rPr lang="as-IN" sz="4000" b="1" dirty="0" smtClean="0">
                <a:solidFill>
                  <a:srgbClr val="FFFF00"/>
                </a:solidFill>
                <a:latin typeface="NikoshBAN" pitchFamily="2" charset="0"/>
                <a:cs typeface="NikoshBAN" pitchFamily="2" charset="0"/>
                <a:sym typeface="Symbol"/>
              </a:rPr>
              <a:t>। </a:t>
            </a:r>
            <a:endParaRPr lang="bn-BD" sz="4000" b="1" dirty="0" smtClean="0">
              <a:solidFill>
                <a:srgbClr val="FFFF00"/>
              </a:solidFill>
              <a:latin typeface="NikoshBAN" pitchFamily="2" charset="0"/>
              <a:cs typeface="NikoshBAN" pitchFamily="2" charset="0"/>
              <a:sym typeface="Symbol"/>
            </a:endParaRPr>
          </a:p>
          <a:p>
            <a:pPr>
              <a:buNone/>
            </a:pPr>
            <a:endParaRPr lang="bn-BD" sz="4000" b="1" dirty="0" smtClean="0">
              <a:latin typeface="NikoshBAN" pitchFamily="2" charset="0"/>
              <a:cs typeface="NikoshBAN" pitchFamily="2" charset="0"/>
              <a:sym typeface="Symbol"/>
            </a:endParaRPr>
          </a:p>
          <a:p>
            <a:pPr>
              <a:buNone/>
            </a:pPr>
            <a:endParaRPr lang="en-US" b="1"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162539782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5029200"/>
          </a:xfrm>
        </p:spPr>
        <p:style>
          <a:lnRef idx="3">
            <a:schemeClr val="lt1"/>
          </a:lnRef>
          <a:fillRef idx="1">
            <a:schemeClr val="accent1"/>
          </a:fillRef>
          <a:effectRef idx="1">
            <a:schemeClr val="accent1"/>
          </a:effectRef>
          <a:fontRef idx="minor">
            <a:schemeClr val="lt1"/>
          </a:fontRef>
        </p:style>
        <p:txBody>
          <a:bodyPr>
            <a:normAutofit/>
          </a:bodyPr>
          <a:lstStyle/>
          <a:p>
            <a:r>
              <a:rPr lang="as-IN" sz="5400" b="1" dirty="0" smtClean="0">
                <a:latin typeface="NikoshBAN" pitchFamily="2" charset="0"/>
                <a:cs typeface="NikoshBAN" pitchFamily="2" charset="0"/>
              </a:rPr>
              <a:t>উন্ম</a:t>
            </a:r>
            <a:r>
              <a:rPr lang="en-US" sz="5400" b="1" dirty="0" smtClean="0">
                <a:latin typeface="NikoshBAN" pitchFamily="2" charset="0"/>
                <a:cs typeface="NikoshBAN" pitchFamily="2" charset="0"/>
              </a:rPr>
              <a:t>ু</a:t>
            </a:r>
            <a:r>
              <a:rPr lang="as-IN" sz="5400" b="1" dirty="0" smtClean="0">
                <a:latin typeface="NikoshBAN" pitchFamily="2" charset="0"/>
                <a:cs typeface="NikoshBAN" pitchFamily="2" charset="0"/>
              </a:rPr>
              <a:t>ক্ত প্রশ্ন যুক্তি</a:t>
            </a:r>
            <a:r>
              <a:rPr lang="as-IN" sz="5400" b="1" dirty="0" smtClean="0">
                <a:latin typeface="SutonnyMJ" pitchFamily="2" charset="0"/>
                <a:cs typeface="SutonnyMJ" pitchFamily="2" charset="0"/>
              </a:rPr>
              <a:t> </a:t>
            </a:r>
            <a:r>
              <a:rPr lang="en-US" sz="5400" b="1" dirty="0" smtClean="0">
                <a:latin typeface="SutonnyMJ" pitchFamily="2" charset="0"/>
                <a:cs typeface="SutonnyMJ" pitchFamily="2" charset="0"/>
              </a:rPr>
              <a:t/>
            </a:r>
            <a:br>
              <a:rPr lang="en-US" sz="5400" b="1" dirty="0" smtClean="0">
                <a:latin typeface="SutonnyMJ" pitchFamily="2" charset="0"/>
                <a:cs typeface="SutonnyMJ" pitchFamily="2" charset="0"/>
              </a:rPr>
            </a:br>
            <a:r>
              <a:rPr lang="en-US" sz="5400" b="1" dirty="0" smtClean="0">
                <a:latin typeface="Times New Roman" pitchFamily="18" charset="0"/>
                <a:cs typeface="Times New Roman" pitchFamily="18" charset="0"/>
              </a:rPr>
              <a:t>Open Question Argument</a:t>
            </a:r>
            <a:br>
              <a:rPr lang="en-US" sz="5400" b="1" dirty="0" smtClean="0">
                <a:latin typeface="Times New Roman" pitchFamily="18" charset="0"/>
                <a:cs typeface="Times New Roman" pitchFamily="18" charset="0"/>
              </a:rPr>
            </a:br>
            <a:r>
              <a:rPr lang="en-US" sz="16600" b="1" dirty="0" smtClean="0">
                <a:latin typeface="Times New Roman" pitchFamily="18" charset="0"/>
                <a:cs typeface="Times New Roman" pitchFamily="18" charset="0"/>
              </a:rPr>
              <a:t>?</a:t>
            </a:r>
            <a:endParaRPr lang="en-US" b="1" dirty="0">
              <a:latin typeface="SutonnyMJ" pitchFamily="2" charset="0"/>
              <a:cs typeface="SutonnyMJ" pitchFamily="2" charset="0"/>
            </a:endParaRPr>
          </a:p>
        </p:txBody>
      </p:sp>
    </p:spTree>
  </p:cSld>
  <p:clrMapOvr>
    <a:masterClrMapping/>
  </p:clrMapOvr>
  <p:transition spd="slow">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7108" y="1841500"/>
            <a:ext cx="9017000" cy="0"/>
          </a:xfrm>
          <a:prstGeom prst="line">
            <a:avLst/>
          </a:prstGeom>
          <a:ln w="127000" cap="rnd" cmpd="dbl">
            <a:solidFill>
              <a:schemeClr val="accent1">
                <a:shade val="95000"/>
                <a:satMod val="105000"/>
                <a:alpha val="85000"/>
              </a:schemeClr>
            </a:solidFill>
            <a:prstDash val="solid"/>
            <a:round/>
          </a:ln>
          <a:effectLst>
            <a:glow rad="190500">
              <a:schemeClr val="accent1">
                <a:alpha val="27000"/>
              </a:schemeClr>
            </a:glow>
            <a:outerShdw blurRad="50800" dist="50800" dir="18900000" algn="bl" rotWithShape="0">
              <a:prstClr val="black">
                <a:alpha val="40000"/>
              </a:prstClr>
            </a:outerShdw>
            <a:reflection blurRad="76200" stA="71000"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5" name="Group 11"/>
          <p:cNvGrpSpPr/>
          <p:nvPr/>
        </p:nvGrpSpPr>
        <p:grpSpPr>
          <a:xfrm>
            <a:off x="838200" y="723900"/>
            <a:ext cx="7889402" cy="5181600"/>
            <a:chOff x="685800" y="304800"/>
            <a:chExt cx="7889402" cy="3079441"/>
          </a:xfrm>
        </p:grpSpPr>
        <p:sp>
          <p:nvSpPr>
            <p:cNvPr id="4" name="Can 3"/>
            <p:cNvSpPr/>
            <p:nvPr/>
          </p:nvSpPr>
          <p:spPr>
            <a:xfrm>
              <a:off x="2222503" y="762000"/>
              <a:ext cx="4571999" cy="1027914"/>
            </a:xfrm>
            <a:prstGeom prst="can">
              <a:avLst>
                <a:gd name="adj" fmla="val 164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as-IN" sz="7200" b="1" spc="-15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বাড়ীর কাজ</a:t>
              </a:r>
              <a:endParaRPr lang="en-US"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85800" y="304800"/>
              <a:ext cx="2228851"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248400" y="304800"/>
              <a:ext cx="2286000"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752930" y="2682511"/>
              <a:ext cx="7822272" cy="701730"/>
            </a:xfrm>
            <a:prstGeom prst="rect">
              <a:avLst/>
            </a:prstGeom>
          </p:spPr>
          <p:txBody>
            <a:bodyPr wrap="square">
              <a:spAutoFit/>
            </a:bodyPr>
            <a:lstStyle/>
            <a:p>
              <a:pPr algn="ctr"/>
              <a:endParaRPr lang="en-US" sz="3200" dirty="0">
                <a:latin typeface="NikoshBAN" pitchFamily="2" charset="0"/>
                <a:cs typeface="NikoshBAN" pitchFamily="2" charset="0"/>
              </a:endParaRPr>
            </a:p>
          </p:txBody>
        </p:sp>
      </p:grpSp>
      <p:sp>
        <p:nvSpPr>
          <p:cNvPr id="13" name="TextBox 12"/>
          <p:cNvSpPr txBox="1"/>
          <p:nvPr/>
        </p:nvSpPr>
        <p:spPr>
          <a:xfrm>
            <a:off x="685800" y="3543300"/>
            <a:ext cx="8153400" cy="984885"/>
          </a:xfrm>
          <a:prstGeom prst="rect">
            <a:avLst/>
          </a:prstGeom>
          <a:solidFill>
            <a:srgbClr val="FF0000"/>
          </a:solidFill>
        </p:spPr>
        <p:txBody>
          <a:bodyPr wrap="square" rtlCol="0">
            <a:spAutoFit/>
          </a:bodyPr>
          <a:lstStyle/>
          <a:p>
            <a:r>
              <a:rPr lang="en-US" sz="2000" b="1" dirty="0" smtClean="0">
                <a:solidFill>
                  <a:schemeClr val="bg1"/>
                </a:solidFill>
                <a:latin typeface="SutonnyMJ" pitchFamily="2" charset="0"/>
                <a:cs typeface="SutonnyMJ" pitchFamily="2" charset="0"/>
              </a:rPr>
              <a:t>           </a:t>
            </a:r>
            <a:r>
              <a:rPr lang="as-IN" sz="4000" b="1" dirty="0" smtClean="0">
                <a:solidFill>
                  <a:schemeClr val="bg1"/>
                </a:solidFill>
                <a:latin typeface="NikoshBAN" pitchFamily="2" charset="0"/>
                <a:cs typeface="NikoshBAN" pitchFamily="2" charset="0"/>
              </a:rPr>
              <a:t>সহানুমানের কয়েকটি দৃষ্টান্ত তৈরি করবে।</a:t>
            </a:r>
            <a:endParaRPr lang="en-US" sz="4000" b="1" dirty="0" smtClean="0">
              <a:solidFill>
                <a:schemeClr val="bg1"/>
              </a:solidFill>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255972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183880" cy="876300"/>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6000" dirty="0" err="1" smtClean="0">
                <a:solidFill>
                  <a:srgbClr val="FFFF00"/>
                </a:solidFill>
                <a:latin typeface="NikoshBAN" pitchFamily="2" charset="0"/>
                <a:cs typeface="NikoshBAN" pitchFamily="2" charset="0"/>
              </a:rPr>
              <a:t>আগামী</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ক্লাসের</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আলোচ্য</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বিষয়ঃ</a:t>
            </a:r>
            <a:endParaRPr lang="en-US" sz="6000" b="0"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a:xfrm>
            <a:off x="457200" y="2247900"/>
            <a:ext cx="8183880" cy="2362200"/>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en-US" sz="4800" dirty="0" smtClean="0">
              <a:solidFill>
                <a:srgbClr val="7030A0"/>
              </a:solidFill>
              <a:latin typeface="NikoshBAN" pitchFamily="2" charset="0"/>
              <a:cs typeface="NikoshBAN" pitchFamily="2" charset="0"/>
            </a:endParaRPr>
          </a:p>
          <a:p>
            <a:pPr algn="ctr">
              <a:buNone/>
            </a:pPr>
            <a:r>
              <a:rPr lang="as-IN" sz="4800" dirty="0" smtClean="0">
                <a:solidFill>
                  <a:srgbClr val="7030A0"/>
                </a:solidFill>
                <a:latin typeface="NikoshBAN" pitchFamily="2" charset="0"/>
                <a:cs typeface="NikoshBAN" pitchFamily="2" charset="0"/>
              </a:rPr>
              <a:t>প্রাকল্পিক - নিরপেক্ষ সহানুমান</a:t>
            </a:r>
            <a:r>
              <a:rPr lang="en-US" sz="4800" dirty="0" smtClean="0">
                <a:solidFill>
                  <a:srgbClr val="7030A0"/>
                </a:solidFill>
                <a:latin typeface="NikoshBAN" pitchFamily="2" charset="0"/>
                <a:cs typeface="NikoshBAN" pitchFamily="2" charset="0"/>
              </a:rPr>
              <a:t> </a:t>
            </a:r>
            <a:endParaRPr lang="en-US" sz="4800" dirty="0">
              <a:solidFill>
                <a:srgbClr val="7030A0"/>
              </a:solidFill>
              <a:latin typeface="NikoshBAN" pitchFamily="2" charset="0"/>
              <a:cs typeface="NikoshBAN" pitchFamily="2"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365"/>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8000" dirty="0" err="1" smtClean="0">
                <a:solidFill>
                  <a:srgbClr val="00B050"/>
                </a:solidFill>
                <a:latin typeface="NikoshBAN" pitchFamily="2" charset="0"/>
                <a:cs typeface="NikoshBAN" pitchFamily="2" charset="0"/>
              </a:rPr>
              <a:t>সবাইকে</a:t>
            </a:r>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ধন্যবাদ</a:t>
            </a:r>
            <a:endParaRPr lang="en-US" dirty="0">
              <a:solidFill>
                <a:srgbClr val="FFFF00"/>
              </a:solidFill>
              <a:latin typeface="NikoshBAN" pitchFamily="2" charset="0"/>
              <a:cs typeface="NikoshBAN" pitchFamily="2" charset="0"/>
            </a:endParaRPr>
          </a:p>
        </p:txBody>
      </p:sp>
      <p:pic>
        <p:nvPicPr>
          <p:cNvPr id="4" name="Picture 4" descr="PE01561_"/>
          <p:cNvPicPr>
            <a:picLocks noGrp="1" noChangeAspect="1" noChangeArrowheads="1"/>
          </p:cNvPicPr>
          <p:nvPr>
            <p:ph idx="1"/>
          </p:nvPr>
        </p:nvPicPr>
        <p:blipFill>
          <a:blip r:embed="rId2"/>
          <a:stretch>
            <a:fillRect/>
          </a:stretch>
        </p:blipFill>
        <p:spPr bwMode="auto">
          <a:xfrm>
            <a:off x="457200" y="1181100"/>
            <a:ext cx="8305800" cy="40386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152400" y="63500"/>
            <a:ext cx="8839200" cy="5461000"/>
          </a:xfrm>
          <a:prstGeom prst="rect">
            <a:avLst/>
          </a:prstGeom>
          <a:noFill/>
          <a:ln w="152400" cmpd="tri">
            <a:solidFill>
              <a:srgbClr val="000080"/>
            </a:solidFill>
            <a:miter lim="800000"/>
            <a:headEnd/>
            <a:tailEnd/>
          </a:ln>
        </p:spPr>
        <p:txBody>
          <a:bodyPr wrap="none" anchor="ctr"/>
          <a:lstStyle/>
          <a:p>
            <a:pPr fontAlgn="base">
              <a:spcBef>
                <a:spcPct val="0"/>
              </a:spcBef>
              <a:spcAft>
                <a:spcPct val="0"/>
              </a:spcAft>
            </a:pPr>
            <a:endParaRPr lang="en-US">
              <a:solidFill>
                <a:prstClr val="black"/>
              </a:solidFill>
              <a:latin typeface="Arial" charset="0"/>
              <a:cs typeface="Arial" charset="0"/>
            </a:endParaRPr>
          </a:p>
        </p:txBody>
      </p:sp>
      <p:sp>
        <p:nvSpPr>
          <p:cNvPr id="15362" name="Rectangle 2"/>
          <p:cNvSpPr>
            <a:spLocks noChangeArrowheads="1"/>
          </p:cNvSpPr>
          <p:nvPr/>
        </p:nvSpPr>
        <p:spPr bwMode="auto">
          <a:xfrm>
            <a:off x="0" y="-63500"/>
            <a:ext cx="9144000" cy="5715000"/>
          </a:xfrm>
          <a:prstGeom prst="rect">
            <a:avLst/>
          </a:prstGeom>
          <a:noFill/>
          <a:ln w="114300" cmpd="tri">
            <a:solidFill>
              <a:srgbClr val="FF0000"/>
            </a:solidFill>
            <a:miter lim="800000"/>
            <a:headEnd/>
            <a:tailEnd/>
          </a:ln>
        </p:spPr>
        <p:txBody>
          <a:bodyPr wrap="none" anchor="ctr"/>
          <a:lstStyle/>
          <a:p>
            <a:pPr fontAlgn="base">
              <a:spcBef>
                <a:spcPct val="0"/>
              </a:spcBef>
              <a:spcAft>
                <a:spcPct val="0"/>
              </a:spcAft>
            </a:pPr>
            <a:endParaRPr lang="en-US">
              <a:solidFill>
                <a:prstClr val="black"/>
              </a:solidFill>
              <a:latin typeface="Arial" charset="0"/>
              <a:cs typeface="Arial" charset="0"/>
            </a:endParaRPr>
          </a:p>
        </p:txBody>
      </p:sp>
      <p:sp>
        <p:nvSpPr>
          <p:cNvPr id="13" name="Title 1" descr="21"/>
          <p:cNvSpPr>
            <a:spLocks noGrp="1"/>
          </p:cNvSpPr>
          <p:nvPr/>
        </p:nvSpPr>
        <p:spPr bwMode="auto">
          <a:xfrm>
            <a:off x="585788" y="254000"/>
            <a:ext cx="2971800" cy="825500"/>
          </a:xfrm>
          <a:prstGeom prst="horizontalScroll">
            <a:avLst>
              <a:gd name="adj" fmla="val 12500"/>
            </a:avLst>
          </a:prstGeom>
          <a:blipFill dpi="0" rotWithShape="0">
            <a:blip r:embed="rId2"/>
            <a:srcRect/>
            <a:tile tx="0" ty="0" sx="100000" sy="100000" flip="none" algn="tl"/>
          </a:blipFill>
          <a:ln w="38100" algn="ctr">
            <a:solidFill>
              <a:srgbClr val="FF6600"/>
            </a:solidFill>
            <a:round/>
            <a:headEnd/>
            <a:tailEnd/>
          </a:ln>
          <a:effectLst>
            <a:outerShdw dist="20000" dir="5400000" rotWithShape="0">
              <a:srgbClr val="000000">
                <a:alpha val="37999"/>
              </a:srgbClr>
            </a:outerShdw>
          </a:effectLst>
          <a:scene3d>
            <a:camera prst="perspectiveRelaxedModerately"/>
            <a:lightRig rig="threePt" dir="t"/>
          </a:scene3d>
        </p:spPr>
        <p:txBody>
          <a:bodyPr anchor="ctr"/>
          <a:lstStyle/>
          <a:p>
            <a:pPr algn="ctr">
              <a:defRPr/>
            </a:pPr>
            <a:r>
              <a:rPr lang="bn-BD" sz="3200" b="1">
                <a:solidFill>
                  <a:srgbClr val="000000"/>
                </a:solidFill>
                <a:latin typeface="NikoshBAN" pitchFamily="2" charset="0"/>
                <a:cs typeface="NikoshBAN" pitchFamily="2" charset="0"/>
              </a:rPr>
              <a:t>শিক্ষক পরিচিতি</a:t>
            </a:r>
            <a:endParaRPr lang="en-US" sz="3200" b="1" dirty="0">
              <a:solidFill>
                <a:srgbClr val="000000"/>
              </a:solidFill>
              <a:latin typeface="NikoshBAN" pitchFamily="2" charset="0"/>
              <a:cs typeface="NikoshBAN" pitchFamily="2" charset="0"/>
            </a:endParaRPr>
          </a:p>
        </p:txBody>
      </p:sp>
      <p:sp>
        <p:nvSpPr>
          <p:cNvPr id="15" name="Rounded Rectangle 14" descr="21"/>
          <p:cNvSpPr>
            <a:spLocks noChangeArrowheads="1"/>
          </p:cNvSpPr>
          <p:nvPr/>
        </p:nvSpPr>
        <p:spPr bwMode="auto">
          <a:xfrm>
            <a:off x="227867" y="3810000"/>
            <a:ext cx="3810000" cy="1333500"/>
          </a:xfrm>
          <a:prstGeom prst="roundRect">
            <a:avLst>
              <a:gd name="adj" fmla="val 28491"/>
            </a:avLst>
          </a:prstGeom>
          <a:blipFill dpi="0" rotWithShape="1">
            <a:blip r:embed="rId2"/>
            <a:srcRect/>
            <a:tile tx="0" ty="0" sx="100000" sy="100000" flip="none" algn="tl"/>
          </a:blipFill>
          <a:ln w="25400" algn="ctr">
            <a:noFill/>
            <a:round/>
            <a:headEnd/>
            <a:tailEnd/>
          </a:ln>
          <a:scene3d>
            <a:camera prst="isometricOffAxis2Left"/>
            <a:lightRig rig="threePt" dir="t"/>
          </a:scene3d>
        </p:spPr>
        <p:txBody>
          <a:bodyPr anchor="ctr"/>
          <a:lstStyle/>
          <a:p>
            <a:pPr fontAlgn="base">
              <a:spcBef>
                <a:spcPct val="0"/>
              </a:spcBef>
              <a:spcAft>
                <a:spcPct val="0"/>
              </a:spcAft>
            </a:pPr>
            <a:r>
              <a:rPr lang="bn-BD" sz="3200" dirty="0" smtClean="0">
                <a:solidFill>
                  <a:prstClr val="black"/>
                </a:solidFill>
                <a:latin typeface="NikoshBAN" pitchFamily="2" charset="0"/>
                <a:cs typeface="NikoshBAN" pitchFamily="2" charset="0"/>
              </a:rPr>
              <a:t>মোঃ আবু সাঈদ</a:t>
            </a:r>
            <a:endParaRPr lang="en-US" sz="3200" dirty="0">
              <a:solidFill>
                <a:prstClr val="black"/>
              </a:solidFill>
              <a:latin typeface="NikoshBAN" pitchFamily="2" charset="0"/>
              <a:cs typeface="NikoshBAN" pitchFamily="2" charset="0"/>
            </a:endParaRPr>
          </a:p>
          <a:p>
            <a:pPr fontAlgn="base">
              <a:spcBef>
                <a:spcPct val="0"/>
              </a:spcBef>
              <a:spcAft>
                <a:spcPct val="0"/>
              </a:spcAft>
            </a:pPr>
            <a:r>
              <a:rPr lang="bn-BD" sz="3200" dirty="0" smtClean="0">
                <a:solidFill>
                  <a:prstClr val="black"/>
                </a:solidFill>
                <a:latin typeface="NikoshBAN" pitchFamily="2" charset="0"/>
                <a:cs typeface="NikoshBAN" pitchFamily="2" charset="0"/>
              </a:rPr>
              <a:t>প্রভাষক</a:t>
            </a:r>
            <a:r>
              <a:rPr lang="en-US" sz="3200" dirty="0" smtClean="0">
                <a:solidFill>
                  <a:prstClr val="black"/>
                </a:solidFill>
                <a:latin typeface="NikoshBAN" pitchFamily="2" charset="0"/>
                <a:cs typeface="NikoshBAN" pitchFamily="2" charset="0"/>
              </a:rPr>
              <a:t>- </a:t>
            </a:r>
            <a:r>
              <a:rPr lang="bn-IN" sz="3200" dirty="0">
                <a:solidFill>
                  <a:prstClr val="black"/>
                </a:solidFill>
                <a:latin typeface="NikoshBAN" pitchFamily="2" charset="0"/>
                <a:cs typeface="NikoshBAN" pitchFamily="2" charset="0"/>
              </a:rPr>
              <a:t>যুক্তিবিদ্যা</a:t>
            </a:r>
            <a:endParaRPr lang="en-US" sz="3200" dirty="0">
              <a:solidFill>
                <a:prstClr val="black"/>
              </a:solidFill>
              <a:latin typeface="NikoshBAN" pitchFamily="2" charset="0"/>
              <a:cs typeface="NikoshBAN" pitchFamily="2" charset="0"/>
            </a:endParaRPr>
          </a:p>
          <a:p>
            <a:pPr fontAlgn="base">
              <a:spcBef>
                <a:spcPct val="0"/>
              </a:spcBef>
              <a:spcAft>
                <a:spcPct val="0"/>
              </a:spcAft>
            </a:pPr>
            <a:r>
              <a:rPr lang="bn-BD" sz="2000" dirty="0" smtClean="0">
                <a:solidFill>
                  <a:prstClr val="black"/>
                </a:solidFill>
                <a:latin typeface="NikoshBAN" pitchFamily="2" charset="0"/>
                <a:cs typeface="NikoshBAN" pitchFamily="2" charset="0"/>
              </a:rPr>
              <a:t>যশোর শিক্ষা বোর্ড মডেল স্কুল এন্ড কলেজ</a:t>
            </a:r>
            <a:endParaRPr lang="en-US" sz="2000" dirty="0">
              <a:solidFill>
                <a:prstClr val="black"/>
              </a:solidFill>
              <a:latin typeface="NikoshBAN" pitchFamily="2" charset="0"/>
              <a:cs typeface="NikoshBAN" pitchFamily="2" charset="0"/>
            </a:endParaRPr>
          </a:p>
        </p:txBody>
      </p:sp>
      <p:grpSp>
        <p:nvGrpSpPr>
          <p:cNvPr id="16" name="Group 10"/>
          <p:cNvGrpSpPr>
            <a:grpSpLocks/>
          </p:cNvGrpSpPr>
          <p:nvPr/>
        </p:nvGrpSpPr>
        <p:grpSpPr bwMode="auto">
          <a:xfrm>
            <a:off x="4157662" y="952501"/>
            <a:ext cx="304800" cy="4052094"/>
            <a:chOff x="2832" y="864"/>
            <a:chExt cx="192" cy="3063"/>
          </a:xfrm>
          <a:effectLst>
            <a:glow rad="228600">
              <a:schemeClr val="accent2">
                <a:satMod val="175000"/>
                <a:alpha val="40000"/>
              </a:schemeClr>
            </a:glow>
          </a:effectLst>
        </p:grpSpPr>
        <p:cxnSp>
          <p:nvCxnSpPr>
            <p:cNvPr id="17" name="Straight Connector 16"/>
            <p:cNvCxnSpPr>
              <a:cxnSpLocks noChangeShapeType="1"/>
            </p:cNvCxnSpPr>
            <p:nvPr/>
          </p:nvCxnSpPr>
          <p:spPr bwMode="auto">
            <a:xfrm>
              <a:off x="2928" y="864"/>
              <a:ext cx="0" cy="2967"/>
            </a:xfrm>
            <a:prstGeom prst="line">
              <a:avLst/>
            </a:prstGeom>
            <a:noFill/>
            <a:ln w="76200" algn="ctr">
              <a:solidFill>
                <a:srgbClr val="0000FF"/>
              </a:solidFill>
              <a:prstDash val="lgDash"/>
              <a:round/>
              <a:headEnd/>
              <a:tailEnd/>
            </a:ln>
          </p:spPr>
        </p:cxnSp>
        <p:cxnSp>
          <p:nvCxnSpPr>
            <p:cNvPr id="18" name="Straight Connector 8"/>
            <p:cNvCxnSpPr>
              <a:cxnSpLocks noChangeShapeType="1"/>
            </p:cNvCxnSpPr>
            <p:nvPr/>
          </p:nvCxnSpPr>
          <p:spPr bwMode="auto">
            <a:xfrm>
              <a:off x="2832" y="960"/>
              <a:ext cx="0" cy="2967"/>
            </a:xfrm>
            <a:prstGeom prst="line">
              <a:avLst/>
            </a:prstGeom>
            <a:noFill/>
            <a:ln w="76200" algn="ctr">
              <a:solidFill>
                <a:srgbClr val="0000FF"/>
              </a:solidFill>
              <a:prstDash val="lgDash"/>
              <a:round/>
              <a:headEnd/>
              <a:tailEnd/>
            </a:ln>
          </p:spPr>
        </p:cxnSp>
        <p:cxnSp>
          <p:nvCxnSpPr>
            <p:cNvPr id="19" name="Straight Connector 8"/>
            <p:cNvCxnSpPr>
              <a:cxnSpLocks noChangeShapeType="1"/>
            </p:cNvCxnSpPr>
            <p:nvPr/>
          </p:nvCxnSpPr>
          <p:spPr bwMode="auto">
            <a:xfrm>
              <a:off x="3024" y="864"/>
              <a:ext cx="0" cy="2967"/>
            </a:xfrm>
            <a:prstGeom prst="line">
              <a:avLst/>
            </a:prstGeom>
            <a:noFill/>
            <a:ln w="76200" algn="ctr">
              <a:solidFill>
                <a:srgbClr val="0000FF"/>
              </a:solidFill>
              <a:prstDash val="lgDash"/>
              <a:round/>
              <a:headEnd/>
              <a:tailEnd/>
            </a:ln>
          </p:spPr>
        </p:cxnSp>
      </p:grpSp>
      <p:pic>
        <p:nvPicPr>
          <p:cNvPr id="2050" name="Picture 2" descr="I:\ \ALL Fil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
            <a:ext cx="3886200" cy="52070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2" name="Picture 11" descr="I:\ \Picture\DSC_0003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079500"/>
            <a:ext cx="2514600" cy="254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395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Scale>
                                      <p:cBhvr>
                                        <p:cTn id="7" dur="5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13"/>
                                        </p:tgtEl>
                                        <p:attrNameLst>
                                          <p:attrName>ppt_x</p:attrName>
                                          <p:attrName>ppt_y</p:attrName>
                                        </p:attrNameLst>
                                      </p:cBhvr>
                                    </p:animMotion>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heel(1)">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heel(1)">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86740"/>
            <a:ext cx="8382000" cy="1381760"/>
          </a:xfrm>
        </p:spPr>
        <p:style>
          <a:lnRef idx="2">
            <a:schemeClr val="accent1"/>
          </a:lnRef>
          <a:fillRef idx="1">
            <a:schemeClr val="lt1"/>
          </a:fillRef>
          <a:effectRef idx="0">
            <a:schemeClr val="accent1"/>
          </a:effectRef>
          <a:fontRef idx="minor">
            <a:schemeClr val="dk1"/>
          </a:fontRef>
        </p:style>
        <p:txBody>
          <a:bodyPr>
            <a:noAutofit/>
          </a:bodyPr>
          <a:lstStyle/>
          <a:p>
            <a:r>
              <a:rPr lang="as-IN" sz="4800" b="1" dirty="0" smtClean="0">
                <a:solidFill>
                  <a:srgbClr val="FF0000"/>
                </a:solidFill>
                <a:latin typeface="SutonnyMJ" pitchFamily="2" charset="0"/>
                <a:cs typeface="SutonnyMJ" pitchFamily="2" charset="0"/>
              </a:rPr>
              <a:t>আজকের আলোচ্য বিষয়</a:t>
            </a:r>
            <a:endParaRPr lang="en-US" sz="4800"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304800" y="2222500"/>
            <a:ext cx="8458200" cy="2921000"/>
          </a:xfrm>
        </p:spPr>
        <p:style>
          <a:lnRef idx="3">
            <a:schemeClr val="lt1"/>
          </a:lnRef>
          <a:fillRef idx="1">
            <a:schemeClr val="accent1"/>
          </a:fillRef>
          <a:effectRef idx="1">
            <a:schemeClr val="accent1"/>
          </a:effectRef>
          <a:fontRef idx="minor">
            <a:schemeClr val="lt1"/>
          </a:fontRef>
        </p:style>
        <p:txBody>
          <a:bodyPr>
            <a:normAutofit fontScale="62500" lnSpcReduction="20000"/>
          </a:bodyPr>
          <a:lstStyle/>
          <a:p>
            <a:pPr lvl="3">
              <a:buNone/>
            </a:pPr>
            <a:r>
              <a:rPr lang="en-US" sz="8000" dirty="0" smtClean="0">
                <a:solidFill>
                  <a:srgbClr val="7030A0"/>
                </a:solidFill>
                <a:latin typeface="SutonnyMJ" pitchFamily="2" charset="0"/>
                <a:cs typeface="SutonnyMJ" pitchFamily="2" charset="0"/>
              </a:rPr>
              <a:t> </a:t>
            </a:r>
            <a:r>
              <a:rPr lang="as-IN" sz="8000" dirty="0" smtClean="0">
                <a:solidFill>
                  <a:srgbClr val="7030A0"/>
                </a:solidFill>
                <a:latin typeface="NikoshBAN" pitchFamily="2" charset="0"/>
                <a:cs typeface="NikoshBAN" pitchFamily="2" charset="0"/>
              </a:rPr>
              <a:t>অবরোহ অনুমান</a:t>
            </a:r>
          </a:p>
          <a:p>
            <a:pPr lvl="3">
              <a:buNone/>
            </a:pPr>
            <a:r>
              <a:rPr lang="as-IN" sz="8000" dirty="0" smtClean="0">
                <a:solidFill>
                  <a:srgbClr val="7030A0"/>
                </a:solidFill>
                <a:latin typeface="NikoshBAN" pitchFamily="2" charset="0"/>
                <a:cs typeface="NikoshBAN" pitchFamily="2" charset="0"/>
              </a:rPr>
              <a:t>     (</a:t>
            </a:r>
            <a:r>
              <a:rPr lang="as-IN" sz="8000" dirty="0" smtClean="0">
                <a:solidFill>
                  <a:srgbClr val="7030A0"/>
                </a:solidFill>
                <a:latin typeface="NikoshBAN" pitchFamily="2" charset="0"/>
                <a:cs typeface="NikoshBAN" pitchFamily="2" charset="0"/>
              </a:rPr>
              <a:t>সহানুমা</a:t>
            </a:r>
            <a:r>
              <a:rPr lang="en-US" sz="8000" dirty="0" err="1" smtClean="0">
                <a:solidFill>
                  <a:srgbClr val="7030A0"/>
                </a:solidFill>
                <a:latin typeface="NikoshBAN" pitchFamily="2" charset="0"/>
                <a:cs typeface="NikoshBAN" pitchFamily="2" charset="0"/>
              </a:rPr>
              <a:t>নের</a:t>
            </a:r>
            <a:r>
              <a:rPr lang="en-US" sz="8000" dirty="0" smtClean="0">
                <a:solidFill>
                  <a:srgbClr val="7030A0"/>
                </a:solidFill>
                <a:latin typeface="NikoshBAN" pitchFamily="2" charset="0"/>
                <a:cs typeface="NikoshBAN" pitchFamily="2" charset="0"/>
              </a:rPr>
              <a:t> </a:t>
            </a:r>
            <a:r>
              <a:rPr lang="en-US" sz="8000" dirty="0" err="1" smtClean="0">
                <a:solidFill>
                  <a:srgbClr val="7030A0"/>
                </a:solidFill>
                <a:latin typeface="NikoshBAN" pitchFamily="2" charset="0"/>
                <a:cs typeface="NikoshBAN" pitchFamily="2" charset="0"/>
              </a:rPr>
              <a:t>নিয়ম</a:t>
            </a:r>
            <a:r>
              <a:rPr lang="en-US" sz="8000" dirty="0" smtClean="0">
                <a:solidFill>
                  <a:srgbClr val="7030A0"/>
                </a:solidFill>
                <a:latin typeface="NikoshBAN" pitchFamily="2" charset="0"/>
                <a:cs typeface="NikoshBAN" pitchFamily="2" charset="0"/>
              </a:rPr>
              <a:t> </a:t>
            </a:r>
            <a:r>
              <a:rPr lang="en-US" sz="8000" dirty="0" err="1" smtClean="0">
                <a:solidFill>
                  <a:srgbClr val="7030A0"/>
                </a:solidFill>
                <a:latin typeface="NikoshBAN" pitchFamily="2" charset="0"/>
                <a:cs typeface="NikoshBAN" pitchFamily="2" charset="0"/>
              </a:rPr>
              <a:t>লংঘনজনিত</a:t>
            </a:r>
            <a:r>
              <a:rPr lang="en-US" sz="8000" dirty="0" smtClean="0">
                <a:solidFill>
                  <a:srgbClr val="7030A0"/>
                </a:solidFill>
                <a:latin typeface="NikoshBAN" pitchFamily="2" charset="0"/>
                <a:cs typeface="NikoshBAN" pitchFamily="2" charset="0"/>
              </a:rPr>
              <a:t> </a:t>
            </a:r>
            <a:r>
              <a:rPr lang="en-US" sz="8000" smtClean="0">
                <a:solidFill>
                  <a:srgbClr val="7030A0"/>
                </a:solidFill>
                <a:latin typeface="NikoshBAN" pitchFamily="2" charset="0"/>
                <a:cs typeface="NikoshBAN" pitchFamily="2" charset="0"/>
              </a:rPr>
              <a:t>অনুপপত্তি</a:t>
            </a:r>
            <a:r>
              <a:rPr lang="as-IN" sz="8000" smtClean="0">
                <a:solidFill>
                  <a:srgbClr val="7030A0"/>
                </a:solidFill>
                <a:latin typeface="NikoshBAN" pitchFamily="2" charset="0"/>
                <a:cs typeface="NikoshBAN" pitchFamily="2" charset="0"/>
              </a:rPr>
              <a:t>)</a:t>
            </a:r>
            <a:endParaRPr lang="as-IN" sz="8000" dirty="0" smtClean="0">
              <a:solidFill>
                <a:srgbClr val="7030A0"/>
              </a:solidFill>
              <a:latin typeface="NikoshBAN" pitchFamily="2" charset="0"/>
              <a:cs typeface="NikoshBAN" pitchFamily="2" charset="0"/>
            </a:endParaRPr>
          </a:p>
          <a:p>
            <a:pPr lvl="3">
              <a:buNone/>
            </a:pPr>
            <a:r>
              <a:rPr lang="as-IN" sz="8000" dirty="0" smtClean="0">
                <a:solidFill>
                  <a:srgbClr val="7030A0"/>
                </a:solidFill>
                <a:latin typeface="SutonnyMJ" pitchFamily="2" charset="0"/>
                <a:cs typeface="SutonnyMJ" pitchFamily="2" charset="0"/>
              </a:rPr>
              <a:t>           </a:t>
            </a:r>
            <a:endParaRPr lang="en-US" sz="4800" b="1" dirty="0">
              <a:solidFill>
                <a:schemeClr val="bg1"/>
              </a:solidFill>
              <a:latin typeface="Times New Roman" pitchFamily="18" charset="0"/>
              <a:cs typeface="Times New Roman" pitchFamily="18"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191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6600" b="1" dirty="0" smtClean="0">
                <a:solidFill>
                  <a:srgbClr val="7030A0"/>
                </a:solidFill>
                <a:latin typeface="SutonnyMJ" pitchFamily="2" charset="0"/>
                <a:cs typeface="SutonnyMJ" pitchFamily="2" charset="0"/>
              </a:rPr>
              <a:t>শিখনফলঃ</a:t>
            </a:r>
            <a:endParaRPr lang="en-US" sz="6600" b="1" dirty="0">
              <a:solidFill>
                <a:srgbClr val="7030A0"/>
              </a:solidFill>
              <a:latin typeface="SutonnyMJ" pitchFamily="2" charset="0"/>
              <a:cs typeface="SutonnyMJ" pitchFamily="2" charset="0"/>
            </a:endParaRPr>
          </a:p>
        </p:txBody>
      </p:sp>
      <p:sp>
        <p:nvSpPr>
          <p:cNvPr id="3" name="Content Placeholder 2"/>
          <p:cNvSpPr>
            <a:spLocks noGrp="1"/>
          </p:cNvSpPr>
          <p:nvPr>
            <p:ph idx="1"/>
          </p:nvPr>
        </p:nvSpPr>
        <p:spPr>
          <a:xfrm>
            <a:off x="502920" y="1577340"/>
            <a:ext cx="8183880" cy="3489960"/>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r>
              <a:rPr lang="as-IN" sz="4000" b="1" dirty="0" smtClean="0">
                <a:solidFill>
                  <a:schemeClr val="bg1"/>
                </a:solidFill>
                <a:latin typeface="NikoshBAN" pitchFamily="2" charset="0"/>
                <a:cs typeface="NikoshBAN" pitchFamily="2" charset="0"/>
              </a:rPr>
              <a:t>সহানুমানের সংজ্ঞা দিতে  পারবে ।</a:t>
            </a:r>
          </a:p>
          <a:p>
            <a:r>
              <a:rPr lang="as-IN" sz="4000" b="1" dirty="0" smtClean="0">
                <a:solidFill>
                  <a:schemeClr val="bg1"/>
                </a:solidFill>
                <a:latin typeface="NikoshBAN" pitchFamily="2" charset="0"/>
                <a:cs typeface="NikoshBAN" pitchFamily="2" charset="0"/>
              </a:rPr>
              <a:t>সহানুমানের প্রকারভেদ ব্যাখা করতে পারবে ।</a:t>
            </a:r>
          </a:p>
          <a:p>
            <a:r>
              <a:rPr lang="as-IN" sz="4000" b="1" dirty="0" smtClean="0">
                <a:solidFill>
                  <a:schemeClr val="bg1"/>
                </a:solidFill>
                <a:latin typeface="NikoshBAN" pitchFamily="2" charset="0"/>
                <a:cs typeface="NikoshBAN" pitchFamily="2" charset="0"/>
              </a:rPr>
              <a:t>সহানুমানের  দৃষ্টান্ত তৈরী করতে পারবে।</a:t>
            </a:r>
          </a:p>
          <a:p>
            <a:r>
              <a:rPr lang="as-IN" sz="4000" b="1" dirty="0" smtClean="0">
                <a:solidFill>
                  <a:schemeClr val="bg1"/>
                </a:solidFill>
                <a:latin typeface="NikoshBAN" pitchFamily="2" charset="0"/>
                <a:cs typeface="NikoshBAN" pitchFamily="2" charset="0"/>
              </a:rPr>
              <a:t>সহানুমানের ধারনা ব্যাখ্যা করতে পারবে।</a:t>
            </a:r>
          </a:p>
          <a:p>
            <a:r>
              <a:rPr lang="as-IN" sz="4000" b="1" dirty="0" smtClean="0">
                <a:solidFill>
                  <a:schemeClr val="bg1"/>
                </a:solidFill>
                <a:latin typeface="NikoshBAN" pitchFamily="2" charset="0"/>
                <a:cs typeface="NikoshBAN" pitchFamily="2" charset="0"/>
              </a:rPr>
              <a:t> সহানুমানের বেশিষ্ট্য বর্ণনা করতে পারবে।</a:t>
            </a:r>
          </a:p>
          <a:p>
            <a:r>
              <a:rPr lang="as-IN" sz="4000" b="1" dirty="0" smtClean="0">
                <a:solidFill>
                  <a:schemeClr val="bg1"/>
                </a:solidFill>
                <a:latin typeface="NikoshBAN" pitchFamily="2" charset="0"/>
                <a:cs typeface="NikoshBAN" pitchFamily="2" charset="0"/>
              </a:rPr>
              <a:t>সহানুমানের নিয়মাবলী বিশ্লেষণ করতে পারবে।</a:t>
            </a:r>
            <a:endParaRPr lang="en-US" sz="4000" b="1" dirty="0">
              <a:solidFill>
                <a:schemeClr val="bg1"/>
              </a:solidFill>
              <a:latin typeface="NikoshBAN" pitchFamily="2" charset="0"/>
              <a:cs typeface="NikoshBAN" pitchFamily="2" charset="0"/>
            </a:endParaRPr>
          </a:p>
        </p:txBody>
      </p:sp>
      <p:sp>
        <p:nvSpPr>
          <p:cNvPr id="4" name="Title 1"/>
          <p:cNvSpPr txBox="1">
            <a:spLocks/>
          </p:cNvSpPr>
          <p:nvPr/>
        </p:nvSpPr>
        <p:spPr>
          <a:xfrm>
            <a:off x="-1447800" y="317500"/>
            <a:ext cx="8229600" cy="9525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8800" b="0" i="0" u="none" strike="noStrike" kern="1200" cap="none" spc="0" normalizeH="0" baseline="0" noProof="0" dirty="0" smtClean="0">
              <a:ln>
                <a:noFill/>
              </a:ln>
              <a:solidFill>
                <a:srgbClr val="FF0000"/>
              </a:solidFill>
              <a:effectLst/>
              <a:uLnTx/>
              <a:uFillTx/>
              <a:latin typeface="SutonnyMJ" pitchFamily="2" charset="0"/>
              <a:ea typeface="+mj-ea"/>
              <a:cs typeface="SutonnyMJ" pitchFamily="2" charset="0"/>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14500"/>
          </a:xfrm>
        </p:spPr>
        <p:style>
          <a:lnRef idx="2">
            <a:schemeClr val="accent1"/>
          </a:lnRef>
          <a:fillRef idx="1">
            <a:schemeClr val="lt1"/>
          </a:fillRef>
          <a:effectRef idx="0">
            <a:schemeClr val="accent1"/>
          </a:effectRef>
          <a:fontRef idx="minor">
            <a:schemeClr val="dk1"/>
          </a:fontRef>
        </p:style>
        <p:txBody>
          <a:bodyPr>
            <a:normAutofit/>
          </a:bodyPr>
          <a:lstStyle/>
          <a:p>
            <a:r>
              <a:rPr lang="as-IN" dirty="0" smtClean="0">
                <a:solidFill>
                  <a:srgbClr val="FF0000"/>
                </a:solidFill>
                <a:latin typeface="NikoshBAN" pitchFamily="2" charset="0"/>
                <a:cs typeface="NikoshBAN" pitchFamily="2" charset="0"/>
              </a:rPr>
              <a:t>সহানুমানের সংজ্ঞাঃ </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sz="3600" b="1" dirty="0" smtClean="0">
                <a:solidFill>
                  <a:srgbClr val="FF0000"/>
                </a:solidFill>
                <a:latin typeface="SutonnyMJ" pitchFamily="2" charset="0"/>
                <a:cs typeface="SutonnyMJ" pitchFamily="2" charset="0"/>
              </a:rPr>
              <a:t>(</a:t>
            </a:r>
            <a:r>
              <a:rPr lang="en-US" sz="3600" b="1" dirty="0" smtClean="0">
                <a:solidFill>
                  <a:srgbClr val="FF0000"/>
                </a:solidFill>
                <a:latin typeface="Times New Roman" pitchFamily="18" charset="0"/>
                <a:cs typeface="Times New Roman" pitchFamily="18" charset="0"/>
              </a:rPr>
              <a:t>DEFINITION OF SYLLOGISM)</a:t>
            </a:r>
            <a:endParaRPr lang="en-US" b="1" dirty="0">
              <a:latin typeface="SutonnyMJ" pitchFamily="2" charset="0"/>
              <a:cs typeface="SutonnyMJ" pitchFamily="2" charset="0"/>
            </a:endParaRPr>
          </a:p>
        </p:txBody>
      </p:sp>
      <p:sp>
        <p:nvSpPr>
          <p:cNvPr id="3" name="Content Placeholder 2"/>
          <p:cNvSpPr>
            <a:spLocks noGrp="1"/>
          </p:cNvSpPr>
          <p:nvPr>
            <p:ph idx="1"/>
          </p:nvPr>
        </p:nvSpPr>
        <p:spPr>
          <a:xfrm>
            <a:off x="457200" y="1790700"/>
            <a:ext cx="8229600" cy="3924300"/>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endParaRPr lang="en-US" sz="3600" b="1" dirty="0" smtClean="0">
              <a:solidFill>
                <a:schemeClr val="bg1"/>
              </a:solidFill>
              <a:latin typeface="NikoshBAN" pitchFamily="2" charset="0"/>
              <a:cs typeface="NikoshBAN" pitchFamily="2" charset="0"/>
            </a:endParaRPr>
          </a:p>
          <a:p>
            <a:pPr marL="0" indent="0">
              <a:buNone/>
            </a:pPr>
            <a:r>
              <a:rPr lang="as-IN" sz="3600" b="1" dirty="0" smtClean="0">
                <a:solidFill>
                  <a:schemeClr val="bg1"/>
                </a:solidFill>
                <a:latin typeface="NikoshBAN" pitchFamily="2" charset="0"/>
                <a:cs typeface="NikoshBAN" pitchFamily="2" charset="0"/>
              </a:rPr>
              <a:t>যে মাধ্যম অবরোহ অনুমানে সিদ্ধান্তটি দুটি পরস্পর সম্বন্ধযুক্ত আশ্রয়বাক্য থেকে অনিবার্যভাবে নিঃসৃত হয় তাকে সহানুমান বলে।</a:t>
            </a:r>
          </a:p>
          <a:p>
            <a:endParaRPr lang="as-IN" sz="3600" b="1" dirty="0" smtClean="0">
              <a:solidFill>
                <a:schemeClr val="bg1"/>
              </a:solidFill>
              <a:latin typeface="NikoshBAN" pitchFamily="2" charset="0"/>
              <a:cs typeface="NikoshBAN" pitchFamily="2" charset="0"/>
            </a:endParaRPr>
          </a:p>
          <a:p>
            <a:pPr marL="0" indent="0">
              <a:buNone/>
            </a:pPr>
            <a:r>
              <a:rPr lang="as-IN" sz="3600" b="1" dirty="0" smtClean="0">
                <a:solidFill>
                  <a:schemeClr val="bg1"/>
                </a:solidFill>
                <a:latin typeface="NikoshBAN" pitchFamily="2" charset="0"/>
                <a:cs typeface="NikoshBAN" pitchFamily="2" charset="0"/>
              </a:rPr>
              <a:t>যুক্তিবিদ “যোসেফ” বলেন, “সহানুমান হচেছ প্রকৃতপক্ষে এক প্রকার যুক্তি যেখানে একই তৃতীয় পদের সাথে দুটি পদের উদ্দেশ্য ও বিধেয় আকারের সম্পর্ক থেকে পদ দুটির নিজেদের মধ্যে উদ্দেশ্য  ও বিধেয় আকারের একটি সম্পর্ক অনিবার্যভাবে  প্রতিষ্ঠিত  হয়।”</a:t>
            </a:r>
            <a:endParaRPr lang="en-US" sz="3600" b="1" dirty="0" smtClean="0">
              <a:solidFill>
                <a:schemeClr val="bg1"/>
              </a:solidFill>
              <a:latin typeface="NikoshBAN" pitchFamily="2" charset="0"/>
              <a:cs typeface="NikoshBAN" pitchFamily="2" charset="0"/>
            </a:endParaRPr>
          </a:p>
          <a:p>
            <a:pPr marL="0" indent="0">
              <a:buNone/>
            </a:pPr>
            <a:r>
              <a:rPr lang="bn-BD" dirty="0">
                <a:latin typeface="NikoshBAN" pitchFamily="2" charset="0"/>
                <a:cs typeface="NikoshBAN" pitchFamily="2" charset="0"/>
              </a:rPr>
              <a:t>যুক্তিবিদ ওয়েলটন বলেন, “সহানুমান হচ্ছে একপ্রকার অনুমান যাতে একটি সাধারণ উপাদান আছে এবং যাদের কমপক্ষে একটি সার্বিক এমন দুটি যুক্তিবাক্য থেকে একটি নতুন যুক্তিবাক্য টানা হয়, যা কেবল প্রথম দুটি যুক্তিবাক্যের সমষ্টি নয় এবং যার সত্যতা তাদের থেকে অনিবার্য পরিণতিরূপে নিঃসৃত হয়”</a:t>
            </a:r>
            <a:endParaRPr lang="en-US" dirty="0">
              <a:latin typeface="NikoshBAN" pitchFamily="2" charset="0"/>
              <a:cs typeface="NikoshBAN" pitchFamily="2" charset="0"/>
            </a:endParaRPr>
          </a:p>
          <a:p>
            <a:endParaRPr lang="en-US" sz="3600" b="1" dirty="0" smtClean="0">
              <a:solidFill>
                <a:schemeClr val="bg1"/>
              </a:solidFill>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a:solidFill>
                  <a:srgbClr val="FF0000"/>
                </a:solidFill>
                <a:latin typeface="NikoshBAN" pitchFamily="2" charset="0"/>
                <a:cs typeface="NikoshBAN" pitchFamily="2" charset="0"/>
              </a:rPr>
              <a:t>সহানুমানের সংজ্ঞাঃ </a:t>
            </a:r>
            <a:r>
              <a:rPr lang="en-US" dirty="0">
                <a:solidFill>
                  <a:srgbClr val="FF0000"/>
                </a:solidFill>
                <a:latin typeface="SutonnyMJ" pitchFamily="2" charset="0"/>
                <a:cs typeface="SutonnyMJ" pitchFamily="2" charset="0"/>
              </a:rPr>
              <a:t/>
            </a:r>
            <a:br>
              <a:rPr lang="en-US" dirty="0">
                <a:solidFill>
                  <a:srgbClr val="FF0000"/>
                </a:solidFill>
                <a:latin typeface="SutonnyMJ" pitchFamily="2" charset="0"/>
                <a:cs typeface="SutonnyMJ" pitchFamily="2" charset="0"/>
              </a:rPr>
            </a:br>
            <a:r>
              <a:rPr lang="en-US" b="1" dirty="0">
                <a:solidFill>
                  <a:srgbClr val="FF0000"/>
                </a:solidFill>
                <a:latin typeface="SutonnyMJ" pitchFamily="2" charset="0"/>
                <a:cs typeface="SutonnyMJ" pitchFamily="2" charset="0"/>
              </a:rPr>
              <a:t>(</a:t>
            </a:r>
            <a:r>
              <a:rPr lang="en-US" b="1" dirty="0">
                <a:solidFill>
                  <a:srgbClr val="FF0000"/>
                </a:solidFill>
                <a:latin typeface="Times New Roman" pitchFamily="18" charset="0"/>
                <a:cs typeface="Times New Roman" pitchFamily="18" charset="0"/>
              </a:rPr>
              <a:t>DEFINITION OF SYLLOGISM)</a:t>
            </a:r>
            <a:endParaRPr lang="en-US" dirty="0"/>
          </a:p>
        </p:txBody>
      </p:sp>
      <p:sp>
        <p:nvSpPr>
          <p:cNvPr id="3" name="Content Placeholder 2"/>
          <p:cNvSpPr>
            <a:spLocks noGrp="1"/>
          </p:cNvSpPr>
          <p:nvPr>
            <p:ph idx="1"/>
          </p:nvPr>
        </p:nvSpPr>
        <p:spPr>
          <a:xfrm>
            <a:off x="457200" y="1333500"/>
            <a:ext cx="8229600" cy="42672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bn-BD" dirty="0">
                <a:latin typeface="NikoshBAN" pitchFamily="2" charset="0"/>
                <a:cs typeface="NikoshBAN" pitchFamily="2" charset="0"/>
              </a:rPr>
              <a:t>যে অবরোহ মাধ্যম অনুমানে পরস্পর সম্পর্কযুক্ত দুটি আশ্রয়বাক্য থেকে অনিবার্যভাবে সিদ্ধান্ত অনুমিত হয় তাকে সহানুমান বলে।</a:t>
            </a:r>
            <a:endParaRPr lang="en-US" dirty="0">
              <a:latin typeface="NikoshBAN" pitchFamily="2" charset="0"/>
              <a:cs typeface="NikoshBAN" pitchFamily="2" charset="0"/>
            </a:endParaRPr>
          </a:p>
          <a:p>
            <a:pPr marL="0" indent="1371600">
              <a:buNone/>
            </a:pPr>
            <a:endParaRPr lang="bn-BD" dirty="0">
              <a:latin typeface="NikoshBAN" pitchFamily="2" charset="0"/>
              <a:cs typeface="NikoshBAN" pitchFamily="2" charset="0"/>
            </a:endParaRPr>
          </a:p>
          <a:p>
            <a:pPr marL="0" indent="1371600">
              <a:buNone/>
            </a:pPr>
            <a:r>
              <a:rPr lang="bn-BD" dirty="0" smtClean="0">
                <a:latin typeface="NikoshBAN" pitchFamily="2" charset="0"/>
                <a:cs typeface="NikoshBAN" pitchFamily="2" charset="0"/>
              </a:rPr>
              <a:t>যেমন,</a:t>
            </a:r>
            <a:endParaRPr lang="en-US" dirty="0" smtClean="0">
              <a:latin typeface="NikoshBAN" pitchFamily="2" charset="0"/>
              <a:cs typeface="NikoshBAN" pitchFamily="2" charset="0"/>
            </a:endParaRPr>
          </a:p>
          <a:p>
            <a:pPr marL="0" indent="1371600">
              <a:buNone/>
            </a:pPr>
            <a:r>
              <a:rPr lang="bn-BD" dirty="0" smtClean="0">
                <a:latin typeface="NikoshBAN" pitchFamily="2" charset="0"/>
                <a:cs typeface="NikoshBAN" pitchFamily="2" charset="0"/>
              </a:rPr>
              <a:t>সকল </a:t>
            </a:r>
            <a:r>
              <a:rPr lang="bn-BD" dirty="0">
                <a:latin typeface="NikoshBAN" pitchFamily="2" charset="0"/>
                <a:cs typeface="NikoshBAN" pitchFamily="2" charset="0"/>
              </a:rPr>
              <a:t>মানুষ হয় মরণশীল</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সকল কবি হয় মানুষ</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অতএব, সকল কবি হয় মরণশীল</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আবার, </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যদি রিফাত আসে তাহলে মাহদী যাবে</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রিফাত এসেছে</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অতএব, মাহদী যাবে।</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469355000"/>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429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4800" dirty="0" smtClean="0">
                <a:solidFill>
                  <a:srgbClr val="7030A0"/>
                </a:solidFill>
                <a:latin typeface="NikoshBAN" pitchFamily="2" charset="0"/>
                <a:cs typeface="NikoshBAN" pitchFamily="2" charset="0"/>
              </a:rPr>
              <a:t>উদাহরন বিশ্লেষণঃ-</a:t>
            </a:r>
            <a:endParaRPr lang="en-US" sz="4800" dirty="0">
              <a:solidFill>
                <a:srgbClr val="7030A0"/>
              </a:solidFill>
              <a:latin typeface="NikoshBAN" pitchFamily="2" charset="0"/>
              <a:cs typeface="NikoshBAN" pitchFamily="2" charset="0"/>
            </a:endParaRPr>
          </a:p>
        </p:txBody>
      </p:sp>
      <p:sp>
        <p:nvSpPr>
          <p:cNvPr id="3" name="Content Placeholder 2"/>
          <p:cNvSpPr>
            <a:spLocks noGrp="1"/>
          </p:cNvSpPr>
          <p:nvPr>
            <p:ph idx="1"/>
          </p:nvPr>
        </p:nvSpPr>
        <p:spPr>
          <a:xfrm>
            <a:off x="457200" y="1409700"/>
            <a:ext cx="8229600" cy="4099560"/>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buNone/>
            </a:pPr>
            <a:r>
              <a:rPr lang="en-US" sz="3600" b="1" dirty="0" smtClean="0">
                <a:latin typeface="SutonnyMJ" pitchFamily="2" charset="0"/>
                <a:cs typeface="SutonnyMJ" pitchFamily="2" charset="0"/>
              </a:rPr>
              <a:t> </a:t>
            </a:r>
          </a:p>
          <a:p>
            <a:pPr>
              <a:buNone/>
            </a:pPr>
            <a:r>
              <a:rPr lang="as-IN" sz="3600" b="1" dirty="0" smtClean="0">
                <a:latin typeface="NikoshBAN" pitchFamily="2" charset="0"/>
                <a:cs typeface="NikoshBAN" pitchFamily="2" charset="0"/>
              </a:rPr>
              <a:t>উদাহরণ</a:t>
            </a:r>
            <a:r>
              <a:rPr lang="en-US" sz="3600" b="1" dirty="0" smtClean="0">
                <a:latin typeface="NikoshBAN" pitchFamily="2" charset="0"/>
                <a:cs typeface="NikoshBAN" pitchFamily="2" charset="0"/>
              </a:rPr>
              <a:t>ঃ-</a:t>
            </a:r>
            <a:r>
              <a:rPr lang="as-IN" sz="3600" b="1" dirty="0" smtClean="0">
                <a:latin typeface="NikoshBAN" pitchFamily="2" charset="0"/>
                <a:cs typeface="NikoshBAN" pitchFamily="2" charset="0"/>
              </a:rPr>
              <a:t>	   সকল পাখি হয় দ্বিপদ, </a:t>
            </a:r>
          </a:p>
          <a:p>
            <a:pPr>
              <a:buNone/>
            </a:pPr>
            <a:r>
              <a:rPr lang="as-IN" sz="3600" b="1" dirty="0" smtClean="0">
                <a:latin typeface="NikoshBAN" pitchFamily="2" charset="0"/>
                <a:cs typeface="NikoshBAN" pitchFamily="2" charset="0"/>
              </a:rPr>
              <a:t>	                সকল কাক হয় পাখি, </a:t>
            </a:r>
          </a:p>
          <a:p>
            <a:pPr>
              <a:buNone/>
            </a:pPr>
            <a:r>
              <a:rPr lang="as-IN" sz="3600" b="1" dirty="0" smtClean="0">
                <a:latin typeface="NikoshBAN" pitchFamily="2" charset="0"/>
                <a:cs typeface="NikoshBAN" pitchFamily="2" charset="0"/>
              </a:rPr>
              <a:t>      	         সুতরাং সকল কাক হয় দ্বিপদ। </a:t>
            </a:r>
          </a:p>
          <a:p>
            <a:pPr>
              <a:buNone/>
            </a:pPr>
            <a:endParaRPr lang="as-IN" sz="3600" b="1" dirty="0" smtClean="0">
              <a:latin typeface="NikoshBAN" pitchFamily="2" charset="0"/>
              <a:cs typeface="NikoshBAN" pitchFamily="2" charset="0"/>
            </a:endParaRPr>
          </a:p>
          <a:p>
            <a:pPr>
              <a:buNone/>
            </a:pPr>
            <a:r>
              <a:rPr lang="as-IN" sz="3600" b="1" dirty="0" smtClean="0">
                <a:latin typeface="NikoshBAN" pitchFamily="2" charset="0"/>
                <a:cs typeface="NikoshBAN" pitchFamily="2" charset="0"/>
              </a:rPr>
              <a:t>সহানুমানের এই যুক্তিটির দিকে লক্ষ্য করলে  দেখা যায় যে,  উল্লিখিত দৃষ্টান্তটিতে সিদ্ধান্তটি আশ্রয়বাক্য দুটির যেকোন  একটি থেকে অনুমিত হয়নি । যুক্তভাবে উভয় যুক্তিবাক্য থেকেই অনুমিত হয়েছে ।</a:t>
            </a:r>
            <a:endParaRPr lang="en-US" sz="3600" dirty="0" smtClean="0">
              <a:latin typeface="NikoshBAN" pitchFamily="2" charset="0"/>
              <a:cs typeface="NikoshBAN" pitchFamily="2"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865"/>
            <a:ext cx="5562600" cy="952500"/>
          </a:xfrm>
        </p:spPr>
        <p:style>
          <a:lnRef idx="1">
            <a:schemeClr val="accent4"/>
          </a:lnRef>
          <a:fillRef idx="2">
            <a:schemeClr val="accent4"/>
          </a:fillRef>
          <a:effectRef idx="1">
            <a:schemeClr val="accent4"/>
          </a:effectRef>
          <a:fontRef idx="minor">
            <a:schemeClr val="dk1"/>
          </a:fontRef>
        </p:style>
        <p:txBody>
          <a:bodyPr>
            <a:normAutofit/>
          </a:bodyPr>
          <a:lstStyle/>
          <a:p>
            <a:r>
              <a:rPr lang="bn-BD" dirty="0">
                <a:latin typeface="NikoshBAN" pitchFamily="2" charset="0"/>
                <a:cs typeface="NikoshBAN" pitchFamily="2" charset="0"/>
              </a:rPr>
              <a:t>সহানুমানের </a:t>
            </a:r>
            <a:r>
              <a:rPr lang="bn-BD" dirty="0" smtClean="0">
                <a:latin typeface="NikoshBAN" pitchFamily="2" charset="0"/>
                <a:cs typeface="NikoshBAN" pitchFamily="2" charset="0"/>
              </a:rPr>
              <a:t>নিয়মাবলী</a:t>
            </a:r>
            <a:endParaRPr lang="en-US" dirty="0"/>
          </a:p>
        </p:txBody>
      </p:sp>
      <p:sp>
        <p:nvSpPr>
          <p:cNvPr id="3" name="Content Placeholder 2"/>
          <p:cNvSpPr>
            <a:spLocks noGrp="1"/>
          </p:cNvSpPr>
          <p:nvPr>
            <p:ph idx="1"/>
          </p:nvPr>
        </p:nvSpPr>
        <p:spPr>
          <a:xfrm>
            <a:off x="457200" y="1333500"/>
            <a:ext cx="8229600" cy="4038600"/>
          </a:xfrm>
          <a:ln/>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bn-BD" sz="2000" dirty="0" smtClean="0">
                <a:latin typeface="NikoshBAN" pitchFamily="2" charset="0"/>
                <a:cs typeface="NikoshBAN" pitchFamily="2" charset="0"/>
              </a:rPr>
              <a:t>১</a:t>
            </a:r>
            <a:r>
              <a:rPr lang="bn-BD" sz="2000" dirty="0">
                <a:latin typeface="NikoshBAN" pitchFamily="2" charset="0"/>
                <a:cs typeface="NikoshBAN" pitchFamily="2" charset="0"/>
              </a:rPr>
              <a:t>. প্রত্যেকটি সহানুমানে কেবল তিনটি পদ থাকবে। এর বেশিও নয়, কমও নয়।</a:t>
            </a:r>
            <a:endParaRPr lang="en-US" sz="2000" dirty="0">
              <a:latin typeface="NikoshBAN" pitchFamily="2" charset="0"/>
              <a:cs typeface="NikoshBAN" pitchFamily="2" charset="0"/>
            </a:endParaRPr>
          </a:p>
          <a:p>
            <a:pPr marL="0" indent="0">
              <a:buNone/>
            </a:pPr>
            <a:r>
              <a:rPr lang="bn-BD" sz="2000" dirty="0" smtClean="0">
                <a:latin typeface="NikoshBAN" pitchFamily="2" charset="0"/>
                <a:cs typeface="NikoshBAN" pitchFamily="2" charset="0"/>
              </a:rPr>
              <a:t>২</a:t>
            </a:r>
            <a:r>
              <a:rPr lang="bn-BD" sz="2000" dirty="0">
                <a:latin typeface="NikoshBAN" pitchFamily="2" charset="0"/>
                <a:cs typeface="NikoshBAN" pitchFamily="2" charset="0"/>
              </a:rPr>
              <a:t>. সহানুমানের মধ্যপদকে অন্তত একবার ব্যাপ্য হতে হবে</a:t>
            </a:r>
            <a:r>
              <a:rPr lang="bn-BD" sz="2000" dirty="0" smtClean="0">
                <a:latin typeface="NikoshBAN" pitchFamily="2" charset="0"/>
                <a:cs typeface="NikoshBAN" pitchFamily="2" charset="0"/>
              </a:rPr>
              <a:t>।</a:t>
            </a:r>
          </a:p>
          <a:p>
            <a:pPr marL="0" indent="0">
              <a:buNone/>
            </a:pPr>
            <a:r>
              <a:rPr lang="bn-BD" sz="2000" dirty="0" smtClean="0">
                <a:latin typeface="NikoshBAN" pitchFamily="2" charset="0"/>
                <a:cs typeface="NikoshBAN" pitchFamily="2" charset="0"/>
              </a:rPr>
              <a:t>৩</a:t>
            </a:r>
            <a:r>
              <a:rPr lang="bn-BD" sz="2000" dirty="0">
                <a:latin typeface="NikoshBAN" pitchFamily="2" charset="0"/>
                <a:cs typeface="NikoshBAN" pitchFamily="2" charset="0"/>
              </a:rPr>
              <a:t>. প্রত্যেকটি সহানুমানে কেবল তিনটি যুক্তিবাক্য থাকবে। এর বেশিও নয়, কমও নয়</a:t>
            </a:r>
            <a:r>
              <a:rPr lang="bn-BD" sz="2000" dirty="0" smtClean="0">
                <a:latin typeface="NikoshBAN" pitchFamily="2" charset="0"/>
                <a:cs typeface="NikoshBAN" pitchFamily="2" charset="0"/>
              </a:rPr>
              <a:t>।</a:t>
            </a:r>
          </a:p>
          <a:p>
            <a:pPr marL="0" indent="0">
              <a:buNone/>
            </a:pPr>
            <a:r>
              <a:rPr lang="bn-BD" sz="2000" dirty="0" smtClean="0">
                <a:latin typeface="NikoshBAN" pitchFamily="2" charset="0"/>
                <a:cs typeface="NikoshBAN" pitchFamily="2" charset="0"/>
              </a:rPr>
              <a:t>৪</a:t>
            </a:r>
            <a:r>
              <a:rPr lang="bn-BD" sz="2000" dirty="0">
                <a:latin typeface="NikoshBAN" pitchFamily="2" charset="0"/>
                <a:cs typeface="NikoshBAN" pitchFamily="2" charset="0"/>
              </a:rPr>
              <a:t>. যে পদ আশ্রয়বাক্যে ব্যাপ্য নয়, তা সিদ্ধান্তে ব্যাপ্য করা যাবে 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৫. সহানুমানের উভয় আশ্রয়বাক্য নঞর্থক হলে তা থেকে কোন সিদ্ধান্ত পাওয়া যায় 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৬. সহানুমানের একটি আশ্রয়বাক্য যদি নঞর্থক হয় তাহলে সিদ্ধান্ত অবশ্যই নঞর্থক হবে।</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৭. সহানুমানের উভয় আশ্রয়বাক্য সদর্থক হলে সিদ্ধান্ত অবশ্যই সদর্থক হবে।</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৮. সহানুমানের দুটি আশ্রয়বাক্য বিশেষ হলে তা থেকে কোন সিদ্ধান্ত পাওয়া যায় 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৯. সহানুমানের একটি আশ্রয়বাক্য বিশেষ হলে সিদ্ধান্ত অবশ্যই বিশেষ হবে।</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১০. সহানুমানের প্রধান আশ্রয়বাক্য বিশেষ এবং অপ্রধান আশ্রয়বাক্য নঞর্থক হলে তা থেকে কোন সিদ্ধান্ত পাওয়া যায় না।</a:t>
            </a:r>
            <a:endParaRPr lang="en-US" sz="2000" dirty="0">
              <a:latin typeface="NikoshBAN" pitchFamily="2" charset="0"/>
              <a:cs typeface="NikoshBAN" pitchFamily="2" charset="0"/>
            </a:endParaRPr>
          </a:p>
          <a:p>
            <a:pPr marL="0" indent="0">
              <a:buNone/>
            </a:pPr>
            <a:endParaRPr lang="en-US" sz="2000" dirty="0">
              <a:latin typeface="NikoshBAN" pitchFamily="2" charset="0"/>
              <a:cs typeface="NikoshBAN" pitchFamily="2" charset="0"/>
            </a:endParaRPr>
          </a:p>
          <a:p>
            <a:pPr marL="0" indent="0">
              <a:buNone/>
            </a:pP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406721514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s-IN" b="1" dirty="0" smtClean="0">
                <a:latin typeface="NikoshBAN" pitchFamily="2" charset="0"/>
                <a:cs typeface="NikoshBAN" pitchFamily="2" charset="0"/>
              </a:rPr>
              <a:t>নিয়ম ল</a:t>
            </a:r>
            <a:r>
              <a:rPr lang="en-US" b="1" dirty="0" err="1" smtClean="0">
                <a:latin typeface="NikoshBAN" pitchFamily="2" charset="0"/>
                <a:cs typeface="NikoshBAN" pitchFamily="2" charset="0"/>
              </a:rPr>
              <a:t>ঙ্ঘনজনি</a:t>
            </a:r>
            <a:r>
              <a:rPr lang="as-IN" b="1" dirty="0" smtClean="0">
                <a:latin typeface="NikoshBAN" pitchFamily="2" charset="0"/>
                <a:cs typeface="NikoshBAN" pitchFamily="2" charset="0"/>
              </a:rPr>
              <a:t>ত অনুপপ</a:t>
            </a:r>
            <a:r>
              <a:rPr lang="en-US" b="1" dirty="0" err="1" smtClean="0">
                <a:latin typeface="NikoshBAN" pitchFamily="2" charset="0"/>
                <a:cs typeface="NikoshBAN" pitchFamily="2" charset="0"/>
              </a:rPr>
              <a:t>ত্তিঃ</a:t>
            </a:r>
            <a:endParaRPr lang="en-US" b="1"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2">
            <a:schemeClr val="accent3">
              <a:shade val="50000"/>
            </a:schemeClr>
          </a:lnRef>
          <a:fillRef idx="1">
            <a:schemeClr val="accent3"/>
          </a:fillRef>
          <a:effectRef idx="0">
            <a:schemeClr val="accent3"/>
          </a:effectRef>
          <a:fontRef idx="minor">
            <a:schemeClr val="lt1"/>
          </a:fontRef>
        </p:style>
        <p:txBody>
          <a:bodyPr>
            <a:normAutofit fontScale="77500" lnSpcReduction="20000"/>
          </a:bodyPr>
          <a:lstStyle/>
          <a:p>
            <a:pPr>
              <a:buNone/>
            </a:pPr>
            <a:r>
              <a:rPr lang="en-US" sz="4000" b="1" dirty="0" smtClean="0">
                <a:sym typeface="Symbol"/>
              </a:rPr>
              <a:t> </a:t>
            </a:r>
            <a:r>
              <a:rPr lang="as-IN" sz="4000" b="1" dirty="0" smtClean="0">
                <a:latin typeface="NikoshBAN" pitchFamily="2" charset="0"/>
                <a:cs typeface="NikoshBAN" pitchFamily="2" charset="0"/>
                <a:sym typeface="Symbol"/>
              </a:rPr>
              <a:t>সহানুমানের প্রথম নিয়ম ল</a:t>
            </a:r>
            <a:r>
              <a:rPr lang="en-US" sz="4000" b="1" dirty="0" err="1" smtClean="0">
                <a:latin typeface="NikoshBAN" pitchFamily="2" charset="0"/>
                <a:cs typeface="NikoshBAN" pitchFamily="2" charset="0"/>
                <a:sym typeface="Symbol"/>
              </a:rPr>
              <a:t>ঙ্ঘন</a:t>
            </a:r>
            <a:r>
              <a:rPr lang="en-US" sz="4000" b="1" dirty="0" smtClean="0">
                <a:latin typeface="NikoshBAN" pitchFamily="2" charset="0"/>
                <a:cs typeface="NikoshBAN" pitchFamily="2" charset="0"/>
                <a:sym typeface="Symbol"/>
              </a:rPr>
              <a:t> ক</a:t>
            </a:r>
            <a:r>
              <a:rPr lang="as-IN" sz="4000" b="1" dirty="0" smtClean="0">
                <a:latin typeface="NikoshBAN" pitchFamily="2" charset="0"/>
                <a:cs typeface="NikoshBAN" pitchFamily="2" charset="0"/>
                <a:sym typeface="Symbol"/>
              </a:rPr>
              <a:t>রলে অর্থাৎ কোন যুক্তিতে তিনটির পরিবর্তে চারটি পদ ব্যাবহার করলে “চতুষ্পদী অনুপপত্তি” ঘটে । (বোর্ডে যুক্তি উপস্থাপন )</a:t>
            </a:r>
            <a:r>
              <a:rPr lang="bn-BD" sz="4000" b="1" dirty="0" smtClean="0">
                <a:latin typeface="NikoshBAN" pitchFamily="2" charset="0"/>
                <a:cs typeface="NikoshBAN" pitchFamily="2" charset="0"/>
                <a:sym typeface="Symbol"/>
              </a:rPr>
              <a:t> </a:t>
            </a:r>
            <a:r>
              <a:rPr lang="bn-BD" sz="4000" b="1" dirty="0" smtClean="0">
                <a:solidFill>
                  <a:srgbClr val="FFFF00"/>
                </a:solidFill>
                <a:latin typeface="NikoshBAN" pitchFamily="2" charset="0"/>
                <a:cs typeface="NikoshBAN" pitchFamily="2" charset="0"/>
                <a:sym typeface="Symbol"/>
              </a:rPr>
              <a:t>যেমন,</a:t>
            </a:r>
            <a:endParaRPr lang="as-IN" sz="4000" b="1" dirty="0" smtClean="0">
              <a:solidFill>
                <a:srgbClr val="FFFF00"/>
              </a:solidFill>
              <a:latin typeface="NikoshBAN" pitchFamily="2" charset="0"/>
              <a:cs typeface="NikoshBAN" pitchFamily="2" charset="0"/>
              <a:sym typeface="Symbol"/>
            </a:endParaRPr>
          </a:p>
          <a:p>
            <a:pPr>
              <a:buNone/>
            </a:pPr>
            <a:r>
              <a:rPr lang="as-IN" sz="4000" b="1" dirty="0" smtClean="0">
                <a:latin typeface="NikoshBAN" pitchFamily="2" charset="0"/>
                <a:cs typeface="NikoshBAN" pitchFamily="2" charset="0"/>
                <a:sym typeface="Symbol"/>
              </a:rPr>
              <a:t> </a:t>
            </a:r>
            <a:r>
              <a:rPr lang="bn-BD" sz="4000" b="1" dirty="0" smtClean="0">
                <a:solidFill>
                  <a:srgbClr val="FFFF00"/>
                </a:solidFill>
                <a:latin typeface="NikoshBAN" pitchFamily="2" charset="0"/>
                <a:cs typeface="NikoshBAN" pitchFamily="2" charset="0"/>
                <a:sym typeface="Symbol"/>
              </a:rPr>
              <a:t>রিফাত হয় আনিকার বন্ধু</a:t>
            </a:r>
          </a:p>
          <a:p>
            <a:pPr>
              <a:buNone/>
            </a:pPr>
            <a:r>
              <a:rPr lang="bn-BD" sz="4000" b="1" dirty="0" smtClean="0">
                <a:solidFill>
                  <a:srgbClr val="FFFF00"/>
                </a:solidFill>
                <a:latin typeface="NikoshBAN" pitchFamily="2" charset="0"/>
                <a:cs typeface="NikoshBAN" pitchFamily="2" charset="0"/>
                <a:sym typeface="Symbol"/>
              </a:rPr>
              <a:t>মেহেদী হয় রিফাতের বন্ধু</a:t>
            </a:r>
            <a:endParaRPr lang="bn-BD" b="1" dirty="0">
              <a:solidFill>
                <a:srgbClr val="FFFF00"/>
              </a:solidFill>
              <a:latin typeface="NikoshBAN" pitchFamily="2" charset="0"/>
              <a:cs typeface="NikoshBAN" pitchFamily="2" charset="0"/>
              <a:sym typeface="Symbol"/>
            </a:endParaRPr>
          </a:p>
          <a:p>
            <a:pPr>
              <a:buNone/>
            </a:pPr>
            <a:r>
              <a:rPr lang="bn-BD" sz="4000" b="1" dirty="0" smtClean="0">
                <a:solidFill>
                  <a:srgbClr val="FFFF00"/>
                </a:solidFill>
                <a:latin typeface="NikoshBAN" pitchFamily="2" charset="0"/>
                <a:cs typeface="NikoshBAN" pitchFamily="2" charset="0"/>
                <a:sym typeface="Symbol"/>
              </a:rPr>
              <a:t>অতএব, মেহেদী হয় আনিকার বন্ধু</a:t>
            </a:r>
          </a:p>
          <a:p>
            <a:pPr>
              <a:buNone/>
            </a:pPr>
            <a:r>
              <a:rPr lang="bn-BD" sz="4000" b="1" dirty="0" smtClean="0">
                <a:solidFill>
                  <a:schemeClr val="bg1"/>
                </a:solidFill>
                <a:latin typeface="NikoshBAN" pitchFamily="2" charset="0"/>
                <a:cs typeface="NikoshBAN" pitchFamily="2" charset="0"/>
                <a:sym typeface="Symbol"/>
              </a:rPr>
              <a:t>এখানে  যুক্তিটিতে তিনটির পরিবর্তে চারটি পদ  ব্যবহৃত হয়েছে। যথা- ১. রিফাত ২. আনিকার বন্ধু ৩. মেহেদী </a:t>
            </a:r>
          </a:p>
          <a:p>
            <a:pPr>
              <a:buNone/>
            </a:pPr>
            <a:r>
              <a:rPr lang="bn-BD" sz="4000" b="1" dirty="0" smtClean="0">
                <a:solidFill>
                  <a:schemeClr val="bg1"/>
                </a:solidFill>
                <a:latin typeface="NikoshBAN" pitchFamily="2" charset="0"/>
                <a:cs typeface="NikoshBAN" pitchFamily="2" charset="0"/>
                <a:sym typeface="Symbol"/>
              </a:rPr>
              <a:t>৪. রিফাতের বন্ধু  </a:t>
            </a:r>
          </a:p>
          <a:p>
            <a:pPr>
              <a:buNone/>
            </a:pPr>
            <a:r>
              <a:rPr lang="bn-BD" sz="4000" b="1" dirty="0" smtClean="0">
                <a:solidFill>
                  <a:srgbClr val="FFFF00"/>
                </a:solidFill>
                <a:latin typeface="NikoshBAN" pitchFamily="2" charset="0"/>
                <a:cs typeface="NikoshBAN" pitchFamily="2" charset="0"/>
                <a:sym typeface="Symbol"/>
              </a:rPr>
              <a:t>সুতরাং উপরিউক্ত  সহানুমানটি </a:t>
            </a:r>
            <a:r>
              <a:rPr lang="as-IN" sz="4000" b="1" dirty="0">
                <a:solidFill>
                  <a:srgbClr val="FFFF00"/>
                </a:solidFill>
                <a:latin typeface="NikoshBAN" pitchFamily="2" charset="0"/>
                <a:cs typeface="NikoshBAN" pitchFamily="2" charset="0"/>
                <a:sym typeface="Symbol"/>
              </a:rPr>
              <a:t>“চতুষ্পদী </a:t>
            </a:r>
            <a:r>
              <a:rPr lang="bn-BD" sz="4000" b="1" dirty="0" smtClean="0">
                <a:solidFill>
                  <a:srgbClr val="FFFF00"/>
                </a:solidFill>
                <a:latin typeface="NikoshBAN" pitchFamily="2" charset="0"/>
                <a:cs typeface="NikoshBAN" pitchFamily="2" charset="0"/>
                <a:sym typeface="Symbol"/>
              </a:rPr>
              <a:t>দোষে দুষ্ট ।”</a:t>
            </a: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1996</TotalTime>
  <Words>729</Words>
  <Application>Microsoft Office PowerPoint</Application>
  <PresentationFormat>On-screen Show (16:10)</PresentationFormat>
  <Paragraphs>92</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NikoshBAN</vt:lpstr>
      <vt:lpstr>SutonnyMJ</vt:lpstr>
      <vt:lpstr>Symbol</vt:lpstr>
      <vt:lpstr>Times New Roman</vt:lpstr>
      <vt:lpstr>Office Theme</vt:lpstr>
      <vt:lpstr>স্বাগতম</vt:lpstr>
      <vt:lpstr>PowerPoint Presentation</vt:lpstr>
      <vt:lpstr>আজকের আলোচ্য বিষয়</vt:lpstr>
      <vt:lpstr>শিখনফলঃ</vt:lpstr>
      <vt:lpstr>সহানুমানের সংজ্ঞাঃ  (DEFINITION OF SYLLOGISM)</vt:lpstr>
      <vt:lpstr>সহানুমানের সংজ্ঞাঃ  (DEFINITION OF SYLLOGISM)</vt:lpstr>
      <vt:lpstr>উদাহরন বিশ্লেষণঃ-</vt:lpstr>
      <vt:lpstr>সহানুমানের নিয়মাবলী</vt:lpstr>
      <vt:lpstr>নিয়ম লঙ্ঘনজনিত অনুপপত্তিঃ</vt:lpstr>
      <vt:lpstr>নিয়ম লঙ্ঘনজনিত অনুপপত্তিঃ</vt:lpstr>
      <vt:lpstr>নিয়ম লঙ্ঘনজনিত অনুপপত্তিঃ</vt:lpstr>
      <vt:lpstr>নিয়ম লঙ্ঘনজনিত অনুপপত্তিঃ</vt:lpstr>
      <vt:lpstr>উন্মুক্ত প্রশ্ন যুক্তি  Open Question Argument ?</vt:lpstr>
      <vt:lpstr>PowerPoint Presentation</vt:lpstr>
      <vt:lpstr>আগামী ক্লাসের আলোচ্য বিষয়ঃ</vt:lpstr>
      <vt:lpstr>সবাইকে 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bcpsc</dc:creator>
  <cp:lastModifiedBy>jsmsc</cp:lastModifiedBy>
  <cp:revision>292</cp:revision>
  <dcterms:created xsi:type="dcterms:W3CDTF">2015-01-15T15:51:54Z</dcterms:created>
  <dcterms:modified xsi:type="dcterms:W3CDTF">2017-05-20T00:40:45Z</dcterms:modified>
</cp:coreProperties>
</file>