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6"/>
  </p:notesMasterIdLst>
  <p:sldIdLst>
    <p:sldId id="267" r:id="rId3"/>
    <p:sldId id="274" r:id="rId4"/>
    <p:sldId id="257" r:id="rId5"/>
    <p:sldId id="282" r:id="rId6"/>
    <p:sldId id="279" r:id="rId7"/>
    <p:sldId id="280" r:id="rId8"/>
    <p:sldId id="281" r:id="rId9"/>
    <p:sldId id="273" r:id="rId10"/>
    <p:sldId id="258" r:id="rId11"/>
    <p:sldId id="275" r:id="rId12"/>
    <p:sldId id="259" r:id="rId13"/>
    <p:sldId id="262" r:id="rId14"/>
    <p:sldId id="276" r:id="rId15"/>
    <p:sldId id="277" r:id="rId16"/>
    <p:sldId id="278" r:id="rId17"/>
    <p:sldId id="263" r:id="rId18"/>
    <p:sldId id="264" r:id="rId19"/>
    <p:sldId id="265" r:id="rId20"/>
    <p:sldId id="266" r:id="rId21"/>
    <p:sldId id="269" r:id="rId22"/>
    <p:sldId id="270" r:id="rId23"/>
    <p:sldId id="271"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A08FAC-DAF5-4020-BB9B-7A2FFCB75689}" type="doc">
      <dgm:prSet loTypeId="urn:microsoft.com/office/officeart/2005/8/layout/process2" loCatId="process" qsTypeId="urn:microsoft.com/office/officeart/2005/8/quickstyle/simple1" qsCatId="simple" csTypeId="urn:microsoft.com/office/officeart/2005/8/colors/accent1_2" csCatId="accent1" phldr="1"/>
      <dgm:spPr/>
    </dgm:pt>
    <dgm:pt modelId="{D284D595-2146-423F-9112-0A93BB9D099A}">
      <dgm:prSet phldrT="[Text]"/>
      <dgm:spPr/>
      <dgm:t>
        <a:bodyPr/>
        <a:lstStyle/>
        <a:p>
          <a:r>
            <a:rPr lang="bn-BD" dirty="0" smtClean="0"/>
            <a:t>সাধ্যপদ</a:t>
          </a:r>
          <a:endParaRPr lang="en-AU" dirty="0"/>
        </a:p>
      </dgm:t>
    </dgm:pt>
    <dgm:pt modelId="{9B47DB10-0F9B-4003-B687-98BAAD84965F}" type="parTrans" cxnId="{25CF3E08-7ECA-4221-AA3D-3656E7107F5C}">
      <dgm:prSet/>
      <dgm:spPr/>
      <dgm:t>
        <a:bodyPr/>
        <a:lstStyle/>
        <a:p>
          <a:endParaRPr lang="en-AU"/>
        </a:p>
      </dgm:t>
    </dgm:pt>
    <dgm:pt modelId="{AAC940E3-CB2E-43E8-BA03-760A6ED25D0F}" type="sibTrans" cxnId="{25CF3E08-7ECA-4221-AA3D-3656E7107F5C}">
      <dgm:prSet/>
      <dgm:spPr/>
      <dgm:t>
        <a:bodyPr/>
        <a:lstStyle/>
        <a:p>
          <a:endParaRPr lang="en-AU"/>
        </a:p>
      </dgm:t>
    </dgm:pt>
    <dgm:pt modelId="{42B4E18B-0EB7-4773-B27D-5D28B95B9249}">
      <dgm:prSet phldrT="[Text]"/>
      <dgm:spPr/>
      <dgm:t>
        <a:bodyPr/>
        <a:lstStyle/>
        <a:p>
          <a:r>
            <a:rPr lang="bn-BD" dirty="0" smtClean="0"/>
            <a:t>পক্ষপদ</a:t>
          </a:r>
          <a:endParaRPr lang="en-AU" dirty="0"/>
        </a:p>
      </dgm:t>
    </dgm:pt>
    <dgm:pt modelId="{A3E9BF26-F894-4A15-8156-8F74E1866481}" type="parTrans" cxnId="{F52BCE58-9867-49B6-8F65-51A9F3891AA2}">
      <dgm:prSet/>
      <dgm:spPr/>
      <dgm:t>
        <a:bodyPr/>
        <a:lstStyle/>
        <a:p>
          <a:endParaRPr lang="en-AU"/>
        </a:p>
      </dgm:t>
    </dgm:pt>
    <dgm:pt modelId="{FB3E7B60-EABE-4309-8365-DAC2533C0D12}" type="sibTrans" cxnId="{F52BCE58-9867-49B6-8F65-51A9F3891AA2}">
      <dgm:prSet/>
      <dgm:spPr/>
      <dgm:t>
        <a:bodyPr/>
        <a:lstStyle/>
        <a:p>
          <a:endParaRPr lang="en-AU"/>
        </a:p>
      </dgm:t>
    </dgm:pt>
    <dgm:pt modelId="{C5F46CE9-3FA4-4185-89F0-8FF7A1748FDB}">
      <dgm:prSet phldrT="[Text]"/>
      <dgm:spPr/>
      <dgm:t>
        <a:bodyPr/>
        <a:lstStyle/>
        <a:p>
          <a:r>
            <a:rPr lang="bn-BD" dirty="0" smtClean="0"/>
            <a:t>মধ্যপদ</a:t>
          </a:r>
          <a:endParaRPr lang="en-AU" dirty="0"/>
        </a:p>
      </dgm:t>
    </dgm:pt>
    <dgm:pt modelId="{71ED6CA7-5E2D-4176-99F1-A90BCE646C38}" type="parTrans" cxnId="{14BF58F0-EEC7-4EE0-A6DA-B0E1CCE6112A}">
      <dgm:prSet/>
      <dgm:spPr/>
      <dgm:t>
        <a:bodyPr/>
        <a:lstStyle/>
        <a:p>
          <a:endParaRPr lang="en-AU"/>
        </a:p>
      </dgm:t>
    </dgm:pt>
    <dgm:pt modelId="{EFD45B4F-DA18-46EE-A641-E4B70DE57E9A}" type="sibTrans" cxnId="{14BF58F0-EEC7-4EE0-A6DA-B0E1CCE6112A}">
      <dgm:prSet/>
      <dgm:spPr/>
      <dgm:t>
        <a:bodyPr/>
        <a:lstStyle/>
        <a:p>
          <a:endParaRPr lang="en-AU"/>
        </a:p>
      </dgm:t>
    </dgm:pt>
    <dgm:pt modelId="{A7B9921B-C234-4650-B7D4-D6BA9EE3B0DA}" type="pres">
      <dgm:prSet presAssocID="{45A08FAC-DAF5-4020-BB9B-7A2FFCB75689}" presName="linearFlow" presStyleCnt="0">
        <dgm:presLayoutVars>
          <dgm:resizeHandles val="exact"/>
        </dgm:presLayoutVars>
      </dgm:prSet>
      <dgm:spPr/>
    </dgm:pt>
    <dgm:pt modelId="{4F78C394-114E-472A-B985-E14248B6042B}" type="pres">
      <dgm:prSet presAssocID="{D284D595-2146-423F-9112-0A93BB9D099A}" presName="node" presStyleLbl="node1" presStyleIdx="0" presStyleCnt="3" custLinFactNeighborX="-2330">
        <dgm:presLayoutVars>
          <dgm:bulletEnabled val="1"/>
        </dgm:presLayoutVars>
      </dgm:prSet>
      <dgm:spPr/>
      <dgm:t>
        <a:bodyPr/>
        <a:lstStyle/>
        <a:p>
          <a:endParaRPr lang="en-AU"/>
        </a:p>
      </dgm:t>
    </dgm:pt>
    <dgm:pt modelId="{DE256F0E-5F2A-4CBC-822E-FCFAB47130B1}" type="pres">
      <dgm:prSet presAssocID="{AAC940E3-CB2E-43E8-BA03-760A6ED25D0F}" presName="sibTrans" presStyleLbl="sibTrans2D1" presStyleIdx="0" presStyleCnt="2"/>
      <dgm:spPr/>
      <dgm:t>
        <a:bodyPr/>
        <a:lstStyle/>
        <a:p>
          <a:endParaRPr lang="en-AU"/>
        </a:p>
      </dgm:t>
    </dgm:pt>
    <dgm:pt modelId="{EFBEED9B-CC7C-45FD-9111-072A0D9E1034}" type="pres">
      <dgm:prSet presAssocID="{AAC940E3-CB2E-43E8-BA03-760A6ED25D0F}" presName="connectorText" presStyleLbl="sibTrans2D1" presStyleIdx="0" presStyleCnt="2"/>
      <dgm:spPr/>
      <dgm:t>
        <a:bodyPr/>
        <a:lstStyle/>
        <a:p>
          <a:endParaRPr lang="en-AU"/>
        </a:p>
      </dgm:t>
    </dgm:pt>
    <dgm:pt modelId="{C37B112F-4CF7-403B-9615-D29FFBB0A2A7}" type="pres">
      <dgm:prSet presAssocID="{42B4E18B-0EB7-4773-B27D-5D28B95B9249}" presName="node" presStyleLbl="node1" presStyleIdx="1" presStyleCnt="3">
        <dgm:presLayoutVars>
          <dgm:bulletEnabled val="1"/>
        </dgm:presLayoutVars>
      </dgm:prSet>
      <dgm:spPr/>
      <dgm:t>
        <a:bodyPr/>
        <a:lstStyle/>
        <a:p>
          <a:endParaRPr lang="en-AU"/>
        </a:p>
      </dgm:t>
    </dgm:pt>
    <dgm:pt modelId="{8A143A14-CFEF-45D4-AB30-C8780A527474}" type="pres">
      <dgm:prSet presAssocID="{FB3E7B60-EABE-4309-8365-DAC2533C0D12}" presName="sibTrans" presStyleLbl="sibTrans2D1" presStyleIdx="1" presStyleCnt="2"/>
      <dgm:spPr/>
      <dgm:t>
        <a:bodyPr/>
        <a:lstStyle/>
        <a:p>
          <a:endParaRPr lang="en-AU"/>
        </a:p>
      </dgm:t>
    </dgm:pt>
    <dgm:pt modelId="{CD86A71E-3DBD-4488-A424-F1287BC4CA9E}" type="pres">
      <dgm:prSet presAssocID="{FB3E7B60-EABE-4309-8365-DAC2533C0D12}" presName="connectorText" presStyleLbl="sibTrans2D1" presStyleIdx="1" presStyleCnt="2"/>
      <dgm:spPr/>
      <dgm:t>
        <a:bodyPr/>
        <a:lstStyle/>
        <a:p>
          <a:endParaRPr lang="en-AU"/>
        </a:p>
      </dgm:t>
    </dgm:pt>
    <dgm:pt modelId="{628787D3-8FC2-4419-ADBF-92C2195BEE92}" type="pres">
      <dgm:prSet presAssocID="{C5F46CE9-3FA4-4185-89F0-8FF7A1748FDB}" presName="node" presStyleLbl="node1" presStyleIdx="2" presStyleCnt="3">
        <dgm:presLayoutVars>
          <dgm:bulletEnabled val="1"/>
        </dgm:presLayoutVars>
      </dgm:prSet>
      <dgm:spPr/>
      <dgm:t>
        <a:bodyPr/>
        <a:lstStyle/>
        <a:p>
          <a:endParaRPr lang="en-AU"/>
        </a:p>
      </dgm:t>
    </dgm:pt>
  </dgm:ptLst>
  <dgm:cxnLst>
    <dgm:cxn modelId="{66982932-2785-469D-A94D-ED896A32C043}" type="presOf" srcId="{FB3E7B60-EABE-4309-8365-DAC2533C0D12}" destId="{CD86A71E-3DBD-4488-A424-F1287BC4CA9E}" srcOrd="1" destOrd="0" presId="urn:microsoft.com/office/officeart/2005/8/layout/process2"/>
    <dgm:cxn modelId="{C2CF011E-A59D-42AA-9F29-12938901C5B5}" type="presOf" srcId="{42B4E18B-0EB7-4773-B27D-5D28B95B9249}" destId="{C37B112F-4CF7-403B-9615-D29FFBB0A2A7}" srcOrd="0" destOrd="0" presId="urn:microsoft.com/office/officeart/2005/8/layout/process2"/>
    <dgm:cxn modelId="{DDB39ACD-AD2C-43AE-B223-74E6306CACED}" type="presOf" srcId="{D284D595-2146-423F-9112-0A93BB9D099A}" destId="{4F78C394-114E-472A-B985-E14248B6042B}" srcOrd="0" destOrd="0" presId="urn:microsoft.com/office/officeart/2005/8/layout/process2"/>
    <dgm:cxn modelId="{25CF3E08-7ECA-4221-AA3D-3656E7107F5C}" srcId="{45A08FAC-DAF5-4020-BB9B-7A2FFCB75689}" destId="{D284D595-2146-423F-9112-0A93BB9D099A}" srcOrd="0" destOrd="0" parTransId="{9B47DB10-0F9B-4003-B687-98BAAD84965F}" sibTransId="{AAC940E3-CB2E-43E8-BA03-760A6ED25D0F}"/>
    <dgm:cxn modelId="{F52BCE58-9867-49B6-8F65-51A9F3891AA2}" srcId="{45A08FAC-DAF5-4020-BB9B-7A2FFCB75689}" destId="{42B4E18B-0EB7-4773-B27D-5D28B95B9249}" srcOrd="1" destOrd="0" parTransId="{A3E9BF26-F894-4A15-8156-8F74E1866481}" sibTransId="{FB3E7B60-EABE-4309-8365-DAC2533C0D12}"/>
    <dgm:cxn modelId="{14BF58F0-EEC7-4EE0-A6DA-B0E1CCE6112A}" srcId="{45A08FAC-DAF5-4020-BB9B-7A2FFCB75689}" destId="{C5F46CE9-3FA4-4185-89F0-8FF7A1748FDB}" srcOrd="2" destOrd="0" parTransId="{71ED6CA7-5E2D-4176-99F1-A90BCE646C38}" sibTransId="{EFD45B4F-DA18-46EE-A641-E4B70DE57E9A}"/>
    <dgm:cxn modelId="{0D5744F4-B15C-4F12-A8B0-A006DB839316}" type="presOf" srcId="{AAC940E3-CB2E-43E8-BA03-760A6ED25D0F}" destId="{EFBEED9B-CC7C-45FD-9111-072A0D9E1034}" srcOrd="1" destOrd="0" presId="urn:microsoft.com/office/officeart/2005/8/layout/process2"/>
    <dgm:cxn modelId="{A130C8FE-BA84-42C2-B0EC-74FFD4A2E80A}" type="presOf" srcId="{45A08FAC-DAF5-4020-BB9B-7A2FFCB75689}" destId="{A7B9921B-C234-4650-B7D4-D6BA9EE3B0DA}" srcOrd="0" destOrd="0" presId="urn:microsoft.com/office/officeart/2005/8/layout/process2"/>
    <dgm:cxn modelId="{478CC213-1A0B-47F7-B124-835D88AE022C}" type="presOf" srcId="{FB3E7B60-EABE-4309-8365-DAC2533C0D12}" destId="{8A143A14-CFEF-45D4-AB30-C8780A527474}" srcOrd="0" destOrd="0" presId="urn:microsoft.com/office/officeart/2005/8/layout/process2"/>
    <dgm:cxn modelId="{44128871-6DEB-4BE9-82D3-31AAA64CDDFB}" type="presOf" srcId="{AAC940E3-CB2E-43E8-BA03-760A6ED25D0F}" destId="{DE256F0E-5F2A-4CBC-822E-FCFAB47130B1}" srcOrd="0" destOrd="0" presId="urn:microsoft.com/office/officeart/2005/8/layout/process2"/>
    <dgm:cxn modelId="{B8DE3794-23CB-43F6-AA2A-9509F0AEF5C7}" type="presOf" srcId="{C5F46CE9-3FA4-4185-89F0-8FF7A1748FDB}" destId="{628787D3-8FC2-4419-ADBF-92C2195BEE92}" srcOrd="0" destOrd="0" presId="urn:microsoft.com/office/officeart/2005/8/layout/process2"/>
    <dgm:cxn modelId="{642ADC51-52DA-4B14-BA24-A0462F4DEC46}" type="presParOf" srcId="{A7B9921B-C234-4650-B7D4-D6BA9EE3B0DA}" destId="{4F78C394-114E-472A-B985-E14248B6042B}" srcOrd="0" destOrd="0" presId="urn:microsoft.com/office/officeart/2005/8/layout/process2"/>
    <dgm:cxn modelId="{B43E34B2-4DCC-4625-A3D6-1F58D9E5A85A}" type="presParOf" srcId="{A7B9921B-C234-4650-B7D4-D6BA9EE3B0DA}" destId="{DE256F0E-5F2A-4CBC-822E-FCFAB47130B1}" srcOrd="1" destOrd="0" presId="urn:microsoft.com/office/officeart/2005/8/layout/process2"/>
    <dgm:cxn modelId="{506F62A9-4E02-4E54-96AD-99B2542549D5}" type="presParOf" srcId="{DE256F0E-5F2A-4CBC-822E-FCFAB47130B1}" destId="{EFBEED9B-CC7C-45FD-9111-072A0D9E1034}" srcOrd="0" destOrd="0" presId="urn:microsoft.com/office/officeart/2005/8/layout/process2"/>
    <dgm:cxn modelId="{D9B4653E-51B4-4055-82D4-D47F5B1321D6}" type="presParOf" srcId="{A7B9921B-C234-4650-B7D4-D6BA9EE3B0DA}" destId="{C37B112F-4CF7-403B-9615-D29FFBB0A2A7}" srcOrd="2" destOrd="0" presId="urn:microsoft.com/office/officeart/2005/8/layout/process2"/>
    <dgm:cxn modelId="{8A8DFA07-1276-477C-B492-72545692A47C}" type="presParOf" srcId="{A7B9921B-C234-4650-B7D4-D6BA9EE3B0DA}" destId="{8A143A14-CFEF-45D4-AB30-C8780A527474}" srcOrd="3" destOrd="0" presId="urn:microsoft.com/office/officeart/2005/8/layout/process2"/>
    <dgm:cxn modelId="{57AF004D-7811-4C9C-AF4D-BDF6A575CCD6}" type="presParOf" srcId="{8A143A14-CFEF-45D4-AB30-C8780A527474}" destId="{CD86A71E-3DBD-4488-A424-F1287BC4CA9E}" srcOrd="0" destOrd="0" presId="urn:microsoft.com/office/officeart/2005/8/layout/process2"/>
    <dgm:cxn modelId="{5DA96FA3-49F5-4C63-80EC-C5AACC0D7D4B}" type="presParOf" srcId="{A7B9921B-C234-4650-B7D4-D6BA9EE3B0DA}" destId="{628787D3-8FC2-4419-ADBF-92C2195BEE92}"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DF0766-CC34-4E6D-AC4E-C55DBE00090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AU"/>
        </a:p>
      </dgm:t>
    </dgm:pt>
    <dgm:pt modelId="{D5B23937-09D8-4115-9D4B-6AC908F93E42}">
      <dgm:prSet phldrT="[Text]"/>
      <dgm:spPr/>
      <dgm:t>
        <a:bodyPr/>
        <a:lstStyle/>
        <a:p>
          <a:r>
            <a:rPr lang="bn-BD" dirty="0" smtClean="0"/>
            <a:t>মধ্যপদ</a:t>
          </a:r>
          <a:endParaRPr lang="en-AU" dirty="0"/>
        </a:p>
      </dgm:t>
    </dgm:pt>
    <dgm:pt modelId="{8A35B59C-C754-4C90-B1F0-4885BBD13B9A}" type="parTrans" cxnId="{5120E5C1-C60F-463B-8A5C-663DD828A404}">
      <dgm:prSet/>
      <dgm:spPr/>
      <dgm:t>
        <a:bodyPr/>
        <a:lstStyle/>
        <a:p>
          <a:endParaRPr lang="en-AU"/>
        </a:p>
      </dgm:t>
    </dgm:pt>
    <dgm:pt modelId="{02750D9D-0843-4A08-9A3E-7F37F7D1EC06}" type="sibTrans" cxnId="{5120E5C1-C60F-463B-8A5C-663DD828A404}">
      <dgm:prSet/>
      <dgm:spPr/>
      <dgm:t>
        <a:bodyPr/>
        <a:lstStyle/>
        <a:p>
          <a:endParaRPr lang="en-AU"/>
        </a:p>
      </dgm:t>
    </dgm:pt>
    <dgm:pt modelId="{727E249D-2DA4-4A2E-9AE4-C9DEE6B1695D}">
      <dgm:prSet phldrT="[Text]"/>
      <dgm:spPr/>
      <dgm:t>
        <a:bodyPr/>
        <a:lstStyle/>
        <a:p>
          <a:r>
            <a:rPr lang="bn-BD" dirty="0" smtClean="0"/>
            <a:t>সাধ্যপদ</a:t>
          </a:r>
          <a:endParaRPr lang="en-AU" dirty="0"/>
        </a:p>
      </dgm:t>
    </dgm:pt>
    <dgm:pt modelId="{E91C3B96-5060-49F5-A10F-77AB4D63DA25}" type="parTrans" cxnId="{3FEE47BA-7D8E-4A96-9FF5-65587869FFD0}">
      <dgm:prSet/>
      <dgm:spPr/>
      <dgm:t>
        <a:bodyPr/>
        <a:lstStyle/>
        <a:p>
          <a:endParaRPr lang="en-AU"/>
        </a:p>
      </dgm:t>
    </dgm:pt>
    <dgm:pt modelId="{89181E89-CA25-4D37-B16D-84FACFC7455A}" type="sibTrans" cxnId="{3FEE47BA-7D8E-4A96-9FF5-65587869FFD0}">
      <dgm:prSet/>
      <dgm:spPr/>
      <dgm:t>
        <a:bodyPr/>
        <a:lstStyle/>
        <a:p>
          <a:endParaRPr lang="en-AU"/>
        </a:p>
      </dgm:t>
    </dgm:pt>
    <dgm:pt modelId="{E581A00C-11F1-4EC9-A37E-1F3445249723}">
      <dgm:prSet phldrT="[Text]"/>
      <dgm:spPr/>
      <dgm:t>
        <a:bodyPr/>
        <a:lstStyle/>
        <a:p>
          <a:r>
            <a:rPr lang="bn-BD" dirty="0" smtClean="0"/>
            <a:t>পক্ষপদ</a:t>
          </a:r>
          <a:endParaRPr lang="en-AU" dirty="0"/>
        </a:p>
      </dgm:t>
    </dgm:pt>
    <dgm:pt modelId="{B37420A2-A6B1-46B2-B62F-175DA30A9965}" type="parTrans" cxnId="{A5B9929E-F871-4366-B775-689B774F3558}">
      <dgm:prSet/>
      <dgm:spPr/>
      <dgm:t>
        <a:bodyPr/>
        <a:lstStyle/>
        <a:p>
          <a:endParaRPr lang="en-AU"/>
        </a:p>
      </dgm:t>
    </dgm:pt>
    <dgm:pt modelId="{054DC165-3534-4BF0-93A7-48B9DBE153CE}" type="sibTrans" cxnId="{A5B9929E-F871-4366-B775-689B774F3558}">
      <dgm:prSet/>
      <dgm:spPr/>
      <dgm:t>
        <a:bodyPr/>
        <a:lstStyle/>
        <a:p>
          <a:endParaRPr lang="en-AU"/>
        </a:p>
      </dgm:t>
    </dgm:pt>
    <dgm:pt modelId="{6F76D82D-81D5-474D-91FE-EEDA3308DDB3}">
      <dgm:prSet phldrT="[Text]"/>
      <dgm:spPr/>
      <dgm:t>
        <a:bodyPr/>
        <a:lstStyle/>
        <a:p>
          <a:r>
            <a:rPr lang="bn-BD" dirty="0" smtClean="0"/>
            <a:t>মধ্যপদ</a:t>
          </a:r>
          <a:endParaRPr lang="en-AU" dirty="0"/>
        </a:p>
      </dgm:t>
    </dgm:pt>
    <dgm:pt modelId="{E202BE34-1A2D-450F-B4DF-04ADBA4ECC96}" type="parTrans" cxnId="{3BFBF241-A2DA-4BD2-8FD5-67CAECCAAE80}">
      <dgm:prSet/>
      <dgm:spPr/>
      <dgm:t>
        <a:bodyPr/>
        <a:lstStyle/>
        <a:p>
          <a:endParaRPr lang="en-AU"/>
        </a:p>
      </dgm:t>
    </dgm:pt>
    <dgm:pt modelId="{0A344D93-FB40-4F29-B107-3CA94A6E62D6}" type="sibTrans" cxnId="{3BFBF241-A2DA-4BD2-8FD5-67CAECCAAE80}">
      <dgm:prSet/>
      <dgm:spPr/>
      <dgm:t>
        <a:bodyPr/>
        <a:lstStyle/>
        <a:p>
          <a:endParaRPr lang="en-AU"/>
        </a:p>
      </dgm:t>
    </dgm:pt>
    <dgm:pt modelId="{1E3A9CE7-1446-4045-B7DD-25179510A54A}">
      <dgm:prSet phldrT="[Text]"/>
      <dgm:spPr/>
      <dgm:t>
        <a:bodyPr/>
        <a:lstStyle/>
        <a:p>
          <a:r>
            <a:rPr lang="bn-BD" dirty="0" smtClean="0"/>
            <a:t>সাধ্যপদ</a:t>
          </a:r>
          <a:endParaRPr lang="en-AU" dirty="0"/>
        </a:p>
      </dgm:t>
    </dgm:pt>
    <dgm:pt modelId="{F10981C6-4D7F-456E-82AF-D74E5C052C72}" type="parTrans" cxnId="{AA42158E-0351-453F-8CFB-2F8F54F1071F}">
      <dgm:prSet/>
      <dgm:spPr/>
      <dgm:t>
        <a:bodyPr/>
        <a:lstStyle/>
        <a:p>
          <a:endParaRPr lang="en-AU"/>
        </a:p>
      </dgm:t>
    </dgm:pt>
    <dgm:pt modelId="{C32E97AD-EE2A-4A55-98AD-9C3CBE0EF9C4}" type="sibTrans" cxnId="{AA42158E-0351-453F-8CFB-2F8F54F1071F}">
      <dgm:prSet/>
      <dgm:spPr/>
      <dgm:t>
        <a:bodyPr/>
        <a:lstStyle/>
        <a:p>
          <a:endParaRPr lang="en-AU"/>
        </a:p>
      </dgm:t>
    </dgm:pt>
    <dgm:pt modelId="{2ED1E9E4-5269-45F3-9992-2C152C7501CD}">
      <dgm:prSet/>
      <dgm:spPr/>
      <dgm:t>
        <a:bodyPr/>
        <a:lstStyle/>
        <a:p>
          <a:r>
            <a:rPr lang="bn-BD" dirty="0" smtClean="0"/>
            <a:t>পক্ষপদ</a:t>
          </a:r>
          <a:endParaRPr lang="en-AU" dirty="0"/>
        </a:p>
      </dgm:t>
    </dgm:pt>
    <dgm:pt modelId="{FC991CEE-272C-4582-A4E7-B07CA541688C}" type="parTrans" cxnId="{2C293596-58DC-4B14-AA39-121BD41FE674}">
      <dgm:prSet/>
      <dgm:spPr/>
      <dgm:t>
        <a:bodyPr/>
        <a:lstStyle/>
        <a:p>
          <a:endParaRPr lang="en-AU"/>
        </a:p>
      </dgm:t>
    </dgm:pt>
    <dgm:pt modelId="{14D2E0F5-CF2C-4EA4-B196-8ECD36A119B3}" type="sibTrans" cxnId="{2C293596-58DC-4B14-AA39-121BD41FE674}">
      <dgm:prSet/>
      <dgm:spPr/>
      <dgm:t>
        <a:bodyPr/>
        <a:lstStyle/>
        <a:p>
          <a:endParaRPr lang="en-AU"/>
        </a:p>
      </dgm:t>
    </dgm:pt>
    <dgm:pt modelId="{8DBF6ECE-D091-4C8F-8D15-B67A065A1A64}" type="pres">
      <dgm:prSet presAssocID="{70DF0766-CC34-4E6D-AC4E-C55DBE000902}" presName="diagram" presStyleCnt="0">
        <dgm:presLayoutVars>
          <dgm:dir/>
          <dgm:resizeHandles val="exact"/>
        </dgm:presLayoutVars>
      </dgm:prSet>
      <dgm:spPr/>
      <dgm:t>
        <a:bodyPr/>
        <a:lstStyle/>
        <a:p>
          <a:endParaRPr lang="en-AU"/>
        </a:p>
      </dgm:t>
    </dgm:pt>
    <dgm:pt modelId="{8726C46D-31DE-43B4-9C0F-97B0D1A4F18B}" type="pres">
      <dgm:prSet presAssocID="{D5B23937-09D8-4115-9D4B-6AC908F93E42}" presName="node" presStyleLbl="node1" presStyleIdx="0" presStyleCnt="6">
        <dgm:presLayoutVars>
          <dgm:bulletEnabled val="1"/>
        </dgm:presLayoutVars>
      </dgm:prSet>
      <dgm:spPr/>
      <dgm:t>
        <a:bodyPr/>
        <a:lstStyle/>
        <a:p>
          <a:endParaRPr lang="en-AU"/>
        </a:p>
      </dgm:t>
    </dgm:pt>
    <dgm:pt modelId="{5AF9D84D-09FA-4365-A5F5-D259E716CCD2}" type="pres">
      <dgm:prSet presAssocID="{02750D9D-0843-4A08-9A3E-7F37F7D1EC06}" presName="sibTrans" presStyleCnt="0"/>
      <dgm:spPr/>
    </dgm:pt>
    <dgm:pt modelId="{8DE7657E-3A6B-468B-BFD7-7398ED213476}" type="pres">
      <dgm:prSet presAssocID="{727E249D-2DA4-4A2E-9AE4-C9DEE6B1695D}" presName="node" presStyleLbl="node1" presStyleIdx="1" presStyleCnt="6">
        <dgm:presLayoutVars>
          <dgm:bulletEnabled val="1"/>
        </dgm:presLayoutVars>
      </dgm:prSet>
      <dgm:spPr/>
      <dgm:t>
        <a:bodyPr/>
        <a:lstStyle/>
        <a:p>
          <a:endParaRPr lang="en-AU"/>
        </a:p>
      </dgm:t>
    </dgm:pt>
    <dgm:pt modelId="{4AB465BF-D4B4-4EBF-B24A-2F3D7508F76D}" type="pres">
      <dgm:prSet presAssocID="{89181E89-CA25-4D37-B16D-84FACFC7455A}" presName="sibTrans" presStyleCnt="0"/>
      <dgm:spPr/>
    </dgm:pt>
    <dgm:pt modelId="{0B0C1D8D-69BA-49B1-8F72-09E6BBCC31C5}" type="pres">
      <dgm:prSet presAssocID="{E581A00C-11F1-4EC9-A37E-1F3445249723}" presName="node" presStyleLbl="node1" presStyleIdx="2" presStyleCnt="6">
        <dgm:presLayoutVars>
          <dgm:bulletEnabled val="1"/>
        </dgm:presLayoutVars>
      </dgm:prSet>
      <dgm:spPr/>
      <dgm:t>
        <a:bodyPr/>
        <a:lstStyle/>
        <a:p>
          <a:endParaRPr lang="en-AU"/>
        </a:p>
      </dgm:t>
    </dgm:pt>
    <dgm:pt modelId="{B5EC7B72-4C0A-43CC-8067-5902843AE568}" type="pres">
      <dgm:prSet presAssocID="{054DC165-3534-4BF0-93A7-48B9DBE153CE}" presName="sibTrans" presStyleCnt="0"/>
      <dgm:spPr/>
    </dgm:pt>
    <dgm:pt modelId="{41D3AE8D-FA6C-4994-8982-06D8707688E6}" type="pres">
      <dgm:prSet presAssocID="{6F76D82D-81D5-474D-91FE-EEDA3308DDB3}" presName="node" presStyleLbl="node1" presStyleIdx="3" presStyleCnt="6">
        <dgm:presLayoutVars>
          <dgm:bulletEnabled val="1"/>
        </dgm:presLayoutVars>
      </dgm:prSet>
      <dgm:spPr/>
      <dgm:t>
        <a:bodyPr/>
        <a:lstStyle/>
        <a:p>
          <a:endParaRPr lang="en-AU"/>
        </a:p>
      </dgm:t>
    </dgm:pt>
    <dgm:pt modelId="{9E09F563-CAA6-4983-9AE8-A41722F46B1F}" type="pres">
      <dgm:prSet presAssocID="{0A344D93-FB40-4F29-B107-3CA94A6E62D6}" presName="sibTrans" presStyleCnt="0"/>
      <dgm:spPr/>
    </dgm:pt>
    <dgm:pt modelId="{E20E49C1-F54F-4608-9AFE-4643F21AA1C4}" type="pres">
      <dgm:prSet presAssocID="{2ED1E9E4-5269-45F3-9992-2C152C7501CD}" presName="node" presStyleLbl="node1" presStyleIdx="4" presStyleCnt="6">
        <dgm:presLayoutVars>
          <dgm:bulletEnabled val="1"/>
        </dgm:presLayoutVars>
      </dgm:prSet>
      <dgm:spPr/>
      <dgm:t>
        <a:bodyPr/>
        <a:lstStyle/>
        <a:p>
          <a:endParaRPr lang="en-AU"/>
        </a:p>
      </dgm:t>
    </dgm:pt>
    <dgm:pt modelId="{39FD1E74-FF35-40F0-A507-50CFD82B6AC5}" type="pres">
      <dgm:prSet presAssocID="{14D2E0F5-CF2C-4EA4-B196-8ECD36A119B3}" presName="sibTrans" presStyleCnt="0"/>
      <dgm:spPr/>
    </dgm:pt>
    <dgm:pt modelId="{71647C3D-4B99-48AF-AB27-61DAFF2FD390}" type="pres">
      <dgm:prSet presAssocID="{1E3A9CE7-1446-4045-B7DD-25179510A54A}" presName="node" presStyleLbl="node1" presStyleIdx="5" presStyleCnt="6">
        <dgm:presLayoutVars>
          <dgm:bulletEnabled val="1"/>
        </dgm:presLayoutVars>
      </dgm:prSet>
      <dgm:spPr/>
      <dgm:t>
        <a:bodyPr/>
        <a:lstStyle/>
        <a:p>
          <a:endParaRPr lang="en-AU"/>
        </a:p>
      </dgm:t>
    </dgm:pt>
  </dgm:ptLst>
  <dgm:cxnLst>
    <dgm:cxn modelId="{232A1E2D-8430-4909-991B-BDB47D963D5F}" type="presOf" srcId="{2ED1E9E4-5269-45F3-9992-2C152C7501CD}" destId="{E20E49C1-F54F-4608-9AFE-4643F21AA1C4}" srcOrd="0" destOrd="0" presId="urn:microsoft.com/office/officeart/2005/8/layout/default#1"/>
    <dgm:cxn modelId="{9CA491C7-753C-4EE5-855C-2FB1BD45C486}" type="presOf" srcId="{70DF0766-CC34-4E6D-AC4E-C55DBE000902}" destId="{8DBF6ECE-D091-4C8F-8D15-B67A065A1A64}" srcOrd="0" destOrd="0" presId="urn:microsoft.com/office/officeart/2005/8/layout/default#1"/>
    <dgm:cxn modelId="{A5B9929E-F871-4366-B775-689B774F3558}" srcId="{70DF0766-CC34-4E6D-AC4E-C55DBE000902}" destId="{E581A00C-11F1-4EC9-A37E-1F3445249723}" srcOrd="2" destOrd="0" parTransId="{B37420A2-A6B1-46B2-B62F-175DA30A9965}" sibTransId="{054DC165-3534-4BF0-93A7-48B9DBE153CE}"/>
    <dgm:cxn modelId="{A9AF5FAB-DC73-4B30-8739-DE2189067191}" type="presOf" srcId="{1E3A9CE7-1446-4045-B7DD-25179510A54A}" destId="{71647C3D-4B99-48AF-AB27-61DAFF2FD390}" srcOrd="0" destOrd="0" presId="urn:microsoft.com/office/officeart/2005/8/layout/default#1"/>
    <dgm:cxn modelId="{3FEE47BA-7D8E-4A96-9FF5-65587869FFD0}" srcId="{70DF0766-CC34-4E6D-AC4E-C55DBE000902}" destId="{727E249D-2DA4-4A2E-9AE4-C9DEE6B1695D}" srcOrd="1" destOrd="0" parTransId="{E91C3B96-5060-49F5-A10F-77AB4D63DA25}" sibTransId="{89181E89-CA25-4D37-B16D-84FACFC7455A}"/>
    <dgm:cxn modelId="{BDEE6CED-E8AE-48F0-A50D-BA8DEE0AF55A}" type="presOf" srcId="{D5B23937-09D8-4115-9D4B-6AC908F93E42}" destId="{8726C46D-31DE-43B4-9C0F-97B0D1A4F18B}" srcOrd="0" destOrd="0" presId="urn:microsoft.com/office/officeart/2005/8/layout/default#1"/>
    <dgm:cxn modelId="{4EA32649-D4DC-4B04-9CFE-04CA1E08782A}" type="presOf" srcId="{E581A00C-11F1-4EC9-A37E-1F3445249723}" destId="{0B0C1D8D-69BA-49B1-8F72-09E6BBCC31C5}" srcOrd="0" destOrd="0" presId="urn:microsoft.com/office/officeart/2005/8/layout/default#1"/>
    <dgm:cxn modelId="{5296B7E8-508C-4911-81FE-0EE173002143}" type="presOf" srcId="{6F76D82D-81D5-474D-91FE-EEDA3308DDB3}" destId="{41D3AE8D-FA6C-4994-8982-06D8707688E6}" srcOrd="0" destOrd="0" presId="urn:microsoft.com/office/officeart/2005/8/layout/default#1"/>
    <dgm:cxn modelId="{3BFBF241-A2DA-4BD2-8FD5-67CAECCAAE80}" srcId="{70DF0766-CC34-4E6D-AC4E-C55DBE000902}" destId="{6F76D82D-81D5-474D-91FE-EEDA3308DDB3}" srcOrd="3" destOrd="0" parTransId="{E202BE34-1A2D-450F-B4DF-04ADBA4ECC96}" sibTransId="{0A344D93-FB40-4F29-B107-3CA94A6E62D6}"/>
    <dgm:cxn modelId="{2C293596-58DC-4B14-AA39-121BD41FE674}" srcId="{70DF0766-CC34-4E6D-AC4E-C55DBE000902}" destId="{2ED1E9E4-5269-45F3-9992-2C152C7501CD}" srcOrd="4" destOrd="0" parTransId="{FC991CEE-272C-4582-A4E7-B07CA541688C}" sibTransId="{14D2E0F5-CF2C-4EA4-B196-8ECD36A119B3}"/>
    <dgm:cxn modelId="{5120E5C1-C60F-463B-8A5C-663DD828A404}" srcId="{70DF0766-CC34-4E6D-AC4E-C55DBE000902}" destId="{D5B23937-09D8-4115-9D4B-6AC908F93E42}" srcOrd="0" destOrd="0" parTransId="{8A35B59C-C754-4C90-B1F0-4885BBD13B9A}" sibTransId="{02750D9D-0843-4A08-9A3E-7F37F7D1EC06}"/>
    <dgm:cxn modelId="{AA42158E-0351-453F-8CFB-2F8F54F1071F}" srcId="{70DF0766-CC34-4E6D-AC4E-C55DBE000902}" destId="{1E3A9CE7-1446-4045-B7DD-25179510A54A}" srcOrd="5" destOrd="0" parTransId="{F10981C6-4D7F-456E-82AF-D74E5C052C72}" sibTransId="{C32E97AD-EE2A-4A55-98AD-9C3CBE0EF9C4}"/>
    <dgm:cxn modelId="{5BB1E022-9406-4674-8552-C7544D40B8C2}" type="presOf" srcId="{727E249D-2DA4-4A2E-9AE4-C9DEE6B1695D}" destId="{8DE7657E-3A6B-468B-BFD7-7398ED213476}" srcOrd="0" destOrd="0" presId="urn:microsoft.com/office/officeart/2005/8/layout/default#1"/>
    <dgm:cxn modelId="{563CDB47-0303-4518-B82C-38EBF13DE117}" type="presParOf" srcId="{8DBF6ECE-D091-4C8F-8D15-B67A065A1A64}" destId="{8726C46D-31DE-43B4-9C0F-97B0D1A4F18B}" srcOrd="0" destOrd="0" presId="urn:microsoft.com/office/officeart/2005/8/layout/default#1"/>
    <dgm:cxn modelId="{24C60477-6107-418A-97F0-6C7585E2F11D}" type="presParOf" srcId="{8DBF6ECE-D091-4C8F-8D15-B67A065A1A64}" destId="{5AF9D84D-09FA-4365-A5F5-D259E716CCD2}" srcOrd="1" destOrd="0" presId="urn:microsoft.com/office/officeart/2005/8/layout/default#1"/>
    <dgm:cxn modelId="{132A47EE-A2A8-4A49-A990-0E72EFFA623A}" type="presParOf" srcId="{8DBF6ECE-D091-4C8F-8D15-B67A065A1A64}" destId="{8DE7657E-3A6B-468B-BFD7-7398ED213476}" srcOrd="2" destOrd="0" presId="urn:microsoft.com/office/officeart/2005/8/layout/default#1"/>
    <dgm:cxn modelId="{5053D404-274B-481B-9343-41DA3AE8CEB9}" type="presParOf" srcId="{8DBF6ECE-D091-4C8F-8D15-B67A065A1A64}" destId="{4AB465BF-D4B4-4EBF-B24A-2F3D7508F76D}" srcOrd="3" destOrd="0" presId="urn:microsoft.com/office/officeart/2005/8/layout/default#1"/>
    <dgm:cxn modelId="{414F07BB-5FEE-4CC3-91BF-50B5EBED56BB}" type="presParOf" srcId="{8DBF6ECE-D091-4C8F-8D15-B67A065A1A64}" destId="{0B0C1D8D-69BA-49B1-8F72-09E6BBCC31C5}" srcOrd="4" destOrd="0" presId="urn:microsoft.com/office/officeart/2005/8/layout/default#1"/>
    <dgm:cxn modelId="{50EA22D7-5747-45A9-AFB1-377C46C5B5DD}" type="presParOf" srcId="{8DBF6ECE-D091-4C8F-8D15-B67A065A1A64}" destId="{B5EC7B72-4C0A-43CC-8067-5902843AE568}" srcOrd="5" destOrd="0" presId="urn:microsoft.com/office/officeart/2005/8/layout/default#1"/>
    <dgm:cxn modelId="{312A39B0-E41D-4D8A-8B16-2C6EF4249892}" type="presParOf" srcId="{8DBF6ECE-D091-4C8F-8D15-B67A065A1A64}" destId="{41D3AE8D-FA6C-4994-8982-06D8707688E6}" srcOrd="6" destOrd="0" presId="urn:microsoft.com/office/officeart/2005/8/layout/default#1"/>
    <dgm:cxn modelId="{CB2DCC8D-C794-411B-88DB-F12FB4E45284}" type="presParOf" srcId="{8DBF6ECE-D091-4C8F-8D15-B67A065A1A64}" destId="{9E09F563-CAA6-4983-9AE8-A41722F46B1F}" srcOrd="7" destOrd="0" presId="urn:microsoft.com/office/officeart/2005/8/layout/default#1"/>
    <dgm:cxn modelId="{A4C98F62-E3F1-48BD-9EBE-81D909D02C9D}" type="presParOf" srcId="{8DBF6ECE-D091-4C8F-8D15-B67A065A1A64}" destId="{E20E49C1-F54F-4608-9AFE-4643F21AA1C4}" srcOrd="8" destOrd="0" presId="urn:microsoft.com/office/officeart/2005/8/layout/default#1"/>
    <dgm:cxn modelId="{66FF482A-8D98-472C-A22D-C70F0231AF0F}" type="presParOf" srcId="{8DBF6ECE-D091-4C8F-8D15-B67A065A1A64}" destId="{39FD1E74-FF35-40F0-A507-50CFD82B6AC5}" srcOrd="9" destOrd="0" presId="urn:microsoft.com/office/officeart/2005/8/layout/default#1"/>
    <dgm:cxn modelId="{E41672D2-DC5B-439A-B45D-F001243D4E70}" type="presParOf" srcId="{8DBF6ECE-D091-4C8F-8D15-B67A065A1A64}" destId="{71647C3D-4B99-48AF-AB27-61DAFF2FD390}" srcOrd="10" destOrd="0" presId="urn:microsoft.com/office/officeart/2005/8/layout/defaul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4356E-4D62-4BBC-AEC4-5A84BEA68077}" type="datetimeFigureOut">
              <a:rPr lang="en-AU" smtClean="0"/>
              <a:pPr/>
              <a:t>20/05/2017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1A91D-58E8-407A-AB9D-5EC1090EC32A}" type="slidenum">
              <a:rPr lang="en-AU" smtClean="0"/>
              <a:pPr/>
              <a:t>‹#›</a:t>
            </a:fld>
            <a:endParaRPr lang="en-AU"/>
          </a:p>
        </p:txBody>
      </p:sp>
    </p:spTree>
    <p:extLst>
      <p:ext uri="{BB962C8B-B14F-4D97-AF65-F5344CB8AC3E}">
        <p14:creationId xmlns:p14="http://schemas.microsoft.com/office/powerpoint/2010/main" val="967018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71A91D-58E8-407A-AB9D-5EC1090EC32A}" type="slidenum">
              <a:rPr lang="en-AU" smtClean="0"/>
              <a:pPr/>
              <a:t>1</a:t>
            </a:fld>
            <a:endParaRPr lang="en-AU"/>
          </a:p>
        </p:txBody>
      </p:sp>
    </p:spTree>
    <p:extLst>
      <p:ext uri="{BB962C8B-B14F-4D97-AF65-F5344CB8AC3E}">
        <p14:creationId xmlns:p14="http://schemas.microsoft.com/office/powerpoint/2010/main" val="299707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DAF6DC-A90D-4EF1-BF2D-790AD181C125}" type="slidenum">
              <a:rPr lang="en-US" smtClean="0"/>
              <a:pPr/>
              <a:t>10</a:t>
            </a:fld>
            <a:endParaRPr lang="en-US"/>
          </a:p>
        </p:txBody>
      </p:sp>
    </p:spTree>
    <p:extLst>
      <p:ext uri="{BB962C8B-B14F-4D97-AF65-F5344CB8AC3E}">
        <p14:creationId xmlns:p14="http://schemas.microsoft.com/office/powerpoint/2010/main" val="1986185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71A91D-58E8-407A-AB9D-5EC1090EC32A}" type="slidenum">
              <a:rPr lang="en-AU" smtClean="0"/>
              <a:pPr/>
              <a:t>14</a:t>
            </a:fld>
            <a:endParaRPr lang="en-AU"/>
          </a:p>
        </p:txBody>
      </p:sp>
    </p:spTree>
    <p:extLst>
      <p:ext uri="{BB962C8B-B14F-4D97-AF65-F5344CB8AC3E}">
        <p14:creationId xmlns:p14="http://schemas.microsoft.com/office/powerpoint/2010/main" val="125300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471A91D-58E8-407A-AB9D-5EC1090EC32A}" type="slidenum">
              <a:rPr lang="en-AU" smtClean="0"/>
              <a:pPr/>
              <a:t>23</a:t>
            </a:fld>
            <a:endParaRPr lang="en-AU"/>
          </a:p>
        </p:txBody>
      </p:sp>
    </p:spTree>
    <p:extLst>
      <p:ext uri="{BB962C8B-B14F-4D97-AF65-F5344CB8AC3E}">
        <p14:creationId xmlns:p14="http://schemas.microsoft.com/office/powerpoint/2010/main" val="2783900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74020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3636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5535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6A01B904-EE72-42A9-BBAE-DF834C5605E4}" type="datetimeFigureOut">
              <a:rPr lang="en-AU" smtClean="0"/>
              <a:pPr/>
              <a:t>20/05/2017</a:t>
            </a:fld>
            <a:endParaRPr lang="en-AU"/>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AU"/>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C4F0513E-1A69-4568-BDAB-AF6E40914108}" type="slidenum">
              <a:rPr lang="en-AU" smtClean="0"/>
              <a:pPr/>
              <a:t>‹#›</a:t>
            </a:fld>
            <a:endParaRPr lang="en-AU"/>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4F0513E-1A69-4568-BDAB-AF6E40914108}" type="slidenum">
              <a:rPr lang="en-AU" smtClean="0"/>
              <a:pPr/>
              <a:t>‹#›</a:t>
            </a:fld>
            <a:endParaRPr lang="en-AU"/>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7" name="Slide Number Placeholder 6"/>
          <p:cNvSpPr>
            <a:spLocks noGrp="1"/>
          </p:cNvSpPr>
          <p:nvPr>
            <p:ph type="sldNum" sz="quarter" idx="12"/>
          </p:nvPr>
        </p:nvSpPr>
        <p:spPr/>
        <p:txBody>
          <a:bodyPr/>
          <a:lstStyle/>
          <a:p>
            <a:fld id="{C4F0513E-1A69-4568-BDAB-AF6E40914108}" type="slidenum">
              <a:rPr lang="en-AU" smtClean="0"/>
              <a:pPr/>
              <a:t>‹#›</a:t>
            </a:fld>
            <a:endParaRPr lang="en-AU"/>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AU"/>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06075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AU"/>
          </a:p>
        </p:txBody>
      </p:sp>
      <p:sp>
        <p:nvSpPr>
          <p:cNvPr id="7" name="Slide Number Placeholder 6"/>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01B904-EE72-42A9-BBAE-DF834C5605E4}" type="datetimeFigureOut">
              <a:rPr lang="en-AU" smtClean="0"/>
              <a:pPr/>
              <a:t>20/05/2017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4F0513E-1A69-4568-BDAB-AF6E40914108}"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358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041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0499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8710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3593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5834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7748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12A76-B589-41AD-8732-2D92E727FD61}" type="datetimeFigureOut">
              <a:rPr lang="en-GB" smtClean="0">
                <a:solidFill>
                  <a:prstClr val="black">
                    <a:tint val="75000"/>
                  </a:prstClr>
                </a:solidFill>
              </a:rPr>
              <a:pPr/>
              <a:t>20/05/2017</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A14D9-B43A-4259-9979-CF322FE1782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71488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6A01B904-EE72-42A9-BBAE-DF834C5605E4}" type="datetimeFigureOut">
              <a:rPr lang="en-AU" smtClean="0"/>
              <a:pPr/>
              <a:t>20/05/2017</a:t>
            </a:fld>
            <a:endParaRPr lang="en-AU"/>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C4F0513E-1A69-4568-BDAB-AF6E40914108}"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5" Type="http://schemas.openxmlformats.org/officeDocument/2006/relationships/image" Target="../media/image15.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779" y="-118123"/>
            <a:ext cx="10515600" cy="1325563"/>
          </a:xfrm>
        </p:spPr>
        <p:txBody>
          <a:bodyPr>
            <a:noAutofit/>
          </a:bodyPr>
          <a:lstStyle/>
          <a:p>
            <a:pPr algn="ctr"/>
            <a:r>
              <a:rPr lang="bn-BD" sz="9600" dirty="0" smtClean="0">
                <a:solidFill>
                  <a:srgbClr val="FF0000"/>
                </a:solidFill>
              </a:rPr>
              <a:t>স্বাগতম</a:t>
            </a:r>
            <a:endParaRPr lang="en-AU" sz="9600" dirty="0">
              <a:solidFill>
                <a:srgbClr val="FF0000"/>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0779" y="924103"/>
            <a:ext cx="9027019" cy="6820512"/>
          </a:xfrm>
        </p:spPr>
      </p:pic>
    </p:spTree>
    <p:extLst>
      <p:ext uri="{BB962C8B-B14F-4D97-AF65-F5344CB8AC3E}">
        <p14:creationId xmlns:p14="http://schemas.microsoft.com/office/powerpoint/2010/main" val="4616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320" y="653143"/>
            <a:ext cx="9366325" cy="151752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err="1">
                <a:solidFill>
                  <a:schemeClr val="bg1"/>
                </a:solidFill>
                <a:latin typeface="SutonnyMJ" pitchFamily="2" charset="0"/>
                <a:cs typeface="SutonnyMJ" pitchFamily="2" charset="0"/>
              </a:rPr>
              <a:t>m</a:t>
            </a:r>
            <a:r>
              <a:rPr lang="en-US" b="1" dirty="0" err="1" smtClean="0">
                <a:solidFill>
                  <a:schemeClr val="bg1"/>
                </a:solidFill>
                <a:latin typeface="SutonnyMJ" pitchFamily="2" charset="0"/>
                <a:cs typeface="SutonnyMJ" pitchFamily="2" charset="0"/>
              </a:rPr>
              <a:t>nvbygv‡bi</a:t>
            </a:r>
            <a:r>
              <a:rPr lang="en-US" b="1" dirty="0" smtClean="0">
                <a:solidFill>
                  <a:schemeClr val="bg1"/>
                </a:solidFill>
                <a:latin typeface="SutonnyMJ" pitchFamily="2" charset="0"/>
                <a:cs typeface="SutonnyMJ" pitchFamily="2" charset="0"/>
              </a:rPr>
              <a:t> </a:t>
            </a:r>
            <a:r>
              <a:rPr lang="en-US" b="1" dirty="0" err="1" smtClean="0">
                <a:solidFill>
                  <a:schemeClr val="bg1"/>
                </a:solidFill>
                <a:latin typeface="SutonnyMJ" pitchFamily="2" charset="0"/>
                <a:cs typeface="SutonnyMJ" pitchFamily="2" charset="0"/>
              </a:rPr>
              <a:t>MVb</a:t>
            </a:r>
            <a:r>
              <a:rPr lang="en-US" b="1" dirty="0" smtClean="0">
                <a:solidFill>
                  <a:schemeClr val="bg1"/>
                </a:solidFill>
                <a:latin typeface="SutonnyMJ" pitchFamily="2" charset="0"/>
                <a:cs typeface="SutonnyMJ" pitchFamily="2" charset="0"/>
              </a:rPr>
              <a:t> t</a:t>
            </a:r>
            <a:br>
              <a:rPr lang="en-US" b="1" dirty="0" smtClean="0">
                <a:solidFill>
                  <a:schemeClr val="bg1"/>
                </a:solidFill>
                <a:latin typeface="SutonnyMJ" pitchFamily="2" charset="0"/>
                <a:cs typeface="SutonnyMJ" pitchFamily="2" charset="0"/>
              </a:rPr>
            </a:br>
            <a:r>
              <a:rPr lang="en-US" sz="5100" b="1" dirty="0">
                <a:solidFill>
                  <a:schemeClr val="bg1"/>
                </a:solidFill>
                <a:latin typeface="Times New Roman" pitchFamily="18" charset="0"/>
                <a:cs typeface="Times New Roman" pitchFamily="18" charset="0"/>
              </a:rPr>
              <a:t>Structure of Categorical</a:t>
            </a:r>
            <a:endParaRPr lang="en-US" b="1" dirty="0">
              <a:solidFill>
                <a:schemeClr val="bg1"/>
              </a:solidFill>
              <a:latin typeface="SutonnyMJ" pitchFamily="2" charset="0"/>
              <a:cs typeface="SutonnyMJ" pitchFamily="2" charset="0"/>
            </a:endParaRPr>
          </a:p>
        </p:txBody>
      </p:sp>
      <p:sp>
        <p:nvSpPr>
          <p:cNvPr id="3" name="Content Placeholder 2"/>
          <p:cNvSpPr>
            <a:spLocks noGrp="1"/>
          </p:cNvSpPr>
          <p:nvPr>
            <p:ph idx="1"/>
          </p:nvPr>
        </p:nvSpPr>
        <p:spPr>
          <a:xfrm>
            <a:off x="609600" y="2786743"/>
            <a:ext cx="10972800" cy="2503714"/>
          </a:xfrm>
        </p:spPr>
        <p:style>
          <a:lnRef idx="3">
            <a:schemeClr val="lt1"/>
          </a:lnRef>
          <a:fillRef idx="1">
            <a:schemeClr val="accent1"/>
          </a:fillRef>
          <a:effectRef idx="1">
            <a:schemeClr val="accent1"/>
          </a:effectRef>
          <a:fontRef idx="minor">
            <a:schemeClr val="lt1"/>
          </a:fontRef>
        </p:style>
        <p:txBody>
          <a:bodyPr>
            <a:normAutofit/>
          </a:bodyPr>
          <a:lstStyle/>
          <a:p>
            <a:pPr marL="68580" indent="0">
              <a:buNone/>
            </a:pPr>
            <a:r>
              <a:rPr lang="as-IN" b="1" dirty="0" smtClean="0">
                <a:solidFill>
                  <a:srgbClr val="0070C0"/>
                </a:solidFill>
                <a:latin typeface="NikoshBAN" pitchFamily="2" charset="0"/>
                <a:cs typeface="NikoshBAN" pitchFamily="2" charset="0"/>
              </a:rPr>
              <a:t>সহানুমানের একটি যুক্তিতে মোট তিনটি যুক্তিবাক্য থাকে।</a:t>
            </a:r>
            <a:r>
              <a:rPr lang="en-US" b="1" dirty="0" smtClean="0">
                <a:solidFill>
                  <a:srgbClr val="0070C0"/>
                </a:solidFill>
                <a:latin typeface="NikoshBAN" pitchFamily="2" charset="0"/>
                <a:cs typeface="NikoshBAN" pitchFamily="2" charset="0"/>
              </a:rPr>
              <a:t> </a:t>
            </a:r>
            <a:r>
              <a:rPr lang="as-IN" b="1" dirty="0" smtClean="0">
                <a:solidFill>
                  <a:srgbClr val="0070C0"/>
                </a:solidFill>
                <a:latin typeface="NikoshBAN" pitchFamily="2" charset="0"/>
                <a:cs typeface="NikoshBAN" pitchFamily="2" charset="0"/>
              </a:rPr>
              <a:t>এর মধ্যে দু’টি প্রদত্ত বাক্য এবং একটি অনুমিত বাক্য।</a:t>
            </a:r>
            <a:r>
              <a:rPr lang="en-US" b="1" dirty="0" smtClean="0">
                <a:solidFill>
                  <a:srgbClr val="0070C0"/>
                </a:solidFill>
                <a:latin typeface="NikoshBAN" pitchFamily="2" charset="0"/>
                <a:cs typeface="NikoshBAN" pitchFamily="2" charset="0"/>
              </a:rPr>
              <a:t> </a:t>
            </a:r>
            <a:r>
              <a:rPr lang="as-IN" b="1" dirty="0" smtClean="0">
                <a:solidFill>
                  <a:srgbClr val="0070C0"/>
                </a:solidFill>
                <a:latin typeface="NikoshBAN" pitchFamily="2" charset="0"/>
                <a:cs typeface="NikoshBAN" pitchFamily="2" charset="0"/>
              </a:rPr>
              <a:t>প্রদত্ত বাক্য দু’টিকে বলা হয় আশ্রয়বাক্য আর অনুমিত বাক্যটিকে বলা হয় সিদ্ধান্ত। সহানুমনের গঠনে তিনটি পদ থাকে । যথাঃ</a:t>
            </a:r>
            <a:r>
              <a:rPr lang="en-US" b="1" dirty="0" smtClean="0">
                <a:solidFill>
                  <a:srgbClr val="0070C0"/>
                </a:solidFill>
                <a:latin typeface="NikoshBAN" pitchFamily="2" charset="0"/>
                <a:cs typeface="NikoshBAN" pitchFamily="2" charset="0"/>
              </a:rPr>
              <a:t> </a:t>
            </a:r>
            <a:r>
              <a:rPr lang="as-IN" b="1" dirty="0" smtClean="0">
                <a:solidFill>
                  <a:srgbClr val="0070C0"/>
                </a:solidFill>
                <a:latin typeface="NikoshBAN" pitchFamily="2" charset="0"/>
                <a:cs typeface="NikoshBAN" pitchFamily="2" charset="0"/>
              </a:rPr>
              <a:t>প্রধান পদ ,অপ্রধান এবং মধ্য পদ আলোচনার সুবিধার্থে </a:t>
            </a:r>
            <a:r>
              <a:rPr lang="en-US" b="1" dirty="0" smtClean="0">
                <a:solidFill>
                  <a:srgbClr val="0070C0"/>
                </a:solidFill>
                <a:latin typeface="NikoshBAN" pitchFamily="2" charset="0"/>
                <a:cs typeface="NikoshBAN" pitchFamily="2" charset="0"/>
              </a:rPr>
              <a:t>P </a:t>
            </a:r>
            <a:r>
              <a:rPr lang="as-IN" b="1" dirty="0" smtClean="0">
                <a:solidFill>
                  <a:srgbClr val="0070C0"/>
                </a:solidFill>
                <a:latin typeface="NikoshBAN" pitchFamily="2" charset="0"/>
                <a:cs typeface="NikoshBAN" pitchFamily="2" charset="0"/>
              </a:rPr>
              <a:t>-কে  প্রধান পদের প্রতীক </a:t>
            </a:r>
            <a:r>
              <a:rPr lang="en-US" b="1" dirty="0" smtClean="0">
                <a:solidFill>
                  <a:srgbClr val="0070C0"/>
                </a:solidFill>
                <a:latin typeface="NikoshBAN" pitchFamily="2" charset="0"/>
                <a:cs typeface="NikoshBAN" pitchFamily="2" charset="0"/>
              </a:rPr>
              <a:t>S</a:t>
            </a:r>
            <a:r>
              <a:rPr lang="as-IN" b="1" dirty="0" smtClean="0">
                <a:solidFill>
                  <a:srgbClr val="0070C0"/>
                </a:solidFill>
                <a:latin typeface="NikoshBAN" pitchFamily="2" charset="0"/>
                <a:cs typeface="NikoshBAN" pitchFamily="2" charset="0"/>
              </a:rPr>
              <a:t>- কে অপ্রধান পদের প্রতীক এবং </a:t>
            </a:r>
            <a:r>
              <a:rPr lang="en-US" b="1" dirty="0" smtClean="0">
                <a:solidFill>
                  <a:srgbClr val="0070C0"/>
                </a:solidFill>
                <a:latin typeface="NikoshBAN" pitchFamily="2" charset="0"/>
                <a:cs typeface="NikoshBAN" pitchFamily="2" charset="0"/>
              </a:rPr>
              <a:t>M</a:t>
            </a:r>
            <a:r>
              <a:rPr lang="as-IN" b="1" dirty="0" smtClean="0">
                <a:solidFill>
                  <a:srgbClr val="0070C0"/>
                </a:solidFill>
                <a:latin typeface="NikoshBAN" pitchFamily="2" charset="0"/>
                <a:cs typeface="NikoshBAN" pitchFamily="2" charset="0"/>
              </a:rPr>
              <a:t>-কে মধ্যপদের প্রতীক হিসেবে ব্যাবহার করা হয়</a:t>
            </a:r>
            <a:r>
              <a:rPr lang="en-US" b="1" dirty="0" smtClean="0">
                <a:solidFill>
                  <a:srgbClr val="0070C0"/>
                </a:solidFill>
                <a:latin typeface="NikoshBAN" pitchFamily="2" charset="0"/>
                <a:cs typeface="NikoshBAN" pitchFamily="2" charset="0"/>
              </a:rPr>
              <a:t> </a:t>
            </a:r>
            <a:endParaRPr lang="en-US" b="1" dirty="0">
              <a:latin typeface="NikoshBAN" pitchFamily="2" charset="0"/>
              <a:cs typeface="NikoshBAN" pitchFamily="2" charset="0"/>
            </a:endParaRPr>
          </a:p>
        </p:txBody>
      </p:sp>
    </p:spTree>
    <p:extLst>
      <p:ext uri="{BB962C8B-B14F-4D97-AF65-F5344CB8AC3E}">
        <p14:creationId xmlns:p14="http://schemas.microsoft.com/office/powerpoint/2010/main" val="9472389"/>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76" y="1352283"/>
            <a:ext cx="10984607" cy="3232597"/>
          </a:xfrm>
        </p:spPr>
        <p:txBody>
          <a:bodyPr>
            <a:normAutofit/>
          </a:bodyPr>
          <a:lstStyle/>
          <a:p>
            <a:pPr algn="ctr"/>
            <a:r>
              <a:rPr lang="bn-BD" dirty="0" smtClean="0">
                <a:latin typeface="NikoshBAN" pitchFamily="2" charset="0"/>
                <a:cs typeface="NikoshBAN" pitchFamily="2" charset="0"/>
              </a:rPr>
              <a:t>           </a:t>
            </a:r>
            <a:r>
              <a:rPr lang="bn-BD" dirty="0" smtClean="0">
                <a:solidFill>
                  <a:srgbClr val="C00000"/>
                </a:solidFill>
                <a:latin typeface="NikoshBAN" pitchFamily="2" charset="0"/>
                <a:cs typeface="NikoshBAN" pitchFamily="2" charset="0"/>
              </a:rPr>
              <a:t>মূলবাক্য--- সব পাখী হয় দ্বিপদ</a:t>
            </a:r>
            <a:br>
              <a:rPr lang="bn-BD" dirty="0" smtClean="0">
                <a:solidFill>
                  <a:srgbClr val="C00000"/>
                </a:solidFill>
                <a:latin typeface="NikoshBAN" pitchFamily="2" charset="0"/>
                <a:cs typeface="NikoshBAN" pitchFamily="2" charset="0"/>
              </a:rPr>
            </a:br>
            <a:r>
              <a:rPr lang="bn-BD" dirty="0">
                <a:latin typeface="NikoshBAN" pitchFamily="2" charset="0"/>
                <a:cs typeface="NikoshBAN" pitchFamily="2" charset="0"/>
              </a:rPr>
              <a:t> </a:t>
            </a:r>
            <a:r>
              <a:rPr lang="bn-BD" dirty="0">
                <a:solidFill>
                  <a:srgbClr val="C00000"/>
                </a:solidFill>
                <a:latin typeface="NikoshBAN" panose="02000000000000000000" pitchFamily="2" charset="0"/>
                <a:cs typeface="NikoshBAN" panose="02000000000000000000" pitchFamily="2" charset="0"/>
              </a:rPr>
              <a:t>মূলবাক্য---- সব বক হয় পাখী</a:t>
            </a:r>
            <a:br>
              <a:rPr lang="bn-BD" dirty="0">
                <a:solidFill>
                  <a:srgbClr val="C00000"/>
                </a:solidFill>
                <a:latin typeface="NikoshBAN" panose="02000000000000000000" pitchFamily="2" charset="0"/>
                <a:cs typeface="NikoshBAN" panose="02000000000000000000" pitchFamily="2" charset="0"/>
              </a:rPr>
            </a:br>
            <a:r>
              <a:rPr lang="bn-BD" dirty="0">
                <a:latin typeface="NikoshBAN" pitchFamily="2" charset="0"/>
                <a:cs typeface="NikoshBAN" pitchFamily="2" charset="0"/>
              </a:rPr>
              <a:t>       </a:t>
            </a:r>
            <a:r>
              <a:rPr lang="bn-BD" dirty="0">
                <a:solidFill>
                  <a:srgbClr val="00B0F0"/>
                </a:solidFill>
                <a:latin typeface="NikoshBAN" pitchFamily="2" charset="0"/>
                <a:cs typeface="NikoshBAN" pitchFamily="2" charset="0"/>
              </a:rPr>
              <a:t>অনুমিত বাক্য--- সব বক হয় দ্বিপদ</a:t>
            </a:r>
            <a:r>
              <a:rPr lang="bn-BD" dirty="0" smtClean="0">
                <a:solidFill>
                  <a:srgbClr val="00B0F0"/>
                </a:solidFill>
                <a:latin typeface="NikoshBAN" pitchFamily="2" charset="0"/>
                <a:cs typeface="NikoshBAN" pitchFamily="2" charset="0"/>
              </a:rPr>
              <a:t> </a:t>
            </a:r>
            <a:br>
              <a:rPr lang="bn-BD" dirty="0" smtClean="0">
                <a:solidFill>
                  <a:srgbClr val="00B0F0"/>
                </a:solidFill>
                <a:latin typeface="NikoshBAN" pitchFamily="2" charset="0"/>
                <a:cs typeface="NikoshBAN" pitchFamily="2" charset="0"/>
              </a:rPr>
            </a:br>
            <a:r>
              <a:rPr lang="bn-BD" sz="900" dirty="0" smtClean="0">
                <a:latin typeface="NikoshBAN" pitchFamily="2" charset="0"/>
                <a:cs typeface="NikoshBAN" pitchFamily="2" charset="0"/>
              </a:rPr>
              <a:t> </a:t>
            </a:r>
            <a:r>
              <a:rPr lang="bn-BD" dirty="0" smtClean="0">
                <a:latin typeface="NikoshBAN" pitchFamily="2" charset="0"/>
                <a:cs typeface="NikoshBAN" pitchFamily="2" charset="0"/>
              </a:rPr>
              <a:t/>
            </a:r>
            <a:br>
              <a:rPr lang="bn-BD" dirty="0" smtClean="0">
                <a:latin typeface="NikoshBAN" pitchFamily="2" charset="0"/>
                <a:cs typeface="NikoshBAN" pitchFamily="2" charset="0"/>
              </a:rPr>
            </a:br>
            <a:endParaRPr lang="en-AU" dirty="0">
              <a:latin typeface="NikoshBAN" pitchFamily="2" charset="0"/>
              <a:cs typeface="NikoshBAN" pitchFamily="2" charset="0"/>
            </a:endParaRPr>
          </a:p>
        </p:txBody>
      </p:sp>
      <p:sp>
        <p:nvSpPr>
          <p:cNvPr id="3" name="TextBox 2"/>
          <p:cNvSpPr txBox="1"/>
          <p:nvPr/>
        </p:nvSpPr>
        <p:spPr>
          <a:xfrm>
            <a:off x="2949263" y="4005328"/>
            <a:ext cx="8470005" cy="2123658"/>
          </a:xfrm>
          <a:prstGeom prst="rect">
            <a:avLst/>
          </a:prstGeom>
          <a:noFill/>
        </p:spPr>
        <p:txBody>
          <a:bodyPr wrap="square" rtlCol="0">
            <a:spAutoFit/>
          </a:bodyPr>
          <a:lstStyle/>
          <a:p>
            <a:r>
              <a:rPr lang="bn-BD" sz="4400" dirty="0" smtClean="0">
                <a:solidFill>
                  <a:srgbClr val="C00000"/>
                </a:solidFill>
                <a:latin typeface="NikoshBAN" pitchFamily="2" charset="0"/>
                <a:cs typeface="NikoshBAN" pitchFamily="2" charset="0"/>
              </a:rPr>
              <a:t>সব পাখী হয় দ্বিপদ------আশ্রয়বাক্য</a:t>
            </a:r>
          </a:p>
          <a:p>
            <a:r>
              <a:rPr lang="bn-BD" sz="4400" dirty="0" smtClean="0">
                <a:solidFill>
                  <a:srgbClr val="C00000"/>
                </a:solidFill>
                <a:latin typeface="NikoshBAN" pitchFamily="2" charset="0"/>
                <a:cs typeface="NikoshBAN" pitchFamily="2" charset="0"/>
              </a:rPr>
              <a:t>সব বক হয় পাখী--------আশ্রয় বাক্য</a:t>
            </a:r>
          </a:p>
          <a:p>
            <a:r>
              <a:rPr lang="bn-BD" sz="4400" dirty="0" smtClean="0">
                <a:solidFill>
                  <a:srgbClr val="00B0F0"/>
                </a:solidFill>
                <a:latin typeface="NikoshBAN" pitchFamily="2" charset="0"/>
                <a:cs typeface="NikoshBAN" pitchFamily="2" charset="0"/>
              </a:rPr>
              <a:t>সব বক দ্বিপদ--------    সিদ্ধান্ত।,</a:t>
            </a:r>
            <a:endParaRPr lang="en-AU" sz="4400" dirty="0">
              <a:solidFill>
                <a:srgbClr val="00B0F0"/>
              </a:solidFill>
              <a:latin typeface="NikoshBAN" pitchFamily="2" charset="0"/>
              <a:cs typeface="NikoshBAN" pitchFamily="2" charset="0"/>
            </a:endParaRPr>
          </a:p>
        </p:txBody>
      </p:sp>
      <p:sp>
        <p:nvSpPr>
          <p:cNvPr id="4" name="TextBox 3"/>
          <p:cNvSpPr txBox="1"/>
          <p:nvPr/>
        </p:nvSpPr>
        <p:spPr>
          <a:xfrm>
            <a:off x="3155325" y="631066"/>
            <a:ext cx="2550017" cy="707886"/>
          </a:xfrm>
          <a:prstGeom prst="rect">
            <a:avLst/>
          </a:prstGeom>
          <a:noFill/>
        </p:spPr>
        <p:txBody>
          <a:bodyPr wrap="square" rtlCol="0">
            <a:spAutoFit/>
          </a:bodyPr>
          <a:lstStyle/>
          <a:p>
            <a:r>
              <a:rPr lang="bn-BD" sz="2000" dirty="0" smtClean="0">
                <a:solidFill>
                  <a:srgbClr val="00B0F0"/>
                </a:solidFill>
              </a:rPr>
              <a:t>বাক্য সম্পর্কে জানতে পারবে।</a:t>
            </a:r>
            <a:endParaRPr lang="en-AU" sz="2000" dirty="0">
              <a:solidFill>
                <a:srgbClr val="00B0F0"/>
              </a:solidFill>
            </a:endParaRPr>
          </a:p>
        </p:txBody>
      </p:sp>
      <p:sp>
        <p:nvSpPr>
          <p:cNvPr id="5" name="TextBox 4"/>
          <p:cNvSpPr txBox="1"/>
          <p:nvPr/>
        </p:nvSpPr>
        <p:spPr>
          <a:xfrm>
            <a:off x="605307" y="2599247"/>
            <a:ext cx="1236372" cy="369332"/>
          </a:xfrm>
          <a:prstGeom prst="rect">
            <a:avLst/>
          </a:prstGeom>
          <a:noFill/>
        </p:spPr>
        <p:txBody>
          <a:bodyPr wrap="square" rtlCol="0">
            <a:spAutoFit/>
          </a:bodyPr>
          <a:lstStyle/>
          <a:p>
            <a:r>
              <a:rPr lang="bn-BD" dirty="0" smtClean="0">
                <a:solidFill>
                  <a:srgbClr val="FF0000"/>
                </a:solidFill>
              </a:rPr>
              <a:t>১  নং</a:t>
            </a:r>
            <a:endParaRPr lang="en-AU" dirty="0">
              <a:solidFill>
                <a:srgbClr val="FF0000"/>
              </a:solidFill>
            </a:endParaRPr>
          </a:p>
        </p:txBody>
      </p:sp>
      <p:sp>
        <p:nvSpPr>
          <p:cNvPr id="6" name="TextBox 5"/>
          <p:cNvSpPr txBox="1"/>
          <p:nvPr/>
        </p:nvSpPr>
        <p:spPr>
          <a:xfrm>
            <a:off x="605309" y="5164428"/>
            <a:ext cx="1635617" cy="369332"/>
          </a:xfrm>
          <a:prstGeom prst="rect">
            <a:avLst/>
          </a:prstGeom>
          <a:noFill/>
        </p:spPr>
        <p:txBody>
          <a:bodyPr wrap="square" rtlCol="0">
            <a:spAutoFit/>
          </a:bodyPr>
          <a:lstStyle/>
          <a:p>
            <a:r>
              <a:rPr lang="bn-BD" dirty="0" smtClean="0">
                <a:solidFill>
                  <a:srgbClr val="FF0000"/>
                </a:solidFill>
              </a:rPr>
              <a:t>২  নং --</a:t>
            </a:r>
            <a:endParaRPr lang="en-AU" dirty="0">
              <a:solidFill>
                <a:srgbClr val="FF0000"/>
              </a:solidFill>
            </a:endParaRPr>
          </a:p>
        </p:txBody>
      </p:sp>
    </p:spTree>
    <p:extLst>
      <p:ext uri="{BB962C8B-B14F-4D97-AF65-F5344CB8AC3E}">
        <p14:creationId xmlns:p14="http://schemas.microsoft.com/office/powerpoint/2010/main" val="404895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n-BD" dirty="0" smtClean="0">
                <a:solidFill>
                  <a:srgbClr val="92D050"/>
                </a:solidFill>
                <a:latin typeface="NikoshBAN" panose="02000000000000000000" pitchFamily="2" charset="0"/>
                <a:cs typeface="NikoshBAN" panose="02000000000000000000" pitchFamily="2" charset="0"/>
              </a:rPr>
              <a:t>পদ সম্পর্কে জানতে হবে।</a:t>
            </a:r>
            <a:endParaRPr lang="en-AU" dirty="0">
              <a:solidFill>
                <a:srgbClr val="92D050"/>
              </a:solidFill>
              <a:latin typeface="NikoshBAN" panose="02000000000000000000" pitchFamily="2" charset="0"/>
              <a:cs typeface="NikoshBAN" panose="02000000000000000000" pitchFamily="2" charset="0"/>
            </a:endParaRPr>
          </a:p>
        </p:txBody>
      </p:sp>
      <p:sp>
        <p:nvSpPr>
          <p:cNvPr id="3" name="Text Placeholder 2"/>
          <p:cNvSpPr>
            <a:spLocks noGrp="1"/>
          </p:cNvSpPr>
          <p:nvPr>
            <p:ph type="body" idx="1"/>
          </p:nvPr>
        </p:nvSpPr>
        <p:spPr/>
        <p:txBody>
          <a:bodyPr>
            <a:normAutofit fontScale="92500" lnSpcReduction="20000"/>
          </a:bodyPr>
          <a:lstStyle/>
          <a:p>
            <a:r>
              <a:rPr lang="bn-BD" dirty="0" smtClean="0">
                <a:solidFill>
                  <a:srgbClr val="FF0000"/>
                </a:solidFill>
              </a:rPr>
              <a:t>একটি সহানুমানে তিনটি পদ থাকে।  যেমনঃ-  নিচে</a:t>
            </a:r>
            <a:endParaRPr lang="en-AU" dirty="0">
              <a:solidFill>
                <a:srgbClr val="FF0000"/>
              </a:solidFill>
            </a:endParaRP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803643701"/>
              </p:ext>
            </p:extLst>
          </p:nvPr>
        </p:nvGraphicFramePr>
        <p:xfrm>
          <a:off x="1389063" y="2974975"/>
          <a:ext cx="4559300" cy="2835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 Placeholder 4"/>
          <p:cNvSpPr>
            <a:spLocks noGrp="1"/>
          </p:cNvSpPr>
          <p:nvPr>
            <p:ph type="body" sz="quarter" idx="3"/>
          </p:nvPr>
        </p:nvSpPr>
        <p:spPr/>
        <p:txBody>
          <a:bodyPr>
            <a:normAutofit fontScale="85000" lnSpcReduction="20000"/>
          </a:bodyPr>
          <a:lstStyle/>
          <a:p>
            <a:r>
              <a:rPr lang="bn-BD" dirty="0" smtClean="0">
                <a:solidFill>
                  <a:srgbClr val="C00000"/>
                </a:solidFill>
              </a:rPr>
              <a:t>পদের অবস্থান  সম্পর্কে জানতে পারবে।</a:t>
            </a:r>
            <a:endParaRPr lang="en-AU" dirty="0">
              <a:solidFill>
                <a:srgbClr val="C00000"/>
              </a:solidFill>
            </a:endParaRPr>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1575699037"/>
              </p:ext>
            </p:extLst>
          </p:nvPr>
        </p:nvGraphicFramePr>
        <p:xfrm>
          <a:off x="6192838" y="2974975"/>
          <a:ext cx="4560887" cy="28352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561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4029" y="1796372"/>
            <a:ext cx="10178142" cy="452431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bn-BD" sz="2400" dirty="0" smtClean="0">
                <a:latin typeface="NikoshBAN" pitchFamily="2" charset="0"/>
                <a:cs typeface="NikoshBAN" pitchFamily="2" charset="0"/>
              </a:rPr>
              <a:t>যে </a:t>
            </a:r>
            <a:r>
              <a:rPr lang="bn-BD" sz="2400" dirty="0">
                <a:latin typeface="NikoshBAN" pitchFamily="2" charset="0"/>
                <a:cs typeface="NikoshBAN" pitchFamily="2" charset="0"/>
              </a:rPr>
              <a:t>কোন সহানুমানে তিনটি যুক্তিবাক্য থাকে।  এদের মধ্যে দুটি মূল যুক্তিবাক্য বা আশ্রয়বাক্য এবং ৩য়টি সিদ্ধান্ত যা আশ্রয়বাক্য দুটি থেকে অনিবার্যভাবে নিঃসৃত হয়।</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মূলবাক্য দুটিকে বলা আশ্রয়বাক্য এবং অনুমিত বাক্যটিকে বলা হয় সিদ্ধান্ত। আমরা জানি যে, একটি যুক্তিবাক্যে তিনটি পদ থাকে। আর একটি সহানুমানের যুক্তিতে তিনটি পদ থাকে। প্রতিটি পদ দুইবার করে ব্যবহৃত হয়।</a:t>
            </a:r>
            <a:endParaRPr lang="en-US" sz="2400" dirty="0">
              <a:latin typeface="NikoshBAN" pitchFamily="2" charset="0"/>
              <a:cs typeface="NikoshBAN" pitchFamily="2" charset="0"/>
            </a:endParaRPr>
          </a:p>
          <a:p>
            <a:r>
              <a:rPr lang="bn-BD" sz="2400" u="sng" dirty="0">
                <a:latin typeface="NikoshBAN" pitchFamily="2" charset="0"/>
                <a:cs typeface="NikoshBAN" pitchFamily="2" charset="0"/>
              </a:rPr>
              <a:t>প্রধান পদ:</a:t>
            </a:r>
            <a:r>
              <a:rPr lang="bn-BD" sz="2400" dirty="0">
                <a:latin typeface="NikoshBAN" pitchFamily="2" charset="0"/>
                <a:cs typeface="NikoshBAN" pitchFamily="2" charset="0"/>
              </a:rPr>
              <a:t> সহানুমানের সিদ্ধান্তের বিধেয় পদটিকে প্রধান পদ বলে।</a:t>
            </a:r>
            <a:endParaRPr lang="en-US" sz="2400" dirty="0">
              <a:latin typeface="NikoshBAN" pitchFamily="2" charset="0"/>
              <a:cs typeface="NikoshBAN" pitchFamily="2" charset="0"/>
            </a:endParaRPr>
          </a:p>
          <a:p>
            <a:r>
              <a:rPr lang="bn-BD" sz="2400" u="sng" dirty="0">
                <a:latin typeface="NikoshBAN" pitchFamily="2" charset="0"/>
                <a:cs typeface="NikoshBAN" pitchFamily="2" charset="0"/>
              </a:rPr>
              <a:t>অপ্রধান পদ:</a:t>
            </a:r>
            <a:r>
              <a:rPr lang="bn-BD" sz="2400" dirty="0">
                <a:latin typeface="NikoshBAN" pitchFamily="2" charset="0"/>
                <a:cs typeface="NikoshBAN" pitchFamily="2" charset="0"/>
              </a:rPr>
              <a:t> সহানুমানের সিদ্ধান্তের উদ্দেশ্য পদটিকে অপ্রধান পদ বলে।</a:t>
            </a:r>
            <a:endParaRPr lang="en-US" sz="2400" dirty="0">
              <a:latin typeface="NikoshBAN" pitchFamily="2" charset="0"/>
              <a:cs typeface="NikoshBAN" pitchFamily="2" charset="0"/>
            </a:endParaRPr>
          </a:p>
          <a:p>
            <a:r>
              <a:rPr lang="bn-BD" sz="2400" u="sng" dirty="0">
                <a:latin typeface="NikoshBAN" pitchFamily="2" charset="0"/>
                <a:cs typeface="NikoshBAN" pitchFamily="2" charset="0"/>
              </a:rPr>
              <a:t>মধ্যপদ বা হেতু পদ: </a:t>
            </a:r>
            <a:r>
              <a:rPr lang="bn-BD" sz="2400" dirty="0">
                <a:latin typeface="NikoshBAN" pitchFamily="2" charset="0"/>
                <a:cs typeface="NikoshBAN" pitchFamily="2" charset="0"/>
              </a:rPr>
              <a:t> সহানুমানের যে পদটি উভয় আশ্রয়বাক্যে থাকে কিন্তু সিদ্ধান্তে থাকে না তাকে মধ্যপদ বা হেতু পদ বলে।</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যেমন,</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সকল মানুষ হয় </a:t>
            </a:r>
            <a:r>
              <a:rPr lang="bn-BD" sz="2400" u="sng" dirty="0">
                <a:latin typeface="NikoshBAN" pitchFamily="2" charset="0"/>
                <a:cs typeface="NikoshBAN" pitchFamily="2" charset="0"/>
              </a:rPr>
              <a:t>মরণশীল</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সকল </a:t>
            </a:r>
            <a:r>
              <a:rPr lang="bn-BD" sz="2400" u="sng" dirty="0">
                <a:latin typeface="NikoshBAN" pitchFamily="2" charset="0"/>
                <a:cs typeface="NikoshBAN" pitchFamily="2" charset="0"/>
              </a:rPr>
              <a:t>কবি</a:t>
            </a:r>
            <a:r>
              <a:rPr lang="bn-BD" sz="2400" dirty="0">
                <a:latin typeface="NikoshBAN" pitchFamily="2" charset="0"/>
                <a:cs typeface="NikoshBAN" pitchFamily="2" charset="0"/>
              </a:rPr>
              <a:t> হয় মানুষ</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অতএব, সকল </a:t>
            </a:r>
            <a:r>
              <a:rPr lang="bn-BD" sz="2400" u="sng" dirty="0">
                <a:latin typeface="NikoshBAN" pitchFamily="2" charset="0"/>
                <a:cs typeface="NikoshBAN" pitchFamily="2" charset="0"/>
              </a:rPr>
              <a:t>কবি</a:t>
            </a:r>
            <a:r>
              <a:rPr lang="bn-BD" sz="2400" dirty="0">
                <a:latin typeface="NikoshBAN" pitchFamily="2" charset="0"/>
                <a:cs typeface="NikoshBAN" pitchFamily="2" charset="0"/>
              </a:rPr>
              <a:t> হয় </a:t>
            </a:r>
            <a:r>
              <a:rPr lang="bn-BD" sz="2400" u="sng" dirty="0">
                <a:latin typeface="NikoshBAN" pitchFamily="2" charset="0"/>
                <a:cs typeface="NikoshBAN" pitchFamily="2" charset="0"/>
              </a:rPr>
              <a:t>মরণশীল</a:t>
            </a:r>
            <a:endParaRPr lang="en-US" sz="2400" dirty="0">
              <a:latin typeface="NikoshBAN" pitchFamily="2" charset="0"/>
              <a:cs typeface="NikoshBAN" pitchFamily="2" charset="0"/>
            </a:endParaRPr>
          </a:p>
        </p:txBody>
      </p:sp>
      <p:sp>
        <p:nvSpPr>
          <p:cNvPr id="8" name="Rectangle 7"/>
          <p:cNvSpPr/>
          <p:nvPr/>
        </p:nvSpPr>
        <p:spPr>
          <a:xfrm>
            <a:off x="3592286" y="815557"/>
            <a:ext cx="3374571"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bn-BD" sz="4000" dirty="0">
                <a:solidFill>
                  <a:prstClr val="black"/>
                </a:solidFill>
                <a:latin typeface="NikoshBAN" pitchFamily="2" charset="0"/>
                <a:cs typeface="NikoshBAN" pitchFamily="2" charset="0"/>
              </a:rPr>
              <a:t>সহানুমানের গঠন</a:t>
            </a:r>
            <a:endParaRPr lang="en-US" sz="40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181743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4029" y="1796372"/>
            <a:ext cx="10178142" cy="415498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400" dirty="0">
                <a:latin typeface="NikoshBAN" pitchFamily="2" charset="0"/>
                <a:cs typeface="NikoshBAN" pitchFamily="2" charset="0"/>
              </a:rPr>
              <a:t> </a:t>
            </a:r>
          </a:p>
          <a:p>
            <a:r>
              <a:rPr lang="bn-BD" sz="2400" u="sng" dirty="0">
                <a:latin typeface="NikoshBAN" pitchFamily="2" charset="0"/>
                <a:cs typeface="NikoshBAN" pitchFamily="2" charset="0"/>
              </a:rPr>
              <a:t>প্রধান আশ্রয়বাক্য বা সাধ্য আশ্রয়বাক্য:</a:t>
            </a:r>
            <a:r>
              <a:rPr lang="bn-BD" sz="2400" dirty="0">
                <a:latin typeface="NikoshBAN" pitchFamily="2" charset="0"/>
                <a:cs typeface="NikoshBAN" pitchFamily="2" charset="0"/>
              </a:rPr>
              <a:t>  সহানুমানের সিদ্ধান্তের বিধেয় পদটি যে আশ্রয়বাক্যে থাকে তাকে প্রধান আশ্রয়বাক্য বলে।</a:t>
            </a:r>
            <a:endParaRPr lang="en-US" sz="2400" dirty="0">
              <a:latin typeface="NikoshBAN" pitchFamily="2" charset="0"/>
              <a:cs typeface="NikoshBAN" pitchFamily="2" charset="0"/>
            </a:endParaRPr>
          </a:p>
          <a:p>
            <a:r>
              <a:rPr lang="bn-BD" sz="2400" u="sng" dirty="0">
                <a:latin typeface="NikoshBAN" pitchFamily="2" charset="0"/>
                <a:cs typeface="NikoshBAN" pitchFamily="2" charset="0"/>
              </a:rPr>
              <a:t>অপ্রধান আশ্রয়বাক্য বা পক্ষ আশ্রয়বাক্য:</a:t>
            </a:r>
            <a:r>
              <a:rPr lang="bn-BD" sz="2400" dirty="0">
                <a:latin typeface="NikoshBAN" pitchFamily="2" charset="0"/>
                <a:cs typeface="NikoshBAN" pitchFamily="2" charset="0"/>
              </a:rPr>
              <a:t>  সহানুমানের সিদ্ধান্তের উদ্দেশ্য পদটি যে আশ্রয়বাক্যে থাকে তাকে অপ্রধান আশ্রয়বাক্য বলে।</a:t>
            </a:r>
            <a:endParaRPr lang="en-US" sz="2400" dirty="0">
              <a:latin typeface="NikoshBAN" pitchFamily="2" charset="0"/>
              <a:cs typeface="NikoshBAN" pitchFamily="2" charset="0"/>
            </a:endParaRPr>
          </a:p>
          <a:p>
            <a:r>
              <a:rPr lang="bn-BD" sz="2400" u="sng" dirty="0">
                <a:latin typeface="NikoshBAN" pitchFamily="2" charset="0"/>
                <a:cs typeface="NikoshBAN" pitchFamily="2" charset="0"/>
              </a:rPr>
              <a:t>সিদ্ধান্ত: </a:t>
            </a:r>
            <a:r>
              <a:rPr lang="bn-BD" sz="2400" dirty="0">
                <a:latin typeface="NikoshBAN" pitchFamily="2" charset="0"/>
                <a:cs typeface="NikoshBAN" pitchFamily="2" charset="0"/>
              </a:rPr>
              <a:t> প্রধান ও অপ্রধান আশ্রয়বাক্য থেকে যে বাক্যটি অনুমিত হয় তাকে সিদ্ধান্ত বলে।</a:t>
            </a:r>
            <a:endParaRPr lang="en-US" sz="2400" dirty="0">
              <a:latin typeface="NikoshBAN" pitchFamily="2" charset="0"/>
              <a:cs typeface="NikoshBAN" pitchFamily="2" charset="0"/>
            </a:endParaRPr>
          </a:p>
          <a:p>
            <a:r>
              <a:rPr lang="en-US" sz="2400" dirty="0">
                <a:latin typeface="NikoshBAN" pitchFamily="2" charset="0"/>
                <a:cs typeface="NikoshBAN" pitchFamily="2" charset="0"/>
              </a:rPr>
              <a:t> </a:t>
            </a:r>
          </a:p>
          <a:p>
            <a:r>
              <a:rPr lang="bn-BD" sz="2400" dirty="0">
                <a:latin typeface="NikoshBAN" pitchFamily="2" charset="0"/>
                <a:cs typeface="NikoshBAN" pitchFamily="2" charset="0"/>
              </a:rPr>
              <a:t>যেমন,</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সকল মানুষ হয় </a:t>
            </a:r>
            <a:r>
              <a:rPr lang="bn-BD" sz="2400" u="sng" dirty="0">
                <a:latin typeface="NikoshBAN" pitchFamily="2" charset="0"/>
                <a:cs typeface="NikoshBAN" pitchFamily="2" charset="0"/>
              </a:rPr>
              <a:t>মরণশীল</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সকল </a:t>
            </a:r>
            <a:r>
              <a:rPr lang="bn-BD" sz="2400" u="sng" dirty="0">
                <a:latin typeface="NikoshBAN" pitchFamily="2" charset="0"/>
                <a:cs typeface="NikoshBAN" pitchFamily="2" charset="0"/>
              </a:rPr>
              <a:t>কবি</a:t>
            </a:r>
            <a:r>
              <a:rPr lang="bn-BD" sz="2400" dirty="0">
                <a:latin typeface="NikoshBAN" pitchFamily="2" charset="0"/>
                <a:cs typeface="NikoshBAN" pitchFamily="2" charset="0"/>
              </a:rPr>
              <a:t> হয় মানুষ</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অতএব, সকল </a:t>
            </a:r>
            <a:r>
              <a:rPr lang="bn-BD" sz="2400" u="sng" dirty="0">
                <a:latin typeface="NikoshBAN" pitchFamily="2" charset="0"/>
                <a:cs typeface="NikoshBAN" pitchFamily="2" charset="0"/>
              </a:rPr>
              <a:t>কবি</a:t>
            </a:r>
            <a:r>
              <a:rPr lang="bn-BD" sz="2400" dirty="0">
                <a:latin typeface="NikoshBAN" pitchFamily="2" charset="0"/>
                <a:cs typeface="NikoshBAN" pitchFamily="2" charset="0"/>
              </a:rPr>
              <a:t> হয় </a:t>
            </a:r>
            <a:r>
              <a:rPr lang="bn-BD" sz="2400" u="sng" dirty="0">
                <a:latin typeface="NikoshBAN" pitchFamily="2" charset="0"/>
                <a:cs typeface="NikoshBAN" pitchFamily="2" charset="0"/>
              </a:rPr>
              <a:t>মরণশীল</a:t>
            </a:r>
            <a:endParaRPr lang="en-US" sz="2400" dirty="0">
              <a:latin typeface="NikoshBAN" pitchFamily="2" charset="0"/>
              <a:cs typeface="NikoshBAN" pitchFamily="2" charset="0"/>
            </a:endParaRPr>
          </a:p>
        </p:txBody>
      </p:sp>
      <p:sp>
        <p:nvSpPr>
          <p:cNvPr id="8" name="Rectangle 7"/>
          <p:cNvSpPr/>
          <p:nvPr/>
        </p:nvSpPr>
        <p:spPr>
          <a:xfrm>
            <a:off x="3592286" y="815557"/>
            <a:ext cx="3374571"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bn-BD" sz="4000" dirty="0">
                <a:solidFill>
                  <a:prstClr val="black"/>
                </a:solidFill>
                <a:latin typeface="NikoshBAN" pitchFamily="2" charset="0"/>
                <a:cs typeface="NikoshBAN" pitchFamily="2" charset="0"/>
              </a:rPr>
              <a:t>সহানুমানের গঠন</a:t>
            </a:r>
            <a:endParaRPr lang="en-US" sz="4000" dirty="0">
              <a:solidFill>
                <a:prstClr val="black"/>
              </a:solidFill>
              <a:latin typeface="NikoshBAN" pitchFamily="2" charset="0"/>
              <a:cs typeface="NikoshBAN" pitchFamily="2" charset="0"/>
            </a:endParaRPr>
          </a:p>
        </p:txBody>
      </p:sp>
    </p:spTree>
    <p:extLst>
      <p:ext uri="{BB962C8B-B14F-4D97-AF65-F5344CB8AC3E}">
        <p14:creationId xmlns:p14="http://schemas.microsoft.com/office/powerpoint/2010/main" val="41341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64029" y="1796372"/>
            <a:ext cx="10178142" cy="267765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bn-BD" sz="2400" dirty="0" smtClean="0">
                <a:latin typeface="NikoshBAN" pitchFamily="2" charset="0"/>
                <a:cs typeface="NikoshBAN" pitchFamily="2" charset="0"/>
              </a:rPr>
              <a:t>যে </a:t>
            </a:r>
            <a:r>
              <a:rPr lang="bn-BD" sz="2400" dirty="0">
                <a:latin typeface="NikoshBAN" pitchFamily="2" charset="0"/>
                <a:cs typeface="NikoshBAN" pitchFamily="2" charset="0"/>
              </a:rPr>
              <a:t>কোন সহানুমানের মধ্যপদের ভূমিকা অত্যন্ত তাৎপর্যপূর্ণ। এ মধ্যপদের সাথে প্রধান ও অপ্রধান পদের সম্পর্কের উপর ভিত্তি করেই সিদ্ধান্তে প্রধান ও অপ্রধান পদের মধ্যে সম্পর্ক স্থাপিত হয়। মধ্যপদটি প্রধান আশ্রয়বাক্যে প্রধান পদের সাথে এবং অপ্রধান আশ্রয়বাক্যে প্রধান পদের সাথে সম্পর্কিত হয়। এ সম্পর্কের ভিত্তিতেই প্রধান ও অপ্রধান পদের মধ্যে সিদ্ধান্তে একটি সম্বন্ধ প্রতিষ্ঠিত হয়। সুতরাং দেখা যাচ্ছে, মধ্যপদটি হচ্ছে প্রধান পদ ও অপ্রধান পদের মধ্যে সম্বন্ধ স্থাপনের একমাত্র মাধ্যম বা যোগসূত্র।</a:t>
            </a:r>
            <a:endParaRPr lang="en-US" sz="2400" dirty="0">
              <a:latin typeface="NikoshBAN" pitchFamily="2" charset="0"/>
              <a:cs typeface="NikoshBAN" pitchFamily="2" charset="0"/>
            </a:endParaRPr>
          </a:p>
          <a:p>
            <a:r>
              <a:rPr lang="bn-BD" sz="2400" dirty="0">
                <a:latin typeface="NikoshBAN" pitchFamily="2" charset="0"/>
                <a:cs typeface="NikoshBAN" pitchFamily="2" charset="0"/>
              </a:rPr>
              <a:t>যেমন, বৈবাহিক ক্ষেত্রে সম্পূর্ণ অপরিচিত একটি ছেলে ও একটি মেয়ের মধ্যে সম্পর্ক স্থাপনে ঘটক যে ভূমিকা পালন করে থাকে।</a:t>
            </a:r>
            <a:endParaRPr lang="en-US" sz="2400" dirty="0">
              <a:latin typeface="NikoshBAN" pitchFamily="2" charset="0"/>
              <a:cs typeface="NikoshBAN" pitchFamily="2" charset="0"/>
            </a:endParaRPr>
          </a:p>
        </p:txBody>
      </p:sp>
      <p:sp>
        <p:nvSpPr>
          <p:cNvPr id="8" name="Rectangle 7"/>
          <p:cNvSpPr/>
          <p:nvPr/>
        </p:nvSpPr>
        <p:spPr>
          <a:xfrm>
            <a:off x="2460172" y="815557"/>
            <a:ext cx="6542314"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bn-BD" sz="4000" dirty="0">
                <a:latin typeface="NikoshBAN" pitchFamily="2" charset="0"/>
                <a:cs typeface="NikoshBAN" pitchFamily="2" charset="0"/>
              </a:rPr>
              <a:t>সহানুমানের মধ্যপদের ভূমিকা বা কার্য</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413410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27175" y="2005396"/>
            <a:ext cx="4121150" cy="2853557"/>
          </a:xfrm>
          <a:prstGeom prst="rect">
            <a:avLst/>
          </a:prstGeom>
        </p:spPr>
      </p:pic>
      <p:sp>
        <p:nvSpPr>
          <p:cNvPr id="2" name="Title 1"/>
          <p:cNvSpPr>
            <a:spLocks noGrp="1"/>
          </p:cNvSpPr>
          <p:nvPr>
            <p:ph type="title"/>
          </p:nvPr>
        </p:nvSpPr>
        <p:spPr/>
        <p:txBody>
          <a:bodyPr/>
          <a:lstStyle/>
          <a:p>
            <a:r>
              <a:rPr lang="bn-BD" dirty="0" smtClean="0">
                <a:solidFill>
                  <a:srgbClr val="C00000"/>
                </a:solidFill>
              </a:rPr>
              <a:t>পদের সাংকেতিক নাম জানবে।</a:t>
            </a:r>
            <a:endParaRPr lang="en-AU" dirty="0">
              <a:solidFill>
                <a:srgbClr val="C00000"/>
              </a:solidFill>
            </a:endParaRPr>
          </a:p>
        </p:txBody>
      </p:sp>
      <p:sp>
        <p:nvSpPr>
          <p:cNvPr id="4" name="Text Placeholder 3"/>
          <p:cNvSpPr>
            <a:spLocks noGrp="1"/>
          </p:cNvSpPr>
          <p:nvPr>
            <p:ph type="body" sz="half" idx="2"/>
          </p:nvPr>
        </p:nvSpPr>
        <p:spPr/>
        <p:txBody>
          <a:bodyPr/>
          <a:lstStyle/>
          <a:p>
            <a:endParaRPr lang="en-AU" dirty="0"/>
          </a:p>
        </p:txBody>
      </p:sp>
      <p:sp>
        <p:nvSpPr>
          <p:cNvPr id="7" name="TextBox 6"/>
          <p:cNvSpPr txBox="1"/>
          <p:nvPr/>
        </p:nvSpPr>
        <p:spPr>
          <a:xfrm>
            <a:off x="6119568" y="914402"/>
            <a:ext cx="4262907" cy="1384995"/>
          </a:xfrm>
          <a:prstGeom prst="rect">
            <a:avLst/>
          </a:prstGeom>
          <a:noFill/>
        </p:spPr>
        <p:txBody>
          <a:bodyPr wrap="square" rtlCol="0">
            <a:spAutoFit/>
          </a:bodyPr>
          <a:lstStyle/>
          <a:p>
            <a:r>
              <a:rPr lang="bn-BD" sz="2800" dirty="0" smtClean="0">
                <a:solidFill>
                  <a:srgbClr val="FF0000"/>
                </a:solidFill>
              </a:rPr>
              <a:t>সহনুমানের  একটি সাংকেতিক উদাহরণ নীচের চিএে</a:t>
            </a:r>
            <a:endParaRPr lang="en-AU" sz="2800" dirty="0">
              <a:solidFill>
                <a:srgbClr val="FF0000"/>
              </a:solidFill>
            </a:endParaRPr>
          </a:p>
        </p:txBody>
      </p:sp>
      <p:sp>
        <p:nvSpPr>
          <p:cNvPr id="8" name="TextBox 7"/>
          <p:cNvSpPr txBox="1"/>
          <p:nvPr/>
        </p:nvSpPr>
        <p:spPr>
          <a:xfrm>
            <a:off x="965916" y="2524259"/>
            <a:ext cx="3696237" cy="3046988"/>
          </a:xfrm>
          <a:prstGeom prst="rect">
            <a:avLst/>
          </a:prstGeom>
          <a:noFill/>
        </p:spPr>
        <p:txBody>
          <a:bodyPr wrap="square" rtlCol="0">
            <a:spAutoFit/>
          </a:bodyPr>
          <a:lstStyle/>
          <a:p>
            <a:r>
              <a:rPr lang="bn-BD" sz="3200" dirty="0" smtClean="0">
                <a:solidFill>
                  <a:srgbClr val="FF0000"/>
                </a:solidFill>
              </a:rPr>
              <a:t>সাধ্যপদের প্রতিক </a:t>
            </a:r>
            <a:r>
              <a:rPr lang="bn-BD" sz="3200" dirty="0" smtClean="0">
                <a:solidFill>
                  <a:srgbClr val="00B0F0"/>
                </a:solidFill>
              </a:rPr>
              <a:t>-----  </a:t>
            </a:r>
            <a:r>
              <a:rPr lang="en-AU" sz="3200" dirty="0" smtClean="0">
                <a:solidFill>
                  <a:srgbClr val="00B0F0"/>
                </a:solidFill>
              </a:rPr>
              <a:t>P</a:t>
            </a:r>
          </a:p>
          <a:p>
            <a:r>
              <a:rPr lang="bn-BD" sz="3200" dirty="0" smtClean="0">
                <a:solidFill>
                  <a:srgbClr val="00B050"/>
                </a:solidFill>
              </a:rPr>
              <a:t>পক্ষপদের প্রতিক </a:t>
            </a:r>
            <a:r>
              <a:rPr lang="bn-BD" sz="3200" dirty="0" smtClean="0">
                <a:solidFill>
                  <a:srgbClr val="FF0000"/>
                </a:solidFill>
              </a:rPr>
              <a:t>-----</a:t>
            </a:r>
            <a:r>
              <a:rPr lang="en-AU" sz="3200" dirty="0" smtClean="0">
                <a:solidFill>
                  <a:srgbClr val="FF0000"/>
                </a:solidFill>
              </a:rPr>
              <a:t>S</a:t>
            </a:r>
          </a:p>
          <a:p>
            <a:r>
              <a:rPr lang="bn-BD" sz="3200" dirty="0" smtClean="0"/>
              <a:t>মধ্যপদের  প্রতিক </a:t>
            </a:r>
            <a:r>
              <a:rPr lang="bn-BD" sz="3200" dirty="0" smtClean="0">
                <a:solidFill>
                  <a:srgbClr val="92D050"/>
                </a:solidFill>
              </a:rPr>
              <a:t>----</a:t>
            </a:r>
            <a:r>
              <a:rPr lang="en-AU" sz="3200" dirty="0" smtClean="0">
                <a:solidFill>
                  <a:srgbClr val="92D050"/>
                </a:solidFill>
              </a:rPr>
              <a:t>M</a:t>
            </a:r>
            <a:endParaRPr lang="en-AU" sz="3200" dirty="0">
              <a:solidFill>
                <a:srgbClr val="92D050"/>
              </a:solidFill>
            </a:endParaRPr>
          </a:p>
        </p:txBody>
      </p:sp>
    </p:spTree>
    <p:extLst>
      <p:ext uri="{BB962C8B-B14F-4D97-AF65-F5344CB8AC3E}">
        <p14:creationId xmlns:p14="http://schemas.microsoft.com/office/powerpoint/2010/main" val="39219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40917" y="751213"/>
            <a:ext cx="8712953" cy="6016411"/>
          </a:xfrm>
          <a:prstGeom prst="rect">
            <a:avLst/>
          </a:prstGeom>
        </p:spPr>
      </p:pic>
      <p:sp>
        <p:nvSpPr>
          <p:cNvPr id="4" name="TextBox 3"/>
          <p:cNvSpPr txBox="1"/>
          <p:nvPr/>
        </p:nvSpPr>
        <p:spPr>
          <a:xfrm>
            <a:off x="3155325" y="397268"/>
            <a:ext cx="5563673" cy="707886"/>
          </a:xfrm>
          <a:prstGeom prst="rect">
            <a:avLst/>
          </a:prstGeom>
          <a:noFill/>
        </p:spPr>
        <p:txBody>
          <a:bodyPr wrap="square" rtlCol="0">
            <a:spAutoFit/>
          </a:bodyPr>
          <a:lstStyle/>
          <a:p>
            <a:r>
              <a:rPr lang="bn-BD" sz="4000" dirty="0" smtClean="0">
                <a:solidFill>
                  <a:srgbClr val="C00000"/>
                </a:solidFill>
              </a:rPr>
              <a:t>মধ্যপদের অবস্থান।</a:t>
            </a:r>
            <a:endParaRPr lang="en-AU" sz="4000" dirty="0">
              <a:solidFill>
                <a:srgbClr val="C00000"/>
              </a:solidFill>
            </a:endParaRPr>
          </a:p>
        </p:txBody>
      </p:sp>
    </p:spTree>
    <p:extLst>
      <p:ext uri="{BB962C8B-B14F-4D97-AF65-F5344CB8AC3E}">
        <p14:creationId xmlns:p14="http://schemas.microsoft.com/office/powerpoint/2010/main" val="167308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9554" y="362996"/>
            <a:ext cx="10225825" cy="8420312"/>
          </a:xfrm>
          <a:prstGeom prst="rect">
            <a:avLst/>
          </a:prstGeom>
        </p:spPr>
      </p:pic>
      <p:sp>
        <p:nvSpPr>
          <p:cNvPr id="4" name="TextBox 3"/>
          <p:cNvSpPr txBox="1"/>
          <p:nvPr/>
        </p:nvSpPr>
        <p:spPr>
          <a:xfrm>
            <a:off x="4095482" y="850008"/>
            <a:ext cx="3129567" cy="1200329"/>
          </a:xfrm>
          <a:prstGeom prst="rect">
            <a:avLst/>
          </a:prstGeom>
          <a:noFill/>
        </p:spPr>
        <p:txBody>
          <a:bodyPr wrap="square" rtlCol="0">
            <a:spAutoFit/>
          </a:bodyPr>
          <a:lstStyle/>
          <a:p>
            <a:r>
              <a:rPr lang="bn-BD" sz="3600" dirty="0" smtClean="0">
                <a:solidFill>
                  <a:srgbClr val="00B0F0"/>
                </a:solidFill>
              </a:rPr>
              <a:t>সাধ্যপদের অবস্থান।</a:t>
            </a:r>
            <a:endParaRPr lang="en-AU" sz="3600" dirty="0">
              <a:solidFill>
                <a:srgbClr val="00B0F0"/>
              </a:solidFill>
            </a:endParaRPr>
          </a:p>
        </p:txBody>
      </p:sp>
    </p:spTree>
    <p:extLst>
      <p:ext uri="{BB962C8B-B14F-4D97-AF65-F5344CB8AC3E}">
        <p14:creationId xmlns:p14="http://schemas.microsoft.com/office/powerpoint/2010/main" val="163999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9624" y="646331"/>
            <a:ext cx="1964435" cy="12881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157" y="2831047"/>
            <a:ext cx="2531275" cy="168444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9624" y="4995489"/>
            <a:ext cx="2804989" cy="186251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2133" y="4933556"/>
            <a:ext cx="2619375" cy="1743075"/>
          </a:xfrm>
          <a:prstGeom prst="rect">
            <a:avLst/>
          </a:prstGeom>
        </p:spPr>
      </p:pic>
      <p:sp>
        <p:nvSpPr>
          <p:cNvPr id="10" name="TextBox 9"/>
          <p:cNvSpPr txBox="1"/>
          <p:nvPr/>
        </p:nvSpPr>
        <p:spPr>
          <a:xfrm>
            <a:off x="2271225" y="-21439"/>
            <a:ext cx="3081187" cy="646331"/>
          </a:xfrm>
          <a:prstGeom prst="rect">
            <a:avLst/>
          </a:prstGeom>
          <a:noFill/>
        </p:spPr>
        <p:txBody>
          <a:bodyPr wrap="square" rtlCol="0">
            <a:spAutoFit/>
          </a:bodyPr>
          <a:lstStyle/>
          <a:p>
            <a:r>
              <a:rPr lang="en-AU" dirty="0" smtClean="0">
                <a:solidFill>
                  <a:srgbClr val="00B0F0"/>
                </a:solidFill>
              </a:rPr>
              <a:t>M—</a:t>
            </a:r>
            <a:r>
              <a:rPr lang="bn-BD" dirty="0" smtClean="0">
                <a:solidFill>
                  <a:srgbClr val="00B0F0"/>
                </a:solidFill>
              </a:rPr>
              <a:t>মধ্যপদ—ঘটক হিসেবে কাজ করবে।</a:t>
            </a:r>
            <a:endParaRPr lang="en-AU" dirty="0">
              <a:solidFill>
                <a:srgbClr val="00B0F0"/>
              </a:solidFill>
            </a:endParaRPr>
          </a:p>
        </p:txBody>
      </p:sp>
      <p:sp>
        <p:nvSpPr>
          <p:cNvPr id="11" name="TextBox 10"/>
          <p:cNvSpPr txBox="1"/>
          <p:nvPr/>
        </p:nvSpPr>
        <p:spPr>
          <a:xfrm>
            <a:off x="7549624" y="2"/>
            <a:ext cx="4095483" cy="646331"/>
          </a:xfrm>
          <a:prstGeom prst="rect">
            <a:avLst/>
          </a:prstGeom>
          <a:noFill/>
        </p:spPr>
        <p:txBody>
          <a:bodyPr wrap="square" rtlCol="0">
            <a:spAutoFit/>
          </a:bodyPr>
          <a:lstStyle/>
          <a:p>
            <a:r>
              <a:rPr lang="bn-BD" dirty="0" smtClean="0">
                <a:solidFill>
                  <a:srgbClr val="00B050"/>
                </a:solidFill>
              </a:rPr>
              <a:t>বর পক্ষ</a:t>
            </a:r>
            <a:r>
              <a:rPr lang="en-AU" dirty="0" smtClean="0">
                <a:solidFill>
                  <a:srgbClr val="00B050"/>
                </a:solidFill>
              </a:rPr>
              <a:t> --- P---</a:t>
            </a:r>
            <a:r>
              <a:rPr lang="bn-BD" dirty="0">
                <a:solidFill>
                  <a:srgbClr val="00B050"/>
                </a:solidFill>
              </a:rPr>
              <a:t> </a:t>
            </a:r>
            <a:r>
              <a:rPr lang="bn-BD" dirty="0" smtClean="0">
                <a:solidFill>
                  <a:srgbClr val="00B050"/>
                </a:solidFill>
              </a:rPr>
              <a:t>সাধ্যপদ</a:t>
            </a:r>
          </a:p>
          <a:p>
            <a:r>
              <a:rPr lang="bn-BD" dirty="0" smtClean="0">
                <a:solidFill>
                  <a:srgbClr val="00B050"/>
                </a:solidFill>
              </a:rPr>
              <a:t>বরের বাড়ী।</a:t>
            </a:r>
            <a:r>
              <a:rPr lang="en-AU" dirty="0" smtClean="0">
                <a:solidFill>
                  <a:srgbClr val="00B050"/>
                </a:solidFill>
              </a:rPr>
              <a:t> </a:t>
            </a:r>
            <a:endParaRPr lang="en-AU" dirty="0">
              <a:solidFill>
                <a:srgbClr val="00B050"/>
              </a:solidFill>
            </a:endParaRPr>
          </a:p>
        </p:txBody>
      </p:sp>
      <p:sp>
        <p:nvSpPr>
          <p:cNvPr id="12" name="TextBox 11"/>
          <p:cNvSpPr txBox="1"/>
          <p:nvPr/>
        </p:nvSpPr>
        <p:spPr>
          <a:xfrm>
            <a:off x="2502131" y="2287330"/>
            <a:ext cx="4005221" cy="646331"/>
          </a:xfrm>
          <a:prstGeom prst="rect">
            <a:avLst/>
          </a:prstGeom>
          <a:noFill/>
        </p:spPr>
        <p:txBody>
          <a:bodyPr wrap="square" rtlCol="0">
            <a:spAutoFit/>
          </a:bodyPr>
          <a:lstStyle/>
          <a:p>
            <a:r>
              <a:rPr lang="bn-BD" dirty="0" smtClean="0">
                <a:solidFill>
                  <a:srgbClr val="FF0000"/>
                </a:solidFill>
              </a:rPr>
              <a:t>কনে পক্ষ----</a:t>
            </a:r>
            <a:r>
              <a:rPr lang="en-AU" dirty="0" smtClean="0">
                <a:solidFill>
                  <a:srgbClr val="FF0000"/>
                </a:solidFill>
              </a:rPr>
              <a:t>S--  </a:t>
            </a:r>
            <a:r>
              <a:rPr lang="en-AU" dirty="0" err="1" smtClean="0">
                <a:solidFill>
                  <a:srgbClr val="FF0000"/>
                </a:solidFill>
              </a:rPr>
              <a:t>পক্ষপদ</a:t>
            </a:r>
            <a:endParaRPr lang="en-AU" dirty="0" smtClean="0">
              <a:solidFill>
                <a:srgbClr val="FF0000"/>
              </a:solidFill>
            </a:endParaRPr>
          </a:p>
          <a:p>
            <a:r>
              <a:rPr lang="bn-BD" dirty="0" smtClean="0">
                <a:solidFill>
                  <a:srgbClr val="FF0000"/>
                </a:solidFill>
              </a:rPr>
              <a:t>  </a:t>
            </a:r>
            <a:r>
              <a:rPr lang="en-AU" dirty="0" err="1" smtClean="0">
                <a:solidFill>
                  <a:srgbClr val="FF0000"/>
                </a:solidFill>
              </a:rPr>
              <a:t>কনের</a:t>
            </a:r>
            <a:r>
              <a:rPr lang="en-AU" dirty="0" smtClean="0">
                <a:solidFill>
                  <a:srgbClr val="FF0000"/>
                </a:solidFill>
              </a:rPr>
              <a:t> </a:t>
            </a:r>
            <a:r>
              <a:rPr lang="en-AU" dirty="0" err="1" smtClean="0">
                <a:solidFill>
                  <a:srgbClr val="FF0000"/>
                </a:solidFill>
              </a:rPr>
              <a:t>বাড়ী</a:t>
            </a:r>
            <a:endParaRPr lang="en-AU" dirty="0">
              <a:solidFill>
                <a:srgbClr val="FF0000"/>
              </a:solidFill>
            </a:endParaRPr>
          </a:p>
        </p:txBody>
      </p:sp>
      <p:sp>
        <p:nvSpPr>
          <p:cNvPr id="13" name="TextBox 12"/>
          <p:cNvSpPr txBox="1"/>
          <p:nvPr/>
        </p:nvSpPr>
        <p:spPr>
          <a:xfrm>
            <a:off x="7414628" y="2054299"/>
            <a:ext cx="3307267" cy="923330"/>
          </a:xfrm>
          <a:prstGeom prst="rect">
            <a:avLst/>
          </a:prstGeom>
          <a:noFill/>
        </p:spPr>
        <p:txBody>
          <a:bodyPr wrap="square" rtlCol="0">
            <a:spAutoFit/>
          </a:bodyPr>
          <a:lstStyle/>
          <a:p>
            <a:r>
              <a:rPr lang="en-AU" dirty="0" smtClean="0">
                <a:solidFill>
                  <a:srgbClr val="00B0F0"/>
                </a:solidFill>
              </a:rPr>
              <a:t>M—</a:t>
            </a:r>
            <a:r>
              <a:rPr lang="bn-BD" dirty="0" smtClean="0">
                <a:solidFill>
                  <a:srgbClr val="00B0F0"/>
                </a:solidFill>
              </a:rPr>
              <a:t>মধ্যপদ---ঘটক হিসেবে কাজ করবে</a:t>
            </a:r>
            <a:endParaRPr lang="en-AU" dirty="0" smtClean="0">
              <a:solidFill>
                <a:srgbClr val="00B0F0"/>
              </a:solidFill>
            </a:endParaRPr>
          </a:p>
          <a:p>
            <a:r>
              <a:rPr lang="bn-BD" dirty="0" smtClean="0">
                <a:solidFill>
                  <a:srgbClr val="00B0F0"/>
                </a:solidFill>
              </a:rPr>
              <a:t>ঘটকের বাড়ী।।</a:t>
            </a:r>
            <a:endParaRPr lang="en-AU" dirty="0">
              <a:solidFill>
                <a:srgbClr val="00B0F0"/>
              </a:solidFill>
            </a:endParaRPr>
          </a:p>
        </p:txBody>
      </p:sp>
      <p:pic>
        <p:nvPicPr>
          <p:cNvPr id="8" name="Picture 7"/>
          <p:cNvPicPr>
            <a:picLocks noChangeAspect="1"/>
          </p:cNvPicPr>
          <p:nvPr/>
        </p:nvPicPr>
        <p:blipFill>
          <a:blip r:embed="rId5"/>
          <a:stretch>
            <a:fillRect/>
          </a:stretch>
        </p:blipFill>
        <p:spPr>
          <a:xfrm>
            <a:off x="2502131" y="336627"/>
            <a:ext cx="2400300" cy="1950703"/>
          </a:xfrm>
          <a:prstGeom prst="rect">
            <a:avLst/>
          </a:prstGeom>
        </p:spPr>
      </p:pic>
      <p:pic>
        <p:nvPicPr>
          <p:cNvPr id="9" name="Picture 8"/>
          <p:cNvPicPr>
            <a:picLocks noChangeAspect="1"/>
          </p:cNvPicPr>
          <p:nvPr/>
        </p:nvPicPr>
        <p:blipFill>
          <a:blip r:embed="rId5"/>
          <a:stretch>
            <a:fillRect/>
          </a:stretch>
        </p:blipFill>
        <p:spPr>
          <a:xfrm>
            <a:off x="7489667" y="2610494"/>
            <a:ext cx="2400300" cy="1905000"/>
          </a:xfrm>
          <a:prstGeom prst="rect">
            <a:avLst/>
          </a:prstGeom>
        </p:spPr>
      </p:pic>
      <p:sp>
        <p:nvSpPr>
          <p:cNvPr id="15" name="TextBox 14"/>
          <p:cNvSpPr txBox="1"/>
          <p:nvPr/>
        </p:nvSpPr>
        <p:spPr>
          <a:xfrm>
            <a:off x="1986343" y="4515495"/>
            <a:ext cx="3538695" cy="646331"/>
          </a:xfrm>
          <a:prstGeom prst="rect">
            <a:avLst/>
          </a:prstGeom>
          <a:noFill/>
        </p:spPr>
        <p:txBody>
          <a:bodyPr wrap="square" rtlCol="0">
            <a:spAutoFit/>
          </a:bodyPr>
          <a:lstStyle/>
          <a:p>
            <a:r>
              <a:rPr lang="bn-BD" dirty="0" smtClean="0">
                <a:solidFill>
                  <a:srgbClr val="FF0000"/>
                </a:solidFill>
              </a:rPr>
              <a:t>কনে পক্ষ ---</a:t>
            </a:r>
            <a:r>
              <a:rPr lang="en-AU" dirty="0" smtClean="0">
                <a:solidFill>
                  <a:srgbClr val="FF0000"/>
                </a:solidFill>
              </a:rPr>
              <a:t>S  -- </a:t>
            </a:r>
            <a:r>
              <a:rPr lang="en-AU" dirty="0" err="1" smtClean="0">
                <a:solidFill>
                  <a:srgbClr val="FF0000"/>
                </a:solidFill>
              </a:rPr>
              <a:t>পক্ষপদ</a:t>
            </a:r>
            <a:r>
              <a:rPr lang="en-AU" dirty="0" smtClean="0">
                <a:solidFill>
                  <a:srgbClr val="FF0000"/>
                </a:solidFill>
              </a:rPr>
              <a:t>  -</a:t>
            </a:r>
            <a:r>
              <a:rPr lang="en-AU" dirty="0" err="1" smtClean="0">
                <a:solidFill>
                  <a:srgbClr val="FF0000"/>
                </a:solidFill>
              </a:rPr>
              <a:t>নিচে</a:t>
            </a:r>
            <a:r>
              <a:rPr lang="en-AU" dirty="0" smtClean="0">
                <a:solidFill>
                  <a:srgbClr val="FF0000"/>
                </a:solidFill>
              </a:rPr>
              <a:t> –</a:t>
            </a:r>
            <a:r>
              <a:rPr lang="en-AU" dirty="0" err="1" smtClean="0">
                <a:solidFill>
                  <a:srgbClr val="FF0000"/>
                </a:solidFill>
              </a:rPr>
              <a:t>কনের</a:t>
            </a:r>
            <a:r>
              <a:rPr lang="en-AU" dirty="0" smtClean="0">
                <a:solidFill>
                  <a:srgbClr val="FF0000"/>
                </a:solidFill>
              </a:rPr>
              <a:t> </a:t>
            </a:r>
            <a:r>
              <a:rPr lang="en-AU" dirty="0" err="1" smtClean="0">
                <a:solidFill>
                  <a:srgbClr val="FF0000"/>
                </a:solidFill>
              </a:rPr>
              <a:t>বাড়ী</a:t>
            </a:r>
            <a:endParaRPr lang="en-AU" dirty="0">
              <a:solidFill>
                <a:srgbClr val="FF0000"/>
              </a:solidFill>
            </a:endParaRPr>
          </a:p>
        </p:txBody>
      </p:sp>
      <p:sp>
        <p:nvSpPr>
          <p:cNvPr id="3" name="TextBox 2"/>
          <p:cNvSpPr txBox="1"/>
          <p:nvPr/>
        </p:nvSpPr>
        <p:spPr>
          <a:xfrm>
            <a:off x="7549625" y="4515495"/>
            <a:ext cx="3011052" cy="646331"/>
          </a:xfrm>
          <a:prstGeom prst="rect">
            <a:avLst/>
          </a:prstGeom>
          <a:noFill/>
        </p:spPr>
        <p:txBody>
          <a:bodyPr wrap="square" rtlCol="0">
            <a:spAutoFit/>
          </a:bodyPr>
          <a:lstStyle/>
          <a:p>
            <a:r>
              <a:rPr lang="bn-BD" dirty="0" smtClean="0">
                <a:solidFill>
                  <a:srgbClr val="00B050"/>
                </a:solidFill>
              </a:rPr>
              <a:t>বরপক্ষ    - </a:t>
            </a:r>
            <a:r>
              <a:rPr lang="en-AU" dirty="0" smtClean="0">
                <a:solidFill>
                  <a:srgbClr val="00B050"/>
                </a:solidFill>
              </a:rPr>
              <a:t>P –</a:t>
            </a:r>
            <a:r>
              <a:rPr lang="bn-BD" dirty="0" smtClean="0">
                <a:solidFill>
                  <a:srgbClr val="00B050"/>
                </a:solidFill>
              </a:rPr>
              <a:t>সাধ্যপদ- নিচে বরের বাড়ী।</a:t>
            </a:r>
            <a:endParaRPr lang="en-AU" dirty="0">
              <a:solidFill>
                <a:srgbClr val="00B050"/>
              </a:solidFill>
            </a:endParaRPr>
          </a:p>
        </p:txBody>
      </p:sp>
      <p:sp>
        <p:nvSpPr>
          <p:cNvPr id="4" name="TextBox 3"/>
          <p:cNvSpPr txBox="1"/>
          <p:nvPr/>
        </p:nvSpPr>
        <p:spPr>
          <a:xfrm>
            <a:off x="103031" y="163228"/>
            <a:ext cx="2268127" cy="1200329"/>
          </a:xfrm>
          <a:prstGeom prst="rect">
            <a:avLst/>
          </a:prstGeom>
          <a:noFill/>
        </p:spPr>
        <p:txBody>
          <a:bodyPr wrap="square" rtlCol="0">
            <a:spAutoFit/>
          </a:bodyPr>
          <a:lstStyle/>
          <a:p>
            <a:r>
              <a:rPr lang="bn-BD" sz="3600" dirty="0" smtClean="0">
                <a:solidFill>
                  <a:srgbClr val="C00000"/>
                </a:solidFill>
              </a:rPr>
              <a:t>মধ্যপদের কাজ</a:t>
            </a:r>
            <a:endParaRPr lang="en-AU" sz="3600" dirty="0">
              <a:solidFill>
                <a:srgbClr val="C00000"/>
              </a:solidFill>
            </a:endParaRPr>
          </a:p>
        </p:txBody>
      </p:sp>
    </p:spTree>
    <p:extLst>
      <p:ext uri="{BB962C8B-B14F-4D97-AF65-F5344CB8AC3E}">
        <p14:creationId xmlns:p14="http://schemas.microsoft.com/office/powerpoint/2010/main" val="33694368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evel 2"/>
          <p:cNvSpPr/>
          <p:nvPr/>
        </p:nvSpPr>
        <p:spPr>
          <a:xfrm>
            <a:off x="4673600" y="1447800"/>
            <a:ext cx="7010400" cy="3048000"/>
          </a:xfrm>
          <a:prstGeom prst="bevel">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prstClr val="white"/>
              </a:solidFill>
              <a:latin typeface="NikoshBAN" pitchFamily="2" charset="0"/>
              <a:cs typeface="NikoshBAN" pitchFamily="2" charset="0"/>
            </a:endParaRPr>
          </a:p>
        </p:txBody>
      </p:sp>
      <p:sp>
        <p:nvSpPr>
          <p:cNvPr id="4" name="Bevel 3"/>
          <p:cNvSpPr/>
          <p:nvPr/>
        </p:nvSpPr>
        <p:spPr>
          <a:xfrm>
            <a:off x="609600" y="4876800"/>
            <a:ext cx="11379200" cy="1524000"/>
          </a:xfrm>
          <a:prstGeom prst="bevel">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dirty="0" smtClean="0">
                <a:solidFill>
                  <a:prstClr val="white"/>
                </a:solidFill>
                <a:latin typeface="Times New Roman" pitchFamily="18" charset="0"/>
                <a:cs typeface="Times New Roman" pitchFamily="18" charset="0"/>
              </a:rPr>
              <a:t>E-mail: abusayedjsmsc1@ gmail.com</a:t>
            </a:r>
            <a:endParaRPr lang="en-US" sz="3600" dirty="0">
              <a:solidFill>
                <a:prstClr val="white"/>
              </a:solidFill>
              <a:latin typeface="Times New Roman" pitchFamily="18" charset="0"/>
              <a:cs typeface="Times New Roman" pitchFamily="18" charset="0"/>
            </a:endParaRPr>
          </a:p>
        </p:txBody>
      </p:sp>
      <p:sp>
        <p:nvSpPr>
          <p:cNvPr id="6" name="Rectangle 5"/>
          <p:cNvSpPr>
            <a:spLocks noChangeArrowheads="1"/>
          </p:cNvSpPr>
          <p:nvPr/>
        </p:nvSpPr>
        <p:spPr bwMode="auto">
          <a:xfrm>
            <a:off x="4978401" y="1752600"/>
            <a:ext cx="6659419" cy="2438400"/>
          </a:xfrm>
          <a:prstGeom prst="rect">
            <a:avLst/>
          </a:prstGeom>
          <a:noFill/>
          <a:ln w="9525" algn="ctr">
            <a:noFill/>
            <a:round/>
            <a:headEnd/>
            <a:tailEnd/>
          </a:ln>
        </p:spPr>
        <p:txBody>
          <a:bodyPr/>
          <a:lstStyle/>
          <a:p>
            <a:r>
              <a:rPr lang="bn-BD" sz="4000" dirty="0" smtClean="0">
                <a:solidFill>
                  <a:srgbClr val="FFFF00"/>
                </a:solidFill>
                <a:latin typeface="NikoshBAN" pitchFamily="2" charset="0"/>
                <a:cs typeface="NikoshBAN" pitchFamily="2" charset="0"/>
              </a:rPr>
              <a:t>মোঃ আবু সাঈদ</a:t>
            </a:r>
            <a:endParaRPr lang="en-US" sz="4000" dirty="0" smtClean="0">
              <a:solidFill>
                <a:srgbClr val="FFFF00"/>
              </a:solidFill>
              <a:latin typeface="SutonnyMJ" pitchFamily="2" charset="0"/>
            </a:endParaRPr>
          </a:p>
          <a:p>
            <a:r>
              <a:rPr lang="bn-BD" sz="4000" dirty="0" smtClean="0">
                <a:solidFill>
                  <a:srgbClr val="FFFF00"/>
                </a:solidFill>
                <a:latin typeface="NikoshBAN" pitchFamily="2" charset="0"/>
                <a:cs typeface="NikoshBAN" pitchFamily="2" charset="0"/>
              </a:rPr>
              <a:t>প্রভাষক</a:t>
            </a:r>
            <a:r>
              <a:rPr lang="en-US" sz="4000" dirty="0" smtClean="0">
                <a:solidFill>
                  <a:srgbClr val="FFFF00"/>
                </a:solidFill>
                <a:latin typeface="SutonnyEMJ" pitchFamily="2" charset="0"/>
              </a:rPr>
              <a:t>-</a:t>
            </a:r>
            <a:r>
              <a:rPr lang="bn-BD" sz="4000" dirty="0" smtClean="0">
                <a:solidFill>
                  <a:srgbClr val="FFFF00"/>
                </a:solidFill>
                <a:latin typeface="NikoshBAN" pitchFamily="2" charset="0"/>
                <a:cs typeface="NikoshBAN" pitchFamily="2" charset="0"/>
              </a:rPr>
              <a:t>যুক্তি</a:t>
            </a:r>
            <a:r>
              <a:rPr lang="bn-IN" sz="4000" dirty="0" smtClean="0">
                <a:solidFill>
                  <a:srgbClr val="FFFF00"/>
                </a:solidFill>
                <a:latin typeface="NikoshBAN" pitchFamily="2" charset="0"/>
                <a:cs typeface="NikoshBAN" pitchFamily="2" charset="0"/>
              </a:rPr>
              <a:t>বিদ্যা</a:t>
            </a:r>
            <a:endParaRPr lang="en-US" sz="4000" dirty="0" smtClean="0">
              <a:solidFill>
                <a:srgbClr val="FFFF00"/>
              </a:solidFill>
              <a:latin typeface="NikoshBAN" pitchFamily="2" charset="0"/>
              <a:cs typeface="NikoshBAN" pitchFamily="2" charset="0"/>
            </a:endParaRPr>
          </a:p>
          <a:p>
            <a:r>
              <a:rPr lang="en-US" sz="2800" dirty="0" err="1" smtClean="0">
                <a:solidFill>
                  <a:srgbClr val="FFFF00"/>
                </a:solidFill>
                <a:latin typeface="SutonnyMJ" pitchFamily="2" charset="0"/>
              </a:rPr>
              <a:t>h‡kvi</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wk¶v</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evW</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g‡Wj</a:t>
            </a:r>
            <a:r>
              <a:rPr lang="en-US" sz="2800" dirty="0" smtClean="0">
                <a:solidFill>
                  <a:srgbClr val="FFFF00"/>
                </a:solidFill>
                <a:latin typeface="SutonnyMJ" pitchFamily="2" charset="0"/>
              </a:rPr>
              <a:t> ¯‹</a:t>
            </a:r>
            <a:r>
              <a:rPr lang="en-US" sz="2800" dirty="0" err="1" smtClean="0">
                <a:solidFill>
                  <a:srgbClr val="FFFF00"/>
                </a:solidFill>
                <a:latin typeface="SutonnyMJ" pitchFamily="2" charset="0"/>
              </a:rPr>
              <a:t>zj</a:t>
            </a:r>
            <a:r>
              <a:rPr lang="en-US" sz="2800" dirty="0" smtClean="0">
                <a:solidFill>
                  <a:srgbClr val="FFFF00"/>
                </a:solidFill>
                <a:latin typeface="SutonnyMJ" pitchFamily="2" charset="0"/>
              </a:rPr>
              <a:t> GÛ </a:t>
            </a:r>
            <a:r>
              <a:rPr lang="en-US" sz="2800" dirty="0" err="1" smtClean="0">
                <a:solidFill>
                  <a:srgbClr val="FFFF00"/>
                </a:solidFill>
                <a:latin typeface="SutonnyMJ" pitchFamily="2" charset="0"/>
              </a:rPr>
              <a:t>K‡jR</a:t>
            </a:r>
            <a:endParaRPr lang="en-US" sz="2800" dirty="0" smtClean="0">
              <a:solidFill>
                <a:srgbClr val="FFFF00"/>
              </a:solidFill>
              <a:latin typeface="SutonnyMJ" pitchFamily="2" charset="0"/>
            </a:endParaRPr>
          </a:p>
          <a:p>
            <a:pPr eaLnBrk="0" hangingPunct="0"/>
            <a:endParaRPr lang="en-US" sz="3600" dirty="0">
              <a:solidFill>
                <a:srgbClr val="FF0000"/>
              </a:solidFill>
              <a:latin typeface="NikoshBAN" pitchFamily="2" charset="0"/>
              <a:cs typeface="NikoshBAN" pitchFamily="2" charset="0"/>
            </a:endParaRPr>
          </a:p>
        </p:txBody>
      </p:sp>
      <p:pic>
        <p:nvPicPr>
          <p:cNvPr id="7" name="Picture 6" descr="IMG1299A"/>
          <p:cNvPicPr>
            <a:picLocks noChangeAspect="1" noChangeArrowheads="1"/>
          </p:cNvPicPr>
          <p:nvPr/>
        </p:nvPicPr>
        <p:blipFill>
          <a:blip r:embed="rId4"/>
          <a:srcRect/>
          <a:stretch>
            <a:fillRect/>
          </a:stretch>
        </p:blipFill>
        <p:spPr bwMode="auto">
          <a:xfrm>
            <a:off x="1117600" y="1447800"/>
            <a:ext cx="3048000" cy="3048000"/>
          </a:xfrm>
          <a:prstGeom prst="rect">
            <a:avLst/>
          </a:prstGeom>
          <a:noFill/>
          <a:ln w="9525">
            <a:noFill/>
            <a:miter lim="800000"/>
            <a:headEnd/>
            <a:tailEnd/>
          </a:ln>
        </p:spPr>
      </p:pic>
      <p:sp>
        <p:nvSpPr>
          <p:cNvPr id="8" name="Explosion 1 7"/>
          <p:cNvSpPr/>
          <p:nvPr/>
        </p:nvSpPr>
        <p:spPr>
          <a:xfrm>
            <a:off x="3069339" y="-399391"/>
            <a:ext cx="4561332" cy="1822215"/>
          </a:xfrm>
          <a:prstGeom prst="irregularSeal1">
            <a:avLst/>
          </a:prstGeom>
          <a:solidFill>
            <a:srgbClr val="5B9BD5"/>
          </a:solidFill>
          <a:ln w="12700" cap="flat" cmpd="sng" algn="ctr">
            <a:solidFill>
              <a:srgbClr val="C00000"/>
            </a:solidFill>
            <a:prstDash val="solid"/>
            <a:miter lim="800000"/>
          </a:ln>
          <a:effectLst/>
        </p:spPr>
        <p:txBody>
          <a:bodyPr rtlCol="0" anchor="ctr"/>
          <a:lstStyle/>
          <a:p>
            <a:pPr algn="ctr"/>
            <a:endParaRPr lang="en-US" kern="0">
              <a:solidFill>
                <a:sysClr val="window" lastClr="FFFFFF"/>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3497" y="-180551"/>
            <a:ext cx="49022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99167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par>
                                <p:cTn id="29" presetID="55"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66670"/>
            <a:ext cx="6334293" cy="1176630"/>
          </a:xfrm>
          <a:prstGeom prst="rect">
            <a:avLst/>
          </a:prstGeom>
        </p:spPr>
      </p:pic>
      <p:pic>
        <p:nvPicPr>
          <p:cNvPr id="5" name="Content Placeholder 4"/>
          <p:cNvPicPr>
            <a:picLocks noGrp="1" noChangeAspect="1"/>
          </p:cNvPicPr>
          <p:nvPr>
            <p:ph idx="1"/>
          </p:nvPr>
        </p:nvPicPr>
        <p:blipFill>
          <a:blip r:embed="rId3"/>
          <a:stretch>
            <a:fillRect/>
          </a:stretch>
        </p:blipFill>
        <p:spPr>
          <a:xfrm>
            <a:off x="2170218" y="1743300"/>
            <a:ext cx="7980356" cy="2286198"/>
          </a:xfrm>
          <a:prstGeom prst="rect">
            <a:avLst/>
          </a:prstGeom>
        </p:spPr>
      </p:pic>
    </p:spTree>
    <p:extLst>
      <p:ext uri="{BB962C8B-B14F-4D97-AF65-F5344CB8AC3E}">
        <p14:creationId xmlns:p14="http://schemas.microsoft.com/office/powerpoint/2010/main" val="301894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11353801" cy="1920406"/>
          </a:xfrm>
          <a:prstGeom prst="rect">
            <a:avLst/>
          </a:prstGeom>
        </p:spPr>
      </p:pic>
      <p:pic>
        <p:nvPicPr>
          <p:cNvPr id="5" name="Content Placeholder 4"/>
          <p:cNvPicPr>
            <a:picLocks noGrp="1" noChangeAspect="1"/>
          </p:cNvPicPr>
          <p:nvPr>
            <p:ph idx="1"/>
          </p:nvPr>
        </p:nvPicPr>
        <p:blipFill>
          <a:blip r:embed="rId3"/>
          <a:stretch>
            <a:fillRect/>
          </a:stretch>
        </p:blipFill>
        <p:spPr>
          <a:xfrm>
            <a:off x="838200" y="1920408"/>
            <a:ext cx="10515600" cy="2725015"/>
          </a:xfrm>
          <a:prstGeom prst="rect">
            <a:avLst/>
          </a:prstGeom>
        </p:spPr>
      </p:pic>
    </p:spTree>
    <p:extLst>
      <p:ext uri="{BB962C8B-B14F-4D97-AF65-F5344CB8AC3E}">
        <p14:creationId xmlns:p14="http://schemas.microsoft.com/office/powerpoint/2010/main" val="160263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6681795" cy="1176630"/>
          </a:xfrm>
          <a:prstGeom prst="rect">
            <a:avLst/>
          </a:prstGeom>
        </p:spPr>
      </p:pic>
      <p:pic>
        <p:nvPicPr>
          <p:cNvPr id="5" name="Content Placeholder 4"/>
          <p:cNvPicPr>
            <a:picLocks noGrp="1" noChangeAspect="1"/>
          </p:cNvPicPr>
          <p:nvPr>
            <p:ph idx="1"/>
          </p:nvPr>
        </p:nvPicPr>
        <p:blipFill>
          <a:blip r:embed="rId3"/>
          <a:stretch>
            <a:fillRect/>
          </a:stretch>
        </p:blipFill>
        <p:spPr>
          <a:xfrm>
            <a:off x="1107583" y="2163653"/>
            <a:ext cx="7606876" cy="2468633"/>
          </a:xfrm>
          <a:prstGeom prst="rect">
            <a:avLst/>
          </a:prstGeom>
        </p:spPr>
      </p:pic>
    </p:spTree>
    <p:extLst>
      <p:ext uri="{BB962C8B-B14F-4D97-AF65-F5344CB8AC3E}">
        <p14:creationId xmlns:p14="http://schemas.microsoft.com/office/powerpoint/2010/main" val="9795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28813" y="0"/>
            <a:ext cx="4224895" cy="2560542"/>
          </a:xfrm>
          <a:prstGeom prst="rect">
            <a:avLst/>
          </a:prstGeom>
        </p:spPr>
      </p:pic>
      <p:pic>
        <p:nvPicPr>
          <p:cNvPr id="5" name="Content Placeholder 4"/>
          <p:cNvPicPr>
            <a:picLocks noGrp="1" noChangeAspect="1"/>
          </p:cNvPicPr>
          <p:nvPr>
            <p:ph idx="1"/>
          </p:nvPr>
        </p:nvPicPr>
        <p:blipFill>
          <a:blip r:embed="rId4"/>
          <a:stretch>
            <a:fillRect/>
          </a:stretch>
        </p:blipFill>
        <p:spPr>
          <a:xfrm>
            <a:off x="2262668" y="2324100"/>
            <a:ext cx="7293601" cy="3508375"/>
          </a:xfrm>
          <a:prstGeom prst="rect">
            <a:avLst/>
          </a:prstGeom>
        </p:spPr>
      </p:pic>
    </p:spTree>
    <p:extLst>
      <p:ext uri="{BB962C8B-B14F-4D97-AF65-F5344CB8AC3E}">
        <p14:creationId xmlns:p14="http://schemas.microsoft.com/office/powerpoint/2010/main" val="377072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4204" y="220686"/>
            <a:ext cx="10515600" cy="1325563"/>
          </a:xfrm>
        </p:spPr>
        <p:txBody>
          <a:bodyPr>
            <a:normAutofit fontScale="90000"/>
          </a:bodyPr>
          <a:lstStyle/>
          <a:p>
            <a:r>
              <a:rPr lang="bn-BD" sz="8800" dirty="0" smtClean="0">
                <a:solidFill>
                  <a:srgbClr val="FF0000"/>
                </a:solidFill>
              </a:rPr>
              <a:t>পরিচিতি</a:t>
            </a:r>
            <a:endParaRPr lang="en-AU" sz="8800" dirty="0">
              <a:solidFill>
                <a:srgbClr val="FF0000"/>
              </a:solidFill>
            </a:endParaRPr>
          </a:p>
        </p:txBody>
      </p:sp>
      <p:sp>
        <p:nvSpPr>
          <p:cNvPr id="5" name="Text Placeholder 4"/>
          <p:cNvSpPr>
            <a:spLocks noGrp="1"/>
          </p:cNvSpPr>
          <p:nvPr>
            <p:ph type="body" idx="1"/>
          </p:nvPr>
        </p:nvSpPr>
        <p:spPr>
          <a:xfrm>
            <a:off x="3952689" y="1586052"/>
            <a:ext cx="5183188" cy="823912"/>
          </a:xfrm>
        </p:spPr>
        <p:txBody>
          <a:bodyPr>
            <a:normAutofit/>
          </a:bodyPr>
          <a:lstStyle/>
          <a:p>
            <a:r>
              <a:rPr lang="bn-BD" sz="4000" dirty="0" smtClean="0">
                <a:solidFill>
                  <a:srgbClr val="92D050"/>
                </a:solidFill>
              </a:rPr>
              <a:t>পাঠ</a:t>
            </a:r>
            <a:endParaRPr lang="en-AU" sz="4000" dirty="0">
              <a:solidFill>
                <a:srgbClr val="92D050"/>
              </a:solidFill>
            </a:endParaRPr>
          </a:p>
        </p:txBody>
      </p:sp>
      <p:sp>
        <p:nvSpPr>
          <p:cNvPr id="6" name="Content Placeholder 5"/>
          <p:cNvSpPr>
            <a:spLocks noGrp="1"/>
          </p:cNvSpPr>
          <p:nvPr>
            <p:ph sz="half" idx="2"/>
          </p:nvPr>
        </p:nvSpPr>
        <p:spPr>
          <a:xfrm>
            <a:off x="3495761" y="2780905"/>
            <a:ext cx="4778061" cy="4301544"/>
          </a:xfrm>
        </p:spPr>
        <p:txBody>
          <a:bodyPr/>
          <a:lstStyle/>
          <a:p>
            <a:r>
              <a:rPr lang="bn-BD" dirty="0" smtClean="0">
                <a:solidFill>
                  <a:srgbClr val="00B0F0"/>
                </a:solidFill>
              </a:rPr>
              <a:t>শ্রেণী---একাদশ</a:t>
            </a:r>
          </a:p>
          <a:p>
            <a:r>
              <a:rPr lang="bn-BD" dirty="0" smtClean="0">
                <a:solidFill>
                  <a:srgbClr val="7030A0"/>
                </a:solidFill>
              </a:rPr>
              <a:t>বিষয়ঃ—যুক্তিবিদ্যা</a:t>
            </a:r>
          </a:p>
          <a:p>
            <a:r>
              <a:rPr lang="bn-BD" dirty="0" smtClean="0">
                <a:solidFill>
                  <a:srgbClr val="FF0000"/>
                </a:solidFill>
              </a:rPr>
              <a:t>অধ্যায়ঃ—৫ম</a:t>
            </a:r>
          </a:p>
          <a:p>
            <a:r>
              <a:rPr lang="bn-BD" dirty="0" smtClean="0">
                <a:solidFill>
                  <a:srgbClr val="92D050"/>
                </a:solidFill>
              </a:rPr>
              <a:t>সময়ঃ---৫</a:t>
            </a:r>
            <a:r>
              <a:rPr lang="en-US" dirty="0" smtClean="0">
                <a:solidFill>
                  <a:srgbClr val="92D050"/>
                </a:solidFill>
              </a:rPr>
              <a:t>0</a:t>
            </a:r>
            <a:r>
              <a:rPr lang="bn-BD" dirty="0" smtClean="0">
                <a:solidFill>
                  <a:srgbClr val="92D050"/>
                </a:solidFill>
              </a:rPr>
              <a:t> মিনিট</a:t>
            </a:r>
          </a:p>
          <a:p>
            <a:r>
              <a:rPr lang="bn-BD" dirty="0" smtClean="0"/>
              <a:t>তারিখঃ—</a:t>
            </a:r>
            <a:endParaRPr lang="en-AU" dirty="0"/>
          </a:p>
        </p:txBody>
      </p:sp>
    </p:spTree>
    <p:extLst>
      <p:ext uri="{BB962C8B-B14F-4D97-AF65-F5344CB8AC3E}">
        <p14:creationId xmlns:p14="http://schemas.microsoft.com/office/powerpoint/2010/main" val="300885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2000" fill="hold"/>
                                        <p:tgtEl>
                                          <p:spTgt spid="2"/>
                                        </p:tgtEl>
                                        <p:attrNameLst>
                                          <p:attrName>ppt_x</p:attrName>
                                        </p:attrNameLst>
                                      </p:cBhvr>
                                      <p:tavLst>
                                        <p:tav tm="0">
                                          <p:val>
                                            <p:strVal val="#ppt_x"/>
                                          </p:val>
                                        </p:tav>
                                        <p:tav tm="100000">
                                          <p:val>
                                            <p:strVal val="#ppt_x"/>
                                          </p:val>
                                        </p:tav>
                                      </p:tavLst>
                                    </p:anim>
                                    <p:anim calcmode="lin" valueType="num">
                                      <p:cBhvr additive="base">
                                        <p:cTn id="3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2528455" y="34636"/>
            <a:ext cx="67818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latin typeface="NikoshBAN" pitchFamily="2" charset="0"/>
                <a:cs typeface="NikoshBAN" pitchFamily="2" charset="0"/>
              </a:rPr>
              <a:t>পাঠ ঘোষণা</a:t>
            </a:r>
            <a:endParaRPr lang="en-US" sz="5400" dirty="0">
              <a:latin typeface="NikoshBAN" pitchFamily="2" charset="0"/>
              <a:cs typeface="NikoshBAN" pitchFamily="2" charset="0"/>
            </a:endParaRPr>
          </a:p>
        </p:txBody>
      </p:sp>
      <p:sp>
        <p:nvSpPr>
          <p:cNvPr id="6" name="Notched Right Arrow 5"/>
          <p:cNvSpPr/>
          <p:nvPr/>
        </p:nvSpPr>
        <p:spPr>
          <a:xfrm>
            <a:off x="1503219" y="1724891"/>
            <a:ext cx="2715491" cy="1371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latin typeface="NikoshBAN" pitchFamily="2" charset="0"/>
                <a:cs typeface="NikoshBAN" pitchFamily="2" charset="0"/>
              </a:rPr>
              <a:t>অধ্যায়</a:t>
            </a:r>
            <a:endParaRPr lang="en-US" sz="2400" dirty="0">
              <a:latin typeface="NikoshBAN" pitchFamily="2" charset="0"/>
              <a:cs typeface="NikoshBAN" pitchFamily="2" charset="0"/>
            </a:endParaRPr>
          </a:p>
        </p:txBody>
      </p:sp>
      <p:sp>
        <p:nvSpPr>
          <p:cNvPr id="7" name="Horizontal Scroll 6"/>
          <p:cNvSpPr/>
          <p:nvPr/>
        </p:nvSpPr>
        <p:spPr>
          <a:xfrm>
            <a:off x="4253345" y="1572491"/>
            <a:ext cx="5791200" cy="16764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latin typeface="NikoshBAN" pitchFamily="2" charset="0"/>
                <a:cs typeface="NikoshBAN" pitchFamily="2" charset="0"/>
              </a:rPr>
              <a:t>৬ষ্ঠ</a:t>
            </a:r>
            <a:endParaRPr lang="en-US" sz="4400" dirty="0">
              <a:latin typeface="NikoshBAN" pitchFamily="2" charset="0"/>
              <a:cs typeface="NikoshBAN" pitchFamily="2" charset="0"/>
            </a:endParaRPr>
          </a:p>
        </p:txBody>
      </p:sp>
      <p:sp>
        <p:nvSpPr>
          <p:cNvPr id="8" name="Notched Right Arrow 7"/>
          <p:cNvSpPr/>
          <p:nvPr/>
        </p:nvSpPr>
        <p:spPr>
          <a:xfrm>
            <a:off x="1579419" y="3408218"/>
            <a:ext cx="2639291" cy="1752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rgbClr val="FF0000"/>
                </a:solidFill>
                <a:latin typeface="NikoshBAN" panose="02000000000000000000" pitchFamily="2" charset="0"/>
                <a:cs typeface="NikoshBAN" panose="02000000000000000000" pitchFamily="2" charset="0"/>
              </a:rPr>
              <a:t>শি</a:t>
            </a:r>
            <a:r>
              <a:rPr lang="en-US" sz="4000" dirty="0" err="1">
                <a:solidFill>
                  <a:srgbClr val="FF0000"/>
                </a:solidFill>
                <a:latin typeface="NikoshBAN" panose="02000000000000000000" pitchFamily="2" charset="0"/>
                <a:cs typeface="NikoshBAN" panose="02000000000000000000" pitchFamily="2" charset="0"/>
              </a:rPr>
              <a:t>রো</a:t>
            </a:r>
            <a:r>
              <a:rPr lang="bn-BD" sz="4000" dirty="0">
                <a:solidFill>
                  <a:srgbClr val="FF0000"/>
                </a:solidFill>
                <a:latin typeface="NikoshBAN" panose="02000000000000000000" pitchFamily="2" charset="0"/>
                <a:cs typeface="NikoshBAN" panose="02000000000000000000" pitchFamily="2" charset="0"/>
              </a:rPr>
              <a:t>নাম</a:t>
            </a:r>
            <a:endParaRPr lang="en-US" sz="4000" dirty="0">
              <a:solidFill>
                <a:srgbClr val="FF0000"/>
              </a:solidFill>
              <a:latin typeface="NikoshBAN" panose="02000000000000000000" pitchFamily="2" charset="0"/>
              <a:cs typeface="NikoshBAN" panose="02000000000000000000" pitchFamily="2" charset="0"/>
            </a:endParaRPr>
          </a:p>
        </p:txBody>
      </p:sp>
      <p:sp>
        <p:nvSpPr>
          <p:cNvPr id="9" name="Horizontal Scroll 8"/>
          <p:cNvSpPr/>
          <p:nvPr/>
        </p:nvSpPr>
        <p:spPr>
          <a:xfrm>
            <a:off x="4267200" y="3394364"/>
            <a:ext cx="5777345" cy="19050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solidFill>
                  <a:srgbClr val="FF0000"/>
                </a:solidFill>
                <a:latin typeface="NikoshBAN" panose="02000000000000000000" pitchFamily="2" charset="0"/>
                <a:cs typeface="NikoshBAN" panose="02000000000000000000" pitchFamily="2" charset="0"/>
              </a:rPr>
              <a:t>সহানুমানে</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গঠন</a:t>
            </a:r>
            <a:r>
              <a:rPr lang="en-US" sz="4400" smtClean="0">
                <a:solidFill>
                  <a:srgbClr val="FF0000"/>
                </a:solidFill>
                <a:latin typeface="NikoshBAN" panose="02000000000000000000" pitchFamily="2" charset="0"/>
                <a:cs typeface="NikoshBAN" panose="02000000000000000000" pitchFamily="2" charset="0"/>
              </a:rPr>
              <a:t> ও মধ্যপদের</a:t>
            </a:r>
            <a:r>
              <a:rPr lang="en-US" sz="4400" dirty="0" smtClean="0">
                <a:solidFill>
                  <a:srgbClr val="FF0000"/>
                </a:solidFill>
                <a:latin typeface="NikoshBAN" panose="02000000000000000000" pitchFamily="2" charset="0"/>
                <a:cs typeface="NikoshBAN" panose="02000000000000000000" pitchFamily="2" charset="0"/>
              </a:rPr>
              <a:t> </a:t>
            </a:r>
            <a:r>
              <a:rPr lang="en-US" sz="4400" dirty="0" err="1" smtClean="0">
                <a:solidFill>
                  <a:srgbClr val="FF0000"/>
                </a:solidFill>
                <a:latin typeface="NikoshBAN" panose="02000000000000000000" pitchFamily="2" charset="0"/>
                <a:cs typeface="NikoshBAN" panose="02000000000000000000" pitchFamily="2" charset="0"/>
              </a:rPr>
              <a:t>ভূমিকা</a:t>
            </a:r>
            <a:endParaRPr lang="en-US" sz="44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4550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heel(1)">
                                      <p:cBhvr>
                                        <p:cTn id="42" dur="20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wheel(1)">
                                      <p:cBhvr>
                                        <p:cTn id="52" dur="2000"/>
                                        <p:tgtEl>
                                          <p:spTgt spid="9">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xit" presetSubtype="0" fill="hold" grpId="1" nodeType="clickEffect">
                                  <p:stCondLst>
                                    <p:cond delay="0"/>
                                  </p:stCondLst>
                                  <p:childTnLst>
                                    <p:animEffect transition="out" filter="wedge">
                                      <p:cBhvr>
                                        <p:cTn id="56" dur="2000"/>
                                        <p:tgtEl>
                                          <p:spTgt spid="4">
                                            <p:txEl>
                                              <p:pRg st="0" end="0"/>
                                            </p:txEl>
                                          </p:spTgt>
                                        </p:tgtEl>
                                      </p:cBhvr>
                                    </p:animEffect>
                                    <p:set>
                                      <p:cBhvr>
                                        <p:cTn id="57" dur="1" fill="hold">
                                          <p:stCondLst>
                                            <p:cond delay="1999"/>
                                          </p:stCondLst>
                                        </p:cTn>
                                        <p:tgtEl>
                                          <p:spTgt spid="4">
                                            <p:txEl>
                                              <p:pRg st="0" end="0"/>
                                            </p:txEl>
                                          </p:spTgt>
                                        </p:tgtEl>
                                        <p:attrNameLst>
                                          <p:attrName>style.visibility</p:attrName>
                                        </p:attrNameLst>
                                      </p:cBhvr>
                                      <p:to>
                                        <p:strVal val="hidden"/>
                                      </p:to>
                                    </p:set>
                                  </p:childTnLst>
                                </p:cTn>
                              </p:par>
                              <p:par>
                                <p:cTn id="58" presetID="20" presetClass="exit" presetSubtype="0" fill="hold" grpId="1" nodeType="withEffect">
                                  <p:stCondLst>
                                    <p:cond delay="0"/>
                                  </p:stCondLst>
                                  <p:childTnLst>
                                    <p:animEffect transition="out" filter="wedge">
                                      <p:cBhvr>
                                        <p:cTn id="59" dur="2000"/>
                                        <p:tgtEl>
                                          <p:spTgt spid="4">
                                            <p:bg/>
                                          </p:spTgt>
                                        </p:tgtEl>
                                      </p:cBhvr>
                                    </p:animEffect>
                                    <p:set>
                                      <p:cBhvr>
                                        <p:cTn id="60" dur="1" fill="hold">
                                          <p:stCondLst>
                                            <p:cond delay="1999"/>
                                          </p:stCondLst>
                                        </p:cTn>
                                        <p:tgtEl>
                                          <p:spTgt spid="4">
                                            <p:bg/>
                                          </p:spTgt>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0" presetClass="exit" presetSubtype="0" fill="hold" grpId="1" nodeType="clickEffect">
                                  <p:stCondLst>
                                    <p:cond delay="0"/>
                                  </p:stCondLst>
                                  <p:childTnLst>
                                    <p:animEffect transition="out" filter="wedge">
                                      <p:cBhvr>
                                        <p:cTn id="64" dur="2000"/>
                                        <p:tgtEl>
                                          <p:spTgt spid="6">
                                            <p:txEl>
                                              <p:pRg st="0" end="0"/>
                                            </p:txEl>
                                          </p:spTgt>
                                        </p:tgtEl>
                                      </p:cBhvr>
                                    </p:animEffect>
                                    <p:set>
                                      <p:cBhvr>
                                        <p:cTn id="65" dur="1" fill="hold">
                                          <p:stCondLst>
                                            <p:cond delay="1999"/>
                                          </p:stCondLst>
                                        </p:cTn>
                                        <p:tgtEl>
                                          <p:spTgt spid="6">
                                            <p:txEl>
                                              <p:pRg st="0" end="0"/>
                                            </p:txEl>
                                          </p:spTgt>
                                        </p:tgtEl>
                                        <p:attrNameLst>
                                          <p:attrName>style.visibility</p:attrName>
                                        </p:attrNameLst>
                                      </p:cBhvr>
                                      <p:to>
                                        <p:strVal val="hidden"/>
                                      </p:to>
                                    </p:set>
                                  </p:childTnLst>
                                </p:cTn>
                              </p:par>
                              <p:par>
                                <p:cTn id="66" presetID="20" presetClass="exit" presetSubtype="0" fill="hold" grpId="1" nodeType="withEffect">
                                  <p:stCondLst>
                                    <p:cond delay="0"/>
                                  </p:stCondLst>
                                  <p:childTnLst>
                                    <p:animEffect transition="out" filter="wedge">
                                      <p:cBhvr>
                                        <p:cTn id="67" dur="2000"/>
                                        <p:tgtEl>
                                          <p:spTgt spid="6">
                                            <p:bg/>
                                          </p:spTgt>
                                        </p:tgtEl>
                                      </p:cBhvr>
                                    </p:animEffect>
                                    <p:set>
                                      <p:cBhvr>
                                        <p:cTn id="68" dur="1" fill="hold">
                                          <p:stCondLst>
                                            <p:cond delay="1999"/>
                                          </p:stCondLst>
                                        </p:cTn>
                                        <p:tgtEl>
                                          <p:spTgt spid="6">
                                            <p:bg/>
                                          </p:spTgt>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0" presetClass="exit" presetSubtype="0" fill="hold" grpId="1" nodeType="clickEffect">
                                  <p:stCondLst>
                                    <p:cond delay="0"/>
                                  </p:stCondLst>
                                  <p:childTnLst>
                                    <p:animEffect transition="out" filter="wedge">
                                      <p:cBhvr>
                                        <p:cTn id="72" dur="2000"/>
                                        <p:tgtEl>
                                          <p:spTgt spid="7">
                                            <p:txEl>
                                              <p:pRg st="0" end="0"/>
                                            </p:txEl>
                                          </p:spTgt>
                                        </p:tgtEl>
                                      </p:cBhvr>
                                    </p:animEffect>
                                    <p:set>
                                      <p:cBhvr>
                                        <p:cTn id="73" dur="1" fill="hold">
                                          <p:stCondLst>
                                            <p:cond delay="1999"/>
                                          </p:stCondLst>
                                        </p:cTn>
                                        <p:tgtEl>
                                          <p:spTgt spid="7">
                                            <p:txEl>
                                              <p:pRg st="0" end="0"/>
                                            </p:txEl>
                                          </p:spTgt>
                                        </p:tgtEl>
                                        <p:attrNameLst>
                                          <p:attrName>style.visibility</p:attrName>
                                        </p:attrNameLst>
                                      </p:cBhvr>
                                      <p:to>
                                        <p:strVal val="hidden"/>
                                      </p:to>
                                    </p:set>
                                  </p:childTnLst>
                                </p:cTn>
                              </p:par>
                              <p:par>
                                <p:cTn id="74" presetID="20" presetClass="exit" presetSubtype="0" fill="hold" grpId="1" nodeType="withEffect">
                                  <p:stCondLst>
                                    <p:cond delay="0"/>
                                  </p:stCondLst>
                                  <p:childTnLst>
                                    <p:animEffect transition="out" filter="wedge">
                                      <p:cBhvr>
                                        <p:cTn id="75" dur="2000"/>
                                        <p:tgtEl>
                                          <p:spTgt spid="7">
                                            <p:bg/>
                                          </p:spTgt>
                                        </p:tgtEl>
                                      </p:cBhvr>
                                    </p:animEffect>
                                    <p:set>
                                      <p:cBhvr>
                                        <p:cTn id="76" dur="1" fill="hold">
                                          <p:stCondLst>
                                            <p:cond delay="1999"/>
                                          </p:stCondLst>
                                        </p:cTn>
                                        <p:tgtEl>
                                          <p:spTgt spid="7">
                                            <p:bg/>
                                          </p:spTgt>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0" presetClass="exit" presetSubtype="0" fill="hold" grpId="1" nodeType="clickEffect">
                                  <p:stCondLst>
                                    <p:cond delay="0"/>
                                  </p:stCondLst>
                                  <p:childTnLst>
                                    <p:animEffect transition="out" filter="wedge">
                                      <p:cBhvr>
                                        <p:cTn id="80" dur="2000"/>
                                        <p:tgtEl>
                                          <p:spTgt spid="8">
                                            <p:txEl>
                                              <p:pRg st="0" end="0"/>
                                            </p:txEl>
                                          </p:spTgt>
                                        </p:tgtEl>
                                      </p:cBhvr>
                                    </p:animEffect>
                                    <p:set>
                                      <p:cBhvr>
                                        <p:cTn id="81" dur="1" fill="hold">
                                          <p:stCondLst>
                                            <p:cond delay="1999"/>
                                          </p:stCondLst>
                                        </p:cTn>
                                        <p:tgtEl>
                                          <p:spTgt spid="8">
                                            <p:txEl>
                                              <p:pRg st="0" end="0"/>
                                            </p:txEl>
                                          </p:spTgt>
                                        </p:tgtEl>
                                        <p:attrNameLst>
                                          <p:attrName>style.visibility</p:attrName>
                                        </p:attrNameLst>
                                      </p:cBhvr>
                                      <p:to>
                                        <p:strVal val="hidden"/>
                                      </p:to>
                                    </p:set>
                                  </p:childTnLst>
                                </p:cTn>
                              </p:par>
                              <p:par>
                                <p:cTn id="82" presetID="20" presetClass="exit" presetSubtype="0" fill="hold" grpId="1" nodeType="withEffect">
                                  <p:stCondLst>
                                    <p:cond delay="0"/>
                                  </p:stCondLst>
                                  <p:childTnLst>
                                    <p:animEffect transition="out" filter="wedge">
                                      <p:cBhvr>
                                        <p:cTn id="83" dur="2000"/>
                                        <p:tgtEl>
                                          <p:spTgt spid="8">
                                            <p:bg/>
                                          </p:spTgt>
                                        </p:tgtEl>
                                      </p:cBhvr>
                                    </p:animEffect>
                                    <p:set>
                                      <p:cBhvr>
                                        <p:cTn id="84" dur="1" fill="hold">
                                          <p:stCondLst>
                                            <p:cond delay="1999"/>
                                          </p:stCondLst>
                                        </p:cTn>
                                        <p:tgtEl>
                                          <p:spTgt spid="8">
                                            <p:bg/>
                                          </p:spTgt>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0" presetClass="exit" presetSubtype="0" fill="hold" grpId="1" nodeType="clickEffect">
                                  <p:stCondLst>
                                    <p:cond delay="0"/>
                                  </p:stCondLst>
                                  <p:childTnLst>
                                    <p:animEffect transition="out" filter="wedge">
                                      <p:cBhvr>
                                        <p:cTn id="88" dur="2000"/>
                                        <p:tgtEl>
                                          <p:spTgt spid="9">
                                            <p:txEl>
                                              <p:pRg st="0" end="0"/>
                                            </p:txEl>
                                          </p:spTgt>
                                        </p:tgtEl>
                                      </p:cBhvr>
                                    </p:animEffect>
                                    <p:set>
                                      <p:cBhvr>
                                        <p:cTn id="89" dur="1" fill="hold">
                                          <p:stCondLst>
                                            <p:cond delay="1999"/>
                                          </p:stCondLst>
                                        </p:cTn>
                                        <p:tgtEl>
                                          <p:spTgt spid="9">
                                            <p:txEl>
                                              <p:pRg st="0" end="0"/>
                                            </p:txEl>
                                          </p:spTgt>
                                        </p:tgtEl>
                                        <p:attrNameLst>
                                          <p:attrName>style.visibility</p:attrName>
                                        </p:attrNameLst>
                                      </p:cBhvr>
                                      <p:to>
                                        <p:strVal val="hidden"/>
                                      </p:to>
                                    </p:set>
                                  </p:childTnLst>
                                </p:cTn>
                              </p:par>
                              <p:par>
                                <p:cTn id="90" presetID="20" presetClass="exit" presetSubtype="0" fill="hold" grpId="1" nodeType="withEffect">
                                  <p:stCondLst>
                                    <p:cond delay="0"/>
                                  </p:stCondLst>
                                  <p:childTnLst>
                                    <p:animEffect transition="out" filter="wedge">
                                      <p:cBhvr>
                                        <p:cTn id="91" dur="2000"/>
                                        <p:tgtEl>
                                          <p:spTgt spid="9">
                                            <p:bg/>
                                          </p:spTgt>
                                        </p:tgtEl>
                                      </p:cBhvr>
                                    </p:animEffect>
                                    <p:set>
                                      <p:cBhvr>
                                        <p:cTn id="92" dur="1" fill="hold">
                                          <p:stCondLst>
                                            <p:cond delay="1999"/>
                                          </p:stCondLst>
                                        </p:cTn>
                                        <p:tgtEl>
                                          <p:spTgt spid="9">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P spid="6" grpId="0" animBg="1"/>
      <p:bldP spid="6" grpId="1" build="allAtOnce" animBg="1"/>
      <p:bldP spid="7" grpId="0" animBg="1"/>
      <p:bldP spid="7" grpId="1" build="allAtOnce" animBg="1"/>
      <p:bldP spid="8" grpId="0" animBg="1"/>
      <p:bldP spid="8" grpId="1" build="allAtOnce" animBg="1"/>
      <p:bldP spid="9" grpId="0" animBg="1"/>
      <p:bldP spid="9" grpI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2057400"/>
          </a:xfrm>
        </p:spPr>
        <p:style>
          <a:lnRef idx="2">
            <a:schemeClr val="accent1"/>
          </a:lnRef>
          <a:fillRef idx="1">
            <a:schemeClr val="lt1"/>
          </a:fillRef>
          <a:effectRef idx="0">
            <a:schemeClr val="accent1"/>
          </a:effectRef>
          <a:fontRef idx="minor">
            <a:schemeClr val="dk1"/>
          </a:fontRef>
        </p:style>
        <p:txBody>
          <a:bodyPr>
            <a:normAutofit/>
          </a:bodyPr>
          <a:lstStyle/>
          <a:p>
            <a:r>
              <a:rPr lang="as-IN" dirty="0" smtClean="0">
                <a:solidFill>
                  <a:srgbClr val="FF0000"/>
                </a:solidFill>
                <a:latin typeface="NikoshBAN" pitchFamily="2" charset="0"/>
                <a:cs typeface="NikoshBAN" pitchFamily="2" charset="0"/>
              </a:rPr>
              <a:t>সহানুমানের সংজ্ঞাঃ </a:t>
            </a:r>
            <a:r>
              <a:rPr lang="en-US" dirty="0" smtClean="0">
                <a:solidFill>
                  <a:srgbClr val="FF0000"/>
                </a:solidFill>
                <a:latin typeface="SutonnyMJ" pitchFamily="2" charset="0"/>
                <a:cs typeface="SutonnyMJ" pitchFamily="2" charset="0"/>
              </a:rPr>
              <a:t/>
            </a:r>
            <a:br>
              <a:rPr lang="en-US" dirty="0" smtClean="0">
                <a:solidFill>
                  <a:srgbClr val="FF0000"/>
                </a:solidFill>
                <a:latin typeface="SutonnyMJ" pitchFamily="2" charset="0"/>
                <a:cs typeface="SutonnyMJ" pitchFamily="2" charset="0"/>
              </a:rPr>
            </a:br>
            <a:r>
              <a:rPr lang="en-US" sz="4600" b="1" dirty="0">
                <a:solidFill>
                  <a:srgbClr val="FF0000"/>
                </a:solidFill>
                <a:latin typeface="SutonnyMJ" pitchFamily="2" charset="0"/>
                <a:cs typeface="SutonnyMJ" pitchFamily="2" charset="0"/>
              </a:rPr>
              <a:t>(</a:t>
            </a:r>
            <a:r>
              <a:rPr lang="en-US" sz="4600" b="1" dirty="0">
                <a:solidFill>
                  <a:srgbClr val="FF0000"/>
                </a:solidFill>
                <a:latin typeface="Times New Roman" pitchFamily="18" charset="0"/>
                <a:cs typeface="Times New Roman" pitchFamily="18" charset="0"/>
              </a:rPr>
              <a:t>DEFINITION OF SYLLOGISM)</a:t>
            </a:r>
            <a:endParaRPr lang="en-US" b="1" dirty="0">
              <a:latin typeface="SutonnyMJ" pitchFamily="2" charset="0"/>
              <a:cs typeface="SutonnyMJ" pitchFamily="2" charset="0"/>
            </a:endParaRPr>
          </a:p>
        </p:txBody>
      </p:sp>
      <p:sp>
        <p:nvSpPr>
          <p:cNvPr id="3" name="Content Placeholder 2"/>
          <p:cNvSpPr>
            <a:spLocks noGrp="1"/>
          </p:cNvSpPr>
          <p:nvPr>
            <p:ph idx="1"/>
          </p:nvPr>
        </p:nvSpPr>
        <p:spPr>
          <a:xfrm>
            <a:off x="609600" y="2148840"/>
            <a:ext cx="10972800" cy="4709160"/>
          </a:xfrm>
        </p:spPr>
        <p:style>
          <a:lnRef idx="3">
            <a:schemeClr val="lt1"/>
          </a:lnRef>
          <a:fillRef idx="1">
            <a:schemeClr val="accent1"/>
          </a:fillRef>
          <a:effectRef idx="1">
            <a:schemeClr val="accent1"/>
          </a:effectRef>
          <a:fontRef idx="minor">
            <a:schemeClr val="lt1"/>
          </a:fontRef>
        </p:style>
        <p:txBody>
          <a:bodyPr>
            <a:normAutofit fontScale="62500" lnSpcReduction="20000"/>
          </a:bodyPr>
          <a:lstStyle/>
          <a:p>
            <a:r>
              <a:rPr lang="as-IN" sz="4600" b="1" dirty="0" smtClean="0">
                <a:solidFill>
                  <a:schemeClr val="bg1"/>
                </a:solidFill>
                <a:latin typeface="NikoshBAN" pitchFamily="2" charset="0"/>
                <a:cs typeface="NikoshBAN" pitchFamily="2" charset="0"/>
              </a:rPr>
              <a:t>যে </a:t>
            </a:r>
            <a:r>
              <a:rPr lang="as-IN" sz="4600" b="1" dirty="0">
                <a:solidFill>
                  <a:schemeClr val="bg1"/>
                </a:solidFill>
                <a:latin typeface="NikoshBAN" pitchFamily="2" charset="0"/>
                <a:cs typeface="NikoshBAN" pitchFamily="2" charset="0"/>
              </a:rPr>
              <a:t>মাধ্যম অবরোহ অনুমানে সিদ্ধান্তটি দুটি পরস্পর সম্বন্ধযুক্ত আশ্রয়বাক্য থেকে অনিবার্যভাবে নিঃসৃত হয় তাকে সহানুমান বলে।</a:t>
            </a:r>
          </a:p>
          <a:p>
            <a:endParaRPr lang="as-IN" sz="4600" b="1" dirty="0">
              <a:solidFill>
                <a:schemeClr val="bg1"/>
              </a:solidFill>
              <a:latin typeface="NikoshBAN" pitchFamily="2" charset="0"/>
              <a:cs typeface="NikoshBAN" pitchFamily="2" charset="0"/>
            </a:endParaRPr>
          </a:p>
          <a:p>
            <a:r>
              <a:rPr lang="as-IN" sz="4600" b="1" dirty="0">
                <a:solidFill>
                  <a:schemeClr val="bg1"/>
                </a:solidFill>
                <a:latin typeface="NikoshBAN" pitchFamily="2" charset="0"/>
                <a:cs typeface="NikoshBAN" pitchFamily="2" charset="0"/>
              </a:rPr>
              <a:t>যুক্তিবিদ “যোসেফ” বলেন, “সহানুমান হচেছ প্রকৃতপক্ষে এক প্রকার যুক্তি যেখানে একই তৃতীয় পদের সাথে দুটি পদের উদ্দেশ্য ও বিধেয় আকারের সম্পর্ক থেকে পদ দুটির নিজেদের মধ্যে উদ্দেশ্য  ও বিধেয় আকারের একটি সম্পর্ক অনিবার্যভাবে  প্রতিষ্ঠিত  হয়।”</a:t>
            </a:r>
            <a:endParaRPr lang="en-US" sz="4600" b="1" dirty="0">
              <a:solidFill>
                <a:schemeClr val="bg1"/>
              </a:solidFill>
              <a:latin typeface="NikoshBAN" pitchFamily="2" charset="0"/>
              <a:cs typeface="NikoshBAN" pitchFamily="2" charset="0"/>
            </a:endParaRPr>
          </a:p>
          <a:p>
            <a:r>
              <a:rPr lang="bn-BD" sz="5100" dirty="0">
                <a:latin typeface="NikoshBAN" pitchFamily="2" charset="0"/>
                <a:cs typeface="NikoshBAN" pitchFamily="2" charset="0"/>
              </a:rPr>
              <a:t>যুক্তিবিদ ওয়েলটন বলেন, “সহানুমান হচ্ছে একপ্রকার অনুমান যাতে একটি সাধারণ উপাদান আছে এবং যাদের কমপক্ষে একটি সার্বিক এমন দুটি যুক্তিবাক্য থেকে একটি নতুন যুক্তিবাক্য টানা হয়, যা কেবল প্রথম দুটি যুক্তিবাক্যের সমষ্টি নয় এবং যার সত্যতা তাদের থেকে অনিবার্য পরিণতিরূপে নিঃসৃত হয়”</a:t>
            </a:r>
            <a:endParaRPr lang="en-US" sz="5100" dirty="0">
              <a:latin typeface="NikoshBAN" pitchFamily="2" charset="0"/>
              <a:cs typeface="NikoshBAN" pitchFamily="2" charset="0"/>
            </a:endParaRPr>
          </a:p>
          <a:p>
            <a:endParaRPr lang="en-US" sz="4600" b="1" dirty="0">
              <a:solidFill>
                <a:schemeClr val="bg1"/>
              </a:solidFill>
              <a:latin typeface="NikoshBAN" pitchFamily="2" charset="0"/>
              <a:cs typeface="NikoshBAN" pitchFamily="2" charset="0"/>
            </a:endParaRPr>
          </a:p>
          <a:p>
            <a:endParaRPr lang="en-US" dirty="0" smtClean="0">
              <a:latin typeface="NikoshBAN" pitchFamily="2" charset="0"/>
              <a:cs typeface="NikoshBAN" pitchFamily="2" charset="0"/>
            </a:endParaRPr>
          </a:p>
          <a:p>
            <a:endParaRPr lang="en-US" dirty="0" smtClean="0">
              <a:latin typeface="NikoshBAN" pitchFamily="2" charset="0"/>
              <a:cs typeface="NikoshBAN" pitchFamily="2" charset="0"/>
            </a:endParaRPr>
          </a:p>
          <a:p>
            <a:endParaRPr lang="en-US" dirty="0">
              <a:latin typeface="NikoshBAN" pitchFamily="2" charset="0"/>
              <a:cs typeface="NikoshBAN" pitchFamily="2" charset="0"/>
            </a:endParaRPr>
          </a:p>
        </p:txBody>
      </p:sp>
    </p:spTree>
    <p:extLst>
      <p:ext uri="{BB962C8B-B14F-4D97-AF65-F5344CB8AC3E}">
        <p14:creationId xmlns:p14="http://schemas.microsoft.com/office/powerpoint/2010/main" val="3092791452"/>
      </p:ext>
    </p:extLst>
  </p:cSld>
  <p:clrMapOvr>
    <a:masterClrMapping/>
  </p:clrMapOvr>
  <p:transition spd="slow">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s-IN" dirty="0">
                <a:solidFill>
                  <a:srgbClr val="FF0000"/>
                </a:solidFill>
                <a:latin typeface="NikoshBAN" pitchFamily="2" charset="0"/>
                <a:cs typeface="NikoshBAN" pitchFamily="2" charset="0"/>
              </a:rPr>
              <a:t>সহানুমানের সংজ্ঞাঃ </a:t>
            </a:r>
            <a:r>
              <a:rPr lang="en-US" dirty="0">
                <a:solidFill>
                  <a:srgbClr val="FF0000"/>
                </a:solidFill>
                <a:latin typeface="SutonnyMJ" pitchFamily="2" charset="0"/>
                <a:cs typeface="SutonnyMJ" pitchFamily="2" charset="0"/>
              </a:rPr>
              <a:t/>
            </a:r>
            <a:br>
              <a:rPr lang="en-US" dirty="0">
                <a:solidFill>
                  <a:srgbClr val="FF0000"/>
                </a:solidFill>
                <a:latin typeface="SutonnyMJ" pitchFamily="2" charset="0"/>
                <a:cs typeface="SutonnyMJ" pitchFamily="2" charset="0"/>
              </a:rPr>
            </a:br>
            <a:r>
              <a:rPr lang="en-US" b="1" dirty="0">
                <a:solidFill>
                  <a:srgbClr val="FF0000"/>
                </a:solidFill>
                <a:latin typeface="SutonnyMJ" pitchFamily="2" charset="0"/>
                <a:cs typeface="SutonnyMJ" pitchFamily="2" charset="0"/>
              </a:rPr>
              <a:t>(</a:t>
            </a:r>
            <a:r>
              <a:rPr lang="en-US" b="1" dirty="0">
                <a:solidFill>
                  <a:srgbClr val="FF0000"/>
                </a:solidFill>
                <a:latin typeface="Times New Roman" pitchFamily="18" charset="0"/>
                <a:cs typeface="Times New Roman" pitchFamily="18" charset="0"/>
              </a:rPr>
              <a:t>DEFINITION OF SYLLOGISM)</a:t>
            </a:r>
            <a:endParaRPr lang="en-US" dirty="0"/>
          </a:p>
        </p:txBody>
      </p:sp>
      <p:sp>
        <p:nvSpPr>
          <p:cNvPr id="3" name="Content Placeholder 2"/>
          <p:cNvSpPr>
            <a:spLocks noGrp="1"/>
          </p:cNvSpPr>
          <p:nvPr>
            <p:ph idx="1"/>
          </p:nvPr>
        </p:nvSpPr>
        <p:spPr>
          <a:xfrm>
            <a:off x="609600" y="1600200"/>
            <a:ext cx="10972800" cy="5120640"/>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r>
              <a:rPr lang="bn-BD" dirty="0">
                <a:latin typeface="NikoshBAN" pitchFamily="2" charset="0"/>
                <a:cs typeface="NikoshBAN" pitchFamily="2" charset="0"/>
              </a:rPr>
              <a:t>যে অবরোহ মাধ্যম অনুমানে পরস্পর সম্পর্কযুক্ত দুটি আশ্রয়বাক্য থেকে অনিবার্যভাবে সিদ্ধান্ত অনুমিত হয় তাকে সহানুমান বলে।</a:t>
            </a:r>
            <a:endParaRPr lang="en-US" dirty="0">
              <a:latin typeface="NikoshBAN" pitchFamily="2" charset="0"/>
              <a:cs typeface="NikoshBAN" pitchFamily="2" charset="0"/>
            </a:endParaRPr>
          </a:p>
          <a:p>
            <a:pPr marL="0" indent="1758391">
              <a:buNone/>
            </a:pPr>
            <a:endParaRPr lang="bn-BD" dirty="0">
              <a:latin typeface="NikoshBAN" pitchFamily="2" charset="0"/>
              <a:cs typeface="NikoshBAN" pitchFamily="2" charset="0"/>
            </a:endParaRPr>
          </a:p>
          <a:p>
            <a:pPr marL="0" indent="1758391">
              <a:buNone/>
            </a:pPr>
            <a:r>
              <a:rPr lang="bn-BD" dirty="0" smtClean="0">
                <a:latin typeface="NikoshBAN" pitchFamily="2" charset="0"/>
                <a:cs typeface="NikoshBAN" pitchFamily="2" charset="0"/>
              </a:rPr>
              <a:t>যেমন,</a:t>
            </a:r>
            <a:endParaRPr lang="en-US" dirty="0" smtClean="0">
              <a:latin typeface="NikoshBAN" pitchFamily="2" charset="0"/>
              <a:cs typeface="NikoshBAN" pitchFamily="2" charset="0"/>
            </a:endParaRPr>
          </a:p>
          <a:p>
            <a:pPr marL="0" indent="1758391">
              <a:buNone/>
            </a:pPr>
            <a:r>
              <a:rPr lang="bn-BD" dirty="0" smtClean="0">
                <a:latin typeface="NikoshBAN" pitchFamily="2" charset="0"/>
                <a:cs typeface="NikoshBAN" pitchFamily="2" charset="0"/>
              </a:rPr>
              <a:t>সকল </a:t>
            </a:r>
            <a:r>
              <a:rPr lang="bn-BD" dirty="0">
                <a:latin typeface="NikoshBAN" pitchFamily="2" charset="0"/>
                <a:cs typeface="NikoshBAN" pitchFamily="2" charset="0"/>
              </a:rPr>
              <a:t>মানুষ হয় মরণশীল</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সকল কবি হয় মানুষ</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অতএব, সকল কবি হয় মরণশীল</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আবার, </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যদি রিফাত আসে তাহলে মাহদী যাবে</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রিফাত এসেছে</a:t>
            </a:r>
            <a:endParaRPr lang="en-US" dirty="0">
              <a:latin typeface="NikoshBAN" pitchFamily="2" charset="0"/>
              <a:cs typeface="NikoshBAN" pitchFamily="2" charset="0"/>
            </a:endParaRPr>
          </a:p>
          <a:p>
            <a:pPr marL="0" indent="1758391">
              <a:buNone/>
            </a:pPr>
            <a:r>
              <a:rPr lang="bn-BD" dirty="0">
                <a:latin typeface="NikoshBAN" pitchFamily="2" charset="0"/>
                <a:cs typeface="NikoshBAN" pitchFamily="2" charset="0"/>
              </a:rPr>
              <a:t>অতএব, মাহদী যাবে।</a:t>
            </a:r>
            <a:endParaRPr lang="en-US" dirty="0">
              <a:latin typeface="NikoshBAN" pitchFamily="2" charset="0"/>
              <a:cs typeface="NikoshBAN" pitchFamily="2" charset="0"/>
            </a:endParaRPr>
          </a:p>
          <a:p>
            <a:pPr marL="0" indent="0">
              <a:buNone/>
            </a:pPr>
            <a:endParaRPr lang="en-US" dirty="0">
              <a:latin typeface="NikoshBAN" pitchFamily="2" charset="0"/>
              <a:cs typeface="NikoshBAN" pitchFamily="2" charset="0"/>
            </a:endParaRPr>
          </a:p>
        </p:txBody>
      </p:sp>
    </p:spTree>
    <p:extLst>
      <p:ext uri="{BB962C8B-B14F-4D97-AF65-F5344CB8AC3E}">
        <p14:creationId xmlns:p14="http://schemas.microsoft.com/office/powerpoint/2010/main" val="228480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additive="base">
                                        <p:cTn id="13"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411480"/>
            <a:ext cx="10911840" cy="1051560"/>
          </a:xfrm>
        </p:spPr>
        <p:style>
          <a:lnRef idx="2">
            <a:schemeClr val="accent1"/>
          </a:lnRef>
          <a:fillRef idx="1">
            <a:schemeClr val="lt1"/>
          </a:fillRef>
          <a:effectRef idx="0">
            <a:schemeClr val="accent1"/>
          </a:effectRef>
          <a:fontRef idx="minor">
            <a:schemeClr val="dk1"/>
          </a:fontRef>
        </p:style>
        <p:txBody>
          <a:bodyPr>
            <a:noAutofit/>
          </a:bodyPr>
          <a:lstStyle/>
          <a:p>
            <a:r>
              <a:rPr lang="as-IN" sz="6200" dirty="0">
                <a:solidFill>
                  <a:srgbClr val="7030A0"/>
                </a:solidFill>
                <a:latin typeface="NikoshBAN" pitchFamily="2" charset="0"/>
                <a:cs typeface="NikoshBAN" pitchFamily="2" charset="0"/>
              </a:rPr>
              <a:t>উদাহরন বিশ্লেষণঃ-</a:t>
            </a:r>
            <a:endParaRPr lang="en-US" sz="6200" dirty="0">
              <a:solidFill>
                <a:srgbClr val="7030A0"/>
              </a:solidFill>
              <a:latin typeface="NikoshBAN" pitchFamily="2" charset="0"/>
              <a:cs typeface="NikoshBAN" pitchFamily="2" charset="0"/>
            </a:endParaRPr>
          </a:p>
        </p:txBody>
      </p:sp>
      <p:sp>
        <p:nvSpPr>
          <p:cNvPr id="3" name="Content Placeholder 2"/>
          <p:cNvSpPr>
            <a:spLocks noGrp="1"/>
          </p:cNvSpPr>
          <p:nvPr>
            <p:ph idx="1"/>
          </p:nvPr>
        </p:nvSpPr>
        <p:spPr>
          <a:xfrm>
            <a:off x="609600" y="1691640"/>
            <a:ext cx="10972800" cy="4919472"/>
          </a:xfrm>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a:buNone/>
            </a:pPr>
            <a:r>
              <a:rPr lang="en-US" sz="4600" b="1" dirty="0">
                <a:latin typeface="SutonnyMJ" pitchFamily="2" charset="0"/>
                <a:cs typeface="SutonnyMJ" pitchFamily="2" charset="0"/>
              </a:rPr>
              <a:t> </a:t>
            </a:r>
          </a:p>
          <a:p>
            <a:pPr>
              <a:buNone/>
            </a:pPr>
            <a:r>
              <a:rPr lang="as-IN" sz="4600" b="1" dirty="0">
                <a:latin typeface="NikoshBAN" pitchFamily="2" charset="0"/>
                <a:cs typeface="NikoshBAN" pitchFamily="2" charset="0"/>
              </a:rPr>
              <a:t>উদাহরণ</a:t>
            </a:r>
            <a:r>
              <a:rPr lang="en-US" sz="4600" b="1" dirty="0">
                <a:latin typeface="NikoshBAN" pitchFamily="2" charset="0"/>
                <a:cs typeface="NikoshBAN" pitchFamily="2" charset="0"/>
              </a:rPr>
              <a:t>ঃ-</a:t>
            </a:r>
            <a:r>
              <a:rPr lang="as-IN" sz="4600" b="1" dirty="0">
                <a:latin typeface="NikoshBAN" pitchFamily="2" charset="0"/>
                <a:cs typeface="NikoshBAN" pitchFamily="2" charset="0"/>
              </a:rPr>
              <a:t>	   সকল পাখি হয় দ্বিপদ, </a:t>
            </a:r>
          </a:p>
          <a:p>
            <a:pPr>
              <a:buNone/>
            </a:pPr>
            <a:r>
              <a:rPr lang="as-IN" sz="4600" b="1" dirty="0">
                <a:latin typeface="NikoshBAN" pitchFamily="2" charset="0"/>
                <a:cs typeface="NikoshBAN" pitchFamily="2" charset="0"/>
              </a:rPr>
              <a:t>	                সকল কাক হয় পাখি, </a:t>
            </a:r>
          </a:p>
          <a:p>
            <a:pPr>
              <a:buNone/>
            </a:pPr>
            <a:r>
              <a:rPr lang="as-IN" sz="4600" b="1" dirty="0">
                <a:latin typeface="NikoshBAN" pitchFamily="2" charset="0"/>
                <a:cs typeface="NikoshBAN" pitchFamily="2" charset="0"/>
              </a:rPr>
              <a:t>      	         সুতরাং সকল কাক হয় দ্বিপদ। </a:t>
            </a:r>
          </a:p>
          <a:p>
            <a:pPr>
              <a:buNone/>
            </a:pPr>
            <a:endParaRPr lang="as-IN" sz="4600" b="1" dirty="0">
              <a:latin typeface="NikoshBAN" pitchFamily="2" charset="0"/>
              <a:cs typeface="NikoshBAN" pitchFamily="2" charset="0"/>
            </a:endParaRPr>
          </a:p>
          <a:p>
            <a:pPr>
              <a:buNone/>
            </a:pPr>
            <a:r>
              <a:rPr lang="as-IN" sz="4600" b="1" dirty="0">
                <a:latin typeface="NikoshBAN" pitchFamily="2" charset="0"/>
                <a:cs typeface="NikoshBAN" pitchFamily="2" charset="0"/>
              </a:rPr>
              <a:t>সহানুমানের এই যুক্তিটির দিকে লক্ষ্য করলে  দেখা যায় যে,  উল্লিখিত দৃষ্টান্তটিতে সিদ্ধান্তটি আশ্রয়বাক্য দুটির যেকোন  একটি থেকে অনুমিত হয়নি । যুক্তভাবে উভয় যুক্তিবাক্য থেকেই অনুমিত হয়েছে ।</a:t>
            </a:r>
            <a:endParaRPr lang="en-US" sz="4600" dirty="0">
              <a:latin typeface="NikoshBAN" pitchFamily="2" charset="0"/>
              <a:cs typeface="NikoshBAN" pitchFamily="2" charset="0"/>
            </a:endParaRPr>
          </a:p>
        </p:txBody>
      </p:sp>
    </p:spTree>
    <p:extLst>
      <p:ext uri="{BB962C8B-B14F-4D97-AF65-F5344CB8AC3E}">
        <p14:creationId xmlns:p14="http://schemas.microsoft.com/office/powerpoint/2010/main" val="3434291492"/>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2664" y="429508"/>
            <a:ext cx="8126672" cy="5998984"/>
          </a:xfrm>
          <a:prstGeom prst="rect">
            <a:avLst/>
          </a:prstGeom>
        </p:spPr>
      </p:pic>
    </p:spTree>
    <p:extLst>
      <p:ext uri="{BB962C8B-B14F-4D97-AF65-F5344CB8AC3E}">
        <p14:creationId xmlns:p14="http://schemas.microsoft.com/office/powerpoint/2010/main" val="251512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222" y="-2931621"/>
            <a:ext cx="9763349" cy="5863241"/>
          </a:xfrm>
        </p:spPr>
        <p:txBody>
          <a:bodyPr>
            <a:normAutofit/>
          </a:bodyPr>
          <a:lstStyle/>
          <a:p>
            <a:r>
              <a:rPr lang="bn-BD" sz="8800" dirty="0" smtClean="0">
                <a:solidFill>
                  <a:srgbClr val="FF0000"/>
                </a:solidFill>
              </a:rPr>
              <a:t>সহানুমানের গঠন</a:t>
            </a:r>
            <a:endParaRPr lang="en-AU" sz="8800" dirty="0">
              <a:solidFill>
                <a:srgbClr val="FF0000"/>
              </a:solidFill>
            </a:endParaRPr>
          </a:p>
        </p:txBody>
      </p:sp>
    </p:spTree>
    <p:extLst>
      <p:ext uri="{BB962C8B-B14F-4D97-AF65-F5344CB8AC3E}">
        <p14:creationId xmlns:p14="http://schemas.microsoft.com/office/powerpoint/2010/main" val="166907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367</TotalTime>
  <Words>663</Words>
  <Application>Microsoft Office PowerPoint</Application>
  <PresentationFormat>Widescreen</PresentationFormat>
  <Paragraphs>108</Paragraphs>
  <Slides>23</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Calibri</vt:lpstr>
      <vt:lpstr>Century Gothic</vt:lpstr>
      <vt:lpstr>NikoshBAN</vt:lpstr>
      <vt:lpstr>SutonnyEMJ</vt:lpstr>
      <vt:lpstr>SutonnyMJ</vt:lpstr>
      <vt:lpstr>Times New Roman</vt:lpstr>
      <vt:lpstr>Vrinda</vt:lpstr>
      <vt:lpstr>Wingdings 2</vt:lpstr>
      <vt:lpstr>3_Office Theme</vt:lpstr>
      <vt:lpstr>Austin</vt:lpstr>
      <vt:lpstr>স্বাগতম</vt:lpstr>
      <vt:lpstr>PowerPoint Presentation</vt:lpstr>
      <vt:lpstr>পরিচিতি</vt:lpstr>
      <vt:lpstr>PowerPoint Presentation</vt:lpstr>
      <vt:lpstr>সহানুমানের সংজ্ঞাঃ  (DEFINITION OF SYLLOGISM)</vt:lpstr>
      <vt:lpstr>সহানুমানের সংজ্ঞাঃ  (DEFINITION OF SYLLOGISM)</vt:lpstr>
      <vt:lpstr>উদাহরন বিশ্লেষণঃ-</vt:lpstr>
      <vt:lpstr>PowerPoint Presentation</vt:lpstr>
      <vt:lpstr>সহানুমানের গঠন</vt:lpstr>
      <vt:lpstr>mnvbygv‡bi MVb t Structure of Categorical</vt:lpstr>
      <vt:lpstr>           মূলবাক্য--- সব পাখী হয় দ্বিপদ  মূলবাক্য---- সব বক হয় পাখী        অনুমিত বাক্য--- সব বক হয় দ্বিপদ    </vt:lpstr>
      <vt:lpstr>পদ সম্পর্কে জানতে হবে।</vt:lpstr>
      <vt:lpstr>PowerPoint Presentation</vt:lpstr>
      <vt:lpstr>PowerPoint Presentation</vt:lpstr>
      <vt:lpstr>PowerPoint Presentation</vt:lpstr>
      <vt:lpstr>পদের সাংকেতিক নাম জানবে।</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user</dc:creator>
  <cp:lastModifiedBy>jsmsc</cp:lastModifiedBy>
  <cp:revision>76</cp:revision>
  <dcterms:created xsi:type="dcterms:W3CDTF">2015-02-28T08:30:28Z</dcterms:created>
  <dcterms:modified xsi:type="dcterms:W3CDTF">2017-05-20T00:39:28Z</dcterms:modified>
</cp:coreProperties>
</file>