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0" r:id="rId2"/>
    <p:sldId id="271" r:id="rId3"/>
    <p:sldId id="272" r:id="rId4"/>
    <p:sldId id="273" r:id="rId5"/>
    <p:sldId id="274" r:id="rId6"/>
    <p:sldId id="291" r:id="rId7"/>
    <p:sldId id="262" r:id="rId8"/>
    <p:sldId id="275" r:id="rId9"/>
    <p:sldId id="276" r:id="rId10"/>
    <p:sldId id="277" r:id="rId11"/>
    <p:sldId id="278" r:id="rId12"/>
    <p:sldId id="279" r:id="rId13"/>
    <p:sldId id="280" r:id="rId14"/>
    <p:sldId id="282" r:id="rId15"/>
    <p:sldId id="284" r:id="rId16"/>
    <p:sldId id="266" r:id="rId17"/>
    <p:sldId id="288" r:id="rId18"/>
    <p:sldId id="289" r:id="rId19"/>
    <p:sldId id="29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449" autoAdjust="0"/>
  </p:normalViewPr>
  <p:slideViewPr>
    <p:cSldViewPr>
      <p:cViewPr varScale="1">
        <p:scale>
          <a:sx n="63" d="100"/>
          <a:sy n="63" d="100"/>
        </p:scale>
        <p:origin x="-1494" y="-108"/>
      </p:cViewPr>
      <p:guideLst>
        <p:guide orient="horz" pos="2160"/>
        <p:guide pos="2880"/>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429267-BEC3-4189-AF4E-A9AE3CE4E4B8}" type="datetimeFigureOut">
              <a:rPr lang="en-US" smtClean="0"/>
              <a:t>10/19/2019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17D354-4B0A-4C18-A28F-2CA7DF426573}" type="slidenum">
              <a:rPr lang="en-US" smtClean="0"/>
              <a:t>‹#›</a:t>
            </a:fld>
            <a:endParaRPr lang="en-US"/>
          </a:p>
        </p:txBody>
      </p:sp>
    </p:spTree>
    <p:extLst>
      <p:ext uri="{BB962C8B-B14F-4D97-AF65-F5344CB8AC3E}">
        <p14:creationId xmlns:p14="http://schemas.microsoft.com/office/powerpoint/2010/main" val="4073554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a:t>
            </a:fld>
            <a:endParaRPr lang="en-US"/>
          </a:p>
        </p:txBody>
      </p:sp>
    </p:spTree>
    <p:extLst>
      <p:ext uri="{BB962C8B-B14F-4D97-AF65-F5344CB8AC3E}">
        <p14:creationId xmlns:p14="http://schemas.microsoft.com/office/powerpoint/2010/main" val="4176489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2</a:t>
            </a:fld>
            <a:endParaRPr lang="en-US"/>
          </a:p>
        </p:txBody>
      </p:sp>
    </p:spTree>
    <p:extLst>
      <p:ext uri="{BB962C8B-B14F-4D97-AF65-F5344CB8AC3E}">
        <p14:creationId xmlns:p14="http://schemas.microsoft.com/office/powerpoint/2010/main" val="226439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3</a:t>
            </a:fld>
            <a:endParaRPr lang="en-US"/>
          </a:p>
        </p:txBody>
      </p:sp>
    </p:spTree>
    <p:extLst>
      <p:ext uri="{BB962C8B-B14F-4D97-AF65-F5344CB8AC3E}">
        <p14:creationId xmlns:p14="http://schemas.microsoft.com/office/powerpoint/2010/main" val="3798493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Inner significance of roots shown here. </a:t>
            </a: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4</a:t>
            </a:fld>
            <a:endParaRPr lang="en-US"/>
          </a:p>
        </p:txBody>
      </p:sp>
    </p:spTree>
    <p:extLst>
      <p:ext uri="{BB962C8B-B14F-4D97-AF65-F5344CB8AC3E}">
        <p14:creationId xmlns:p14="http://schemas.microsoft.com/office/powerpoint/2010/main" val="563705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Lesson declaration.</a:t>
            </a: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5</a:t>
            </a:fld>
            <a:endParaRPr lang="en-US"/>
          </a:p>
        </p:txBody>
      </p:sp>
    </p:spTree>
    <p:extLst>
      <p:ext uri="{BB962C8B-B14F-4D97-AF65-F5344CB8AC3E}">
        <p14:creationId xmlns:p14="http://schemas.microsoft.com/office/powerpoint/2010/main" val="2486514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All the four skills will be focused in this lesson.</a:t>
            </a: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6</a:t>
            </a:fld>
            <a:endParaRPr lang="en-US"/>
          </a:p>
        </p:txBody>
      </p:sp>
    </p:spTree>
    <p:extLst>
      <p:ext uri="{BB962C8B-B14F-4D97-AF65-F5344CB8AC3E}">
        <p14:creationId xmlns:p14="http://schemas.microsoft.com/office/powerpoint/2010/main" val="2477848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7</a:t>
            </a:fld>
            <a:endParaRPr lang="en-US"/>
          </a:p>
        </p:txBody>
      </p:sp>
    </p:spTree>
    <p:extLst>
      <p:ext uri="{BB962C8B-B14F-4D97-AF65-F5344CB8AC3E}">
        <p14:creationId xmlns:p14="http://schemas.microsoft.com/office/powerpoint/2010/main" val="116857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8</a:t>
            </a:fld>
            <a:endParaRPr lang="en-US"/>
          </a:p>
        </p:txBody>
      </p:sp>
    </p:spTree>
    <p:extLst>
      <p:ext uri="{BB962C8B-B14F-4D97-AF65-F5344CB8AC3E}">
        <p14:creationId xmlns:p14="http://schemas.microsoft.com/office/powerpoint/2010/main" val="2447825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9</a:t>
            </a:fld>
            <a:endParaRPr lang="en-US"/>
          </a:p>
        </p:txBody>
      </p:sp>
    </p:spTree>
    <p:extLst>
      <p:ext uri="{BB962C8B-B14F-4D97-AF65-F5344CB8AC3E}">
        <p14:creationId xmlns:p14="http://schemas.microsoft.com/office/powerpoint/2010/main" val="1420289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Text direction.</a:t>
            </a: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10</a:t>
            </a:fld>
            <a:endParaRPr lang="en-US"/>
          </a:p>
        </p:txBody>
      </p:sp>
    </p:spTree>
    <p:extLst>
      <p:ext uri="{BB962C8B-B14F-4D97-AF65-F5344CB8AC3E}">
        <p14:creationId xmlns:p14="http://schemas.microsoft.com/office/powerpoint/2010/main" val="4072531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11</a:t>
            </a:fld>
            <a:endParaRPr lang="en-US"/>
          </a:p>
        </p:txBody>
      </p:sp>
    </p:spTree>
    <p:extLst>
      <p:ext uri="{BB962C8B-B14F-4D97-AF65-F5344CB8AC3E}">
        <p14:creationId xmlns:p14="http://schemas.microsoft.com/office/powerpoint/2010/main" val="164001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t>Text shown by showing images.</a:t>
            </a: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12</a:t>
            </a:fld>
            <a:endParaRPr lang="en-US"/>
          </a:p>
        </p:txBody>
      </p:sp>
    </p:spTree>
    <p:extLst>
      <p:ext uri="{BB962C8B-B14F-4D97-AF65-F5344CB8AC3E}">
        <p14:creationId xmlns:p14="http://schemas.microsoft.com/office/powerpoint/2010/main" val="1529621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13</a:t>
            </a:fld>
            <a:endParaRPr lang="en-US"/>
          </a:p>
        </p:txBody>
      </p:sp>
    </p:spTree>
    <p:extLst>
      <p:ext uri="{BB962C8B-B14F-4D97-AF65-F5344CB8AC3E}">
        <p14:creationId xmlns:p14="http://schemas.microsoft.com/office/powerpoint/2010/main" val="3337432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14</a:t>
            </a:fld>
            <a:endParaRPr lang="en-US"/>
          </a:p>
        </p:txBody>
      </p:sp>
    </p:spTree>
    <p:extLst>
      <p:ext uri="{BB962C8B-B14F-4D97-AF65-F5344CB8AC3E}">
        <p14:creationId xmlns:p14="http://schemas.microsoft.com/office/powerpoint/2010/main" val="2674537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15</a:t>
            </a:fld>
            <a:endParaRPr lang="en-US"/>
          </a:p>
        </p:txBody>
      </p:sp>
    </p:spTree>
    <p:extLst>
      <p:ext uri="{BB962C8B-B14F-4D97-AF65-F5344CB8AC3E}">
        <p14:creationId xmlns:p14="http://schemas.microsoft.com/office/powerpoint/2010/main" val="4132279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16</a:t>
            </a:fld>
            <a:endParaRPr lang="en-US"/>
          </a:p>
        </p:txBody>
      </p:sp>
    </p:spTree>
    <p:extLst>
      <p:ext uri="{BB962C8B-B14F-4D97-AF65-F5344CB8AC3E}">
        <p14:creationId xmlns:p14="http://schemas.microsoft.com/office/powerpoint/2010/main" val="3884798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17</a:t>
            </a:fld>
            <a:endParaRPr lang="en-US"/>
          </a:p>
        </p:txBody>
      </p:sp>
    </p:spTree>
    <p:extLst>
      <p:ext uri="{BB962C8B-B14F-4D97-AF65-F5344CB8AC3E}">
        <p14:creationId xmlns:p14="http://schemas.microsoft.com/office/powerpoint/2010/main" val="3644776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18</a:t>
            </a:fld>
            <a:endParaRPr lang="en-US"/>
          </a:p>
        </p:txBody>
      </p:sp>
    </p:spTree>
    <p:extLst>
      <p:ext uri="{BB962C8B-B14F-4D97-AF65-F5344CB8AC3E}">
        <p14:creationId xmlns:p14="http://schemas.microsoft.com/office/powerpoint/2010/main" val="432082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endParaRPr lang="en-US" dirty="0"/>
          </a:p>
        </p:txBody>
      </p:sp>
      <p:sp>
        <p:nvSpPr>
          <p:cNvPr id="4" name="Slide Number Placeholder 3"/>
          <p:cNvSpPr>
            <a:spLocks noGrp="1"/>
          </p:cNvSpPr>
          <p:nvPr>
            <p:ph type="sldNum" sz="quarter" idx="10"/>
          </p:nvPr>
        </p:nvSpPr>
        <p:spPr/>
        <p:txBody>
          <a:bodyPr/>
          <a:lstStyle/>
          <a:p>
            <a:fld id="{7E17D354-4B0A-4C18-A28F-2CA7DF426573}" type="slidenum">
              <a:rPr lang="en-US" smtClean="0"/>
              <a:t>19</a:t>
            </a:fld>
            <a:endParaRPr lang="en-US"/>
          </a:p>
        </p:txBody>
      </p:sp>
    </p:spTree>
    <p:extLst>
      <p:ext uri="{BB962C8B-B14F-4D97-AF65-F5344CB8AC3E}">
        <p14:creationId xmlns:p14="http://schemas.microsoft.com/office/powerpoint/2010/main" val="2110862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8258B05-0428-406F-A185-7C41662C20EB}"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306449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58B05-0428-406F-A185-7C41662C20EB}"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3563412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258B05-0428-406F-A185-7C41662C20EB}"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419090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258B05-0428-406F-A185-7C41662C20EB}"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1478845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258B05-0428-406F-A185-7C41662C20EB}" type="datetimeFigureOut">
              <a:rPr lang="en-US" smtClean="0"/>
              <a:t>10/19/2019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3758660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258B05-0428-406F-A185-7C41662C20EB}" type="datetimeFigureOut">
              <a:rPr lang="en-US" smtClean="0"/>
              <a:t>10/19/2019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2484145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258B05-0428-406F-A185-7C41662C20EB}" type="datetimeFigureOut">
              <a:rPr lang="en-US" smtClean="0"/>
              <a:t>10/19/2019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176551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58B05-0428-406F-A185-7C41662C20EB}"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850527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258B05-0428-406F-A185-7C41662C20EB}" type="datetimeFigureOut">
              <a:rPr lang="en-US" smtClean="0"/>
              <a:t>10/19/2019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2290905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58B05-0428-406F-A185-7C41662C20EB}"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1533668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258B05-0428-406F-A185-7C41662C20EB}" type="datetimeFigureOut">
              <a:rPr lang="en-US" smtClean="0"/>
              <a:t>10/19/2019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13449-8D6D-41AF-9AF8-DD3CEE9598FD}" type="slidenum">
              <a:rPr lang="en-US" smtClean="0"/>
              <a:t>‹#›</a:t>
            </a:fld>
            <a:endParaRPr lang="en-US"/>
          </a:p>
        </p:txBody>
      </p:sp>
    </p:spTree>
    <p:extLst>
      <p:ext uri="{BB962C8B-B14F-4D97-AF65-F5344CB8AC3E}">
        <p14:creationId xmlns:p14="http://schemas.microsoft.com/office/powerpoint/2010/main" val="4109877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258B05-0428-406F-A185-7C41662C20EB}" type="datetimeFigureOut">
              <a:rPr lang="en-US" smtClean="0"/>
              <a:t>10/19/2019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F13449-8D6D-41AF-9AF8-DD3CEE9598FD}" type="slidenum">
              <a:rPr lang="en-US" smtClean="0"/>
              <a:t>‹#›</a:t>
            </a:fld>
            <a:endParaRPr lang="en-US"/>
          </a:p>
        </p:txBody>
      </p:sp>
    </p:spTree>
    <p:extLst>
      <p:ext uri="{BB962C8B-B14F-4D97-AF65-F5344CB8AC3E}">
        <p14:creationId xmlns:p14="http://schemas.microsoft.com/office/powerpoint/2010/main" val="3899336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6.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microsoft.com/office/2007/relationships/hdphoto" Target="../media/hdphoto7.wdp"/></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nut 2"/>
          <p:cNvSpPr/>
          <p:nvPr/>
        </p:nvSpPr>
        <p:spPr>
          <a:xfrm>
            <a:off x="411480" y="304800"/>
            <a:ext cx="8199120" cy="4038600"/>
          </a:xfrm>
          <a:prstGeom prst="donut">
            <a:avLst>
              <a:gd name="adj" fmla="val 20052"/>
            </a:avLst>
          </a:prstGeom>
          <a:noFill/>
          <a:ln w="1016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Plain">
              <a:avLst/>
            </a:prstTxWarp>
          </a:bodyPr>
          <a:lstStyle/>
          <a:p>
            <a:pPr algn="ctr"/>
            <a:r>
              <a:rPr lang="en-US" sz="4400" b="1" dirty="0" smtClean="0">
                <a:solidFill>
                  <a:srgbClr val="FF0000"/>
                </a:solidFill>
                <a:latin typeface="Book Antiqua" pitchFamily="18" charset="0"/>
              </a:rPr>
              <a:t>Welcome</a:t>
            </a:r>
            <a:endParaRPr lang="en-US" sz="4400" b="1" dirty="0">
              <a:solidFill>
                <a:srgbClr val="FF0000"/>
              </a:solidFill>
              <a:latin typeface="Book Antiqua" pitchFamily="18" charset="0"/>
            </a:endParaRPr>
          </a:p>
        </p:txBody>
      </p:sp>
    </p:spTree>
    <p:extLst>
      <p:ext uri="{BB962C8B-B14F-4D97-AF65-F5344CB8AC3E}">
        <p14:creationId xmlns:p14="http://schemas.microsoft.com/office/powerpoint/2010/main" val="1680265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33401" y="533400"/>
            <a:ext cx="4800600" cy="1219200"/>
          </a:xfrm>
          <a:prstGeom prst="ellipse">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solidFill>
                  <a:srgbClr val="002060"/>
                </a:solidFill>
                <a:latin typeface="Book Antiqua" pitchFamily="18" charset="0"/>
              </a:rPr>
              <a:t>Introduction</a:t>
            </a:r>
            <a:endParaRPr lang="en-US" sz="3200" b="1" dirty="0">
              <a:solidFill>
                <a:srgbClr val="002060"/>
              </a:solidFill>
              <a:latin typeface="Book Antiqua" pitchFamily="18" charset="0"/>
            </a:endParaRPr>
          </a:p>
        </p:txBody>
      </p:sp>
      <p:sp>
        <p:nvSpPr>
          <p:cNvPr id="3" name="TextBox 2"/>
          <p:cNvSpPr txBox="1"/>
          <p:nvPr/>
        </p:nvSpPr>
        <p:spPr>
          <a:xfrm>
            <a:off x="2004060" y="3996482"/>
            <a:ext cx="6246585" cy="1261884"/>
          </a:xfrm>
          <a:prstGeom prst="rect">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3600" b="1" dirty="0" smtClean="0">
                <a:solidFill>
                  <a:srgbClr val="002060"/>
                </a:solidFill>
                <a:latin typeface="Book Antiqua" pitchFamily="18" charset="0"/>
              </a:rPr>
              <a:t>Mohammad </a:t>
            </a:r>
            <a:r>
              <a:rPr lang="en-US" sz="3600" b="1" dirty="0" err="1" smtClean="0">
                <a:solidFill>
                  <a:srgbClr val="002060"/>
                </a:solidFill>
                <a:latin typeface="Book Antiqua" pitchFamily="18" charset="0"/>
              </a:rPr>
              <a:t>Azharul</a:t>
            </a:r>
            <a:r>
              <a:rPr lang="en-US" sz="3600" b="1" dirty="0" smtClean="0">
                <a:solidFill>
                  <a:srgbClr val="002060"/>
                </a:solidFill>
                <a:latin typeface="Book Antiqua" pitchFamily="18" charset="0"/>
              </a:rPr>
              <a:t> Islam</a:t>
            </a:r>
          </a:p>
          <a:p>
            <a:pPr algn="ctr"/>
            <a:r>
              <a:rPr lang="en-US" sz="2000" b="1" dirty="0" smtClean="0">
                <a:solidFill>
                  <a:srgbClr val="002060"/>
                </a:solidFill>
                <a:latin typeface="Book Antiqua" pitchFamily="18" charset="0"/>
              </a:rPr>
              <a:t>Assistant Teacher (English)</a:t>
            </a:r>
          </a:p>
          <a:p>
            <a:pPr algn="ctr"/>
            <a:r>
              <a:rPr lang="en-US" sz="2000" b="1" dirty="0" err="1" smtClean="0">
                <a:solidFill>
                  <a:srgbClr val="002060"/>
                </a:solidFill>
                <a:latin typeface="Book Antiqua" pitchFamily="18" charset="0"/>
              </a:rPr>
              <a:t>Hugra</a:t>
            </a:r>
            <a:r>
              <a:rPr lang="en-US" sz="2000" b="1" dirty="0" smtClean="0">
                <a:solidFill>
                  <a:srgbClr val="002060"/>
                </a:solidFill>
                <a:latin typeface="Book Antiqua" pitchFamily="18" charset="0"/>
              </a:rPr>
              <a:t> </a:t>
            </a:r>
            <a:r>
              <a:rPr lang="en-US" sz="2000" b="1" dirty="0" err="1" smtClean="0">
                <a:solidFill>
                  <a:srgbClr val="002060"/>
                </a:solidFill>
                <a:latin typeface="Book Antiqua" pitchFamily="18" charset="0"/>
              </a:rPr>
              <a:t>Habib</a:t>
            </a:r>
            <a:r>
              <a:rPr lang="en-US" sz="2000" b="1" dirty="0" smtClean="0">
                <a:solidFill>
                  <a:srgbClr val="002060"/>
                </a:solidFill>
                <a:latin typeface="Book Antiqua" pitchFamily="18" charset="0"/>
              </a:rPr>
              <a:t> Kader High School, </a:t>
            </a:r>
            <a:r>
              <a:rPr lang="en-US" sz="2000" b="1" dirty="0" err="1" smtClean="0">
                <a:solidFill>
                  <a:srgbClr val="002060"/>
                </a:solidFill>
                <a:latin typeface="Book Antiqua" pitchFamily="18" charset="0"/>
              </a:rPr>
              <a:t>Tamgail</a:t>
            </a:r>
            <a:endParaRPr lang="en-US" sz="2000" b="1" dirty="0">
              <a:solidFill>
                <a:srgbClr val="002060"/>
              </a:solidFill>
              <a:latin typeface="Book Antiqua" pitchFamily="18" charset="0"/>
            </a:endParaRPr>
          </a:p>
        </p:txBody>
      </p:sp>
      <p:sp>
        <p:nvSpPr>
          <p:cNvPr id="4" name="TextBox 3"/>
          <p:cNvSpPr txBox="1"/>
          <p:nvPr/>
        </p:nvSpPr>
        <p:spPr>
          <a:xfrm>
            <a:off x="3810000" y="5279381"/>
            <a:ext cx="4440645" cy="1077218"/>
          </a:xfrm>
          <a:prstGeom prst="rect">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3200" b="1" dirty="0" smtClean="0">
                <a:solidFill>
                  <a:srgbClr val="002060"/>
                </a:solidFill>
                <a:latin typeface="Book Antiqua" pitchFamily="18" charset="0"/>
              </a:rPr>
              <a:t>English For Today</a:t>
            </a:r>
          </a:p>
          <a:p>
            <a:pPr algn="ctr"/>
            <a:r>
              <a:rPr lang="en-US" sz="3200" b="1" dirty="0" smtClean="0">
                <a:solidFill>
                  <a:srgbClr val="002060"/>
                </a:solidFill>
                <a:latin typeface="Book Antiqua" pitchFamily="18" charset="0"/>
              </a:rPr>
              <a:t>Class- IX - X</a:t>
            </a:r>
            <a:endParaRPr lang="en-US" sz="3200" b="1" dirty="0">
              <a:solidFill>
                <a:srgbClr val="002060"/>
              </a:solidFill>
              <a:latin typeface="Book Antiqua"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176" y="254824"/>
            <a:ext cx="3045243" cy="3813006"/>
          </a:xfrm>
          <a:prstGeom prst="ellipse">
            <a:avLst/>
          </a:prstGeom>
          <a:ln>
            <a:noFill/>
          </a:ln>
          <a:effectLst>
            <a:softEdge rad="112500"/>
          </a:effectLst>
        </p:spPr>
      </p:pic>
    </p:spTree>
    <p:extLst>
      <p:ext uri="{BB962C8B-B14F-4D97-AF65-F5344CB8AC3E}">
        <p14:creationId xmlns:p14="http://schemas.microsoft.com/office/powerpoint/2010/main" val="15209369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flipH="1">
            <a:off x="1219200" y="1600200"/>
            <a:ext cx="6400800" cy="3408514"/>
          </a:xfrm>
          <a:prstGeom prst="rect">
            <a:avLst/>
          </a:prstGeom>
          <a:ln>
            <a:noFill/>
          </a:ln>
          <a:effectLst>
            <a:outerShdw blurRad="190500" algn="tl" rotWithShape="0">
              <a:srgbClr val="000000">
                <a:alpha val="70000"/>
              </a:srgbClr>
            </a:outerShdw>
          </a:effectLst>
        </p:spPr>
      </p:pic>
      <p:sp>
        <p:nvSpPr>
          <p:cNvPr id="3" name="Rectangle 2"/>
          <p:cNvSpPr/>
          <p:nvPr/>
        </p:nvSpPr>
        <p:spPr>
          <a:xfrm>
            <a:off x="1905000" y="5897258"/>
            <a:ext cx="4844596" cy="646331"/>
          </a:xfrm>
          <a:prstGeom prst="rect">
            <a:avLst/>
          </a:prstGeom>
        </p:spPr>
        <p:txBody>
          <a:bodyPr wrap="none">
            <a:spAutoFit/>
          </a:bodyPr>
          <a:lstStyle/>
          <a:p>
            <a:pPr algn="ctr"/>
            <a:r>
              <a:rPr lang="en-US" sz="3600" b="1" dirty="0">
                <a:solidFill>
                  <a:srgbClr val="C00000"/>
                </a:solidFill>
                <a:latin typeface="Book Antiqua" pitchFamily="18" charset="0"/>
              </a:rPr>
              <a:t>Where are they going</a:t>
            </a:r>
            <a:r>
              <a:rPr lang="en-US" sz="3200" b="1" dirty="0">
                <a:solidFill>
                  <a:srgbClr val="C00000"/>
                </a:solidFill>
                <a:latin typeface="Book Antiqua" pitchFamily="18" charset="0"/>
              </a:rPr>
              <a:t>?</a:t>
            </a:r>
          </a:p>
        </p:txBody>
      </p:sp>
      <p:sp>
        <p:nvSpPr>
          <p:cNvPr id="4" name="Rectangle 3"/>
          <p:cNvSpPr/>
          <p:nvPr/>
        </p:nvSpPr>
        <p:spPr>
          <a:xfrm>
            <a:off x="457200" y="304800"/>
            <a:ext cx="7467600" cy="646331"/>
          </a:xfrm>
          <a:prstGeom prst="rect">
            <a:avLst/>
          </a:prstGeom>
        </p:spPr>
        <p:txBody>
          <a:bodyPr wrap="square">
            <a:spAutoFit/>
          </a:bodyPr>
          <a:lstStyle/>
          <a:p>
            <a:pPr algn="ctr"/>
            <a:r>
              <a:rPr lang="en-US" sz="3600" b="1" dirty="0" smtClean="0">
                <a:latin typeface="Book Antiqua" pitchFamily="18" charset="0"/>
              </a:rPr>
              <a:t>Watch  &amp;   observe attentively</a:t>
            </a:r>
            <a:endParaRPr lang="en-US" sz="3600" b="1" dirty="0">
              <a:latin typeface="Book Antiqua" pitchFamily="18" charset="0"/>
            </a:endParaRPr>
          </a:p>
        </p:txBody>
      </p:sp>
    </p:spTree>
    <p:extLst>
      <p:ext uri="{BB962C8B-B14F-4D97-AF65-F5344CB8AC3E}">
        <p14:creationId xmlns:p14="http://schemas.microsoft.com/office/powerpoint/2010/main" val="11175388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7"/>
                                        </p:tgtEl>
                                        <p:attrNameLst>
                                          <p:attrName>ppt_w</p:attrName>
                                        </p:attrNameLst>
                                      </p:cBhvr>
                                      <p:tavLst>
                                        <p:tav tm="0">
                                          <p:val>
                                            <p:strVal val="ppt_w"/>
                                          </p:val>
                                        </p:tav>
                                        <p:tav tm="100000">
                                          <p:val>
                                            <p:fltVal val="0"/>
                                          </p:val>
                                        </p:tav>
                                      </p:tavLst>
                                    </p:anim>
                                    <p:anim calcmode="lin" valueType="num">
                                      <p:cBhvr>
                                        <p:cTn id="7" dur="500"/>
                                        <p:tgtEl>
                                          <p:spTgt spid="7"/>
                                        </p:tgtEl>
                                        <p:attrNameLst>
                                          <p:attrName>ppt_h</p:attrName>
                                        </p:attrNameLst>
                                      </p:cBhvr>
                                      <p:tavLst>
                                        <p:tav tm="0">
                                          <p:val>
                                            <p:strVal val="ppt_h"/>
                                          </p:val>
                                        </p:tav>
                                        <p:tav tm="100000">
                                          <p:val>
                                            <p:fltVal val="0"/>
                                          </p:val>
                                        </p:tav>
                                      </p:tavLst>
                                    </p:anim>
                                    <p:animEffect transition="out" filter="fade">
                                      <p:cBhvr>
                                        <p:cTn id="8" dur="500"/>
                                        <p:tgtEl>
                                          <p:spTgt spid="7"/>
                                        </p:tgtEl>
                                      </p:cBhvr>
                                    </p:animEffect>
                                    <p:set>
                                      <p:cBhvr>
                                        <p:cTn id="9"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146040" y="1264136"/>
            <a:ext cx="3295650" cy="3761452"/>
          </a:xfrm>
          <a:prstGeom prst="rect">
            <a:avLst/>
          </a:prstGeom>
        </p:spPr>
      </p:pic>
      <p:sp>
        <p:nvSpPr>
          <p:cNvPr id="9" name="TextBox 8"/>
          <p:cNvSpPr txBox="1"/>
          <p:nvPr/>
        </p:nvSpPr>
        <p:spPr>
          <a:xfrm>
            <a:off x="1123391" y="617805"/>
            <a:ext cx="5829859" cy="646331"/>
          </a:xfrm>
          <a:prstGeom prst="rect">
            <a:avLst/>
          </a:prstGeom>
          <a:noFill/>
          <a:ln>
            <a:noFill/>
          </a:ln>
        </p:spPr>
        <p:txBody>
          <a:bodyPr wrap="square" rtlCol="0">
            <a:spAutoFit/>
          </a:bodyPr>
          <a:lstStyle/>
          <a:p>
            <a:pPr algn="ctr"/>
            <a:r>
              <a:rPr lang="en-US" sz="3600" b="1" dirty="0" smtClean="0">
                <a:solidFill>
                  <a:srgbClr val="C00000"/>
                </a:solidFill>
                <a:latin typeface="Book Antiqua" pitchFamily="18" charset="0"/>
              </a:rPr>
              <a:t>What do you mean?</a:t>
            </a:r>
            <a:endParaRPr lang="en-US" sz="3600" b="1" dirty="0">
              <a:solidFill>
                <a:srgbClr val="C00000"/>
              </a:solidFill>
              <a:latin typeface="Book Antiqua" pitchFamily="18" charset="0"/>
            </a:endParaRPr>
          </a:p>
        </p:txBody>
      </p:sp>
      <p:sp>
        <p:nvSpPr>
          <p:cNvPr id="10" name="TextBox 9"/>
          <p:cNvSpPr txBox="1"/>
          <p:nvPr/>
        </p:nvSpPr>
        <p:spPr>
          <a:xfrm>
            <a:off x="1225080" y="5086395"/>
            <a:ext cx="1143000" cy="584775"/>
          </a:xfrm>
          <a:prstGeom prst="rect">
            <a:avLst/>
          </a:prstGeom>
          <a:noFill/>
        </p:spPr>
        <p:txBody>
          <a:bodyPr wrap="square" rtlCol="0">
            <a:spAutoFit/>
          </a:bodyPr>
          <a:lstStyle/>
          <a:p>
            <a:r>
              <a:rPr lang="en-US" sz="3200" b="1" dirty="0" smtClean="0">
                <a:latin typeface="Book Antiqua" pitchFamily="18" charset="0"/>
              </a:rPr>
              <a:t>Root</a:t>
            </a:r>
            <a:endParaRPr lang="en-US" sz="3200" b="1" dirty="0">
              <a:latin typeface="Book Antiqua" pitchFamily="18" charset="0"/>
            </a:endParaRPr>
          </a:p>
        </p:txBody>
      </p:sp>
      <p:sp>
        <p:nvSpPr>
          <p:cNvPr id="12" name="TextBox 11"/>
          <p:cNvSpPr txBox="1"/>
          <p:nvPr/>
        </p:nvSpPr>
        <p:spPr>
          <a:xfrm>
            <a:off x="3061200" y="5086395"/>
            <a:ext cx="5829859" cy="584775"/>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3200" dirty="0" smtClean="0">
                <a:solidFill>
                  <a:srgbClr val="C00000"/>
                </a:solidFill>
                <a:latin typeface="Book Antiqua" pitchFamily="18" charset="0"/>
              </a:rPr>
              <a:t>Birth place / Paternal address</a:t>
            </a:r>
            <a:endParaRPr lang="en-US" sz="3200" dirty="0">
              <a:solidFill>
                <a:srgbClr val="C00000"/>
              </a:solidFill>
              <a:latin typeface="Book Antiqua" pitchFamily="18" charset="0"/>
            </a:endParaRPr>
          </a:p>
        </p:txBody>
      </p:sp>
    </p:spTree>
    <p:extLst>
      <p:ext uri="{BB962C8B-B14F-4D97-AF65-F5344CB8AC3E}">
        <p14:creationId xmlns:p14="http://schemas.microsoft.com/office/powerpoint/2010/main" val="332170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500"/>
                            </p:stCondLst>
                            <p:childTnLst>
                              <p:par>
                                <p:cTn id="21" presetID="2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vel 1"/>
          <p:cNvSpPr/>
          <p:nvPr/>
        </p:nvSpPr>
        <p:spPr>
          <a:xfrm>
            <a:off x="1360715" y="533400"/>
            <a:ext cx="6553200" cy="1828800"/>
          </a:xfrm>
          <a:prstGeom prst="bevel">
            <a:avLst>
              <a:gd name="adj" fmla="val 22024"/>
            </a:avLst>
          </a:prstGeom>
          <a:no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3200" b="1" dirty="0" smtClean="0">
                <a:solidFill>
                  <a:srgbClr val="C00000"/>
                </a:solidFill>
                <a:latin typeface="Book Antiqua" pitchFamily="18" charset="0"/>
              </a:rPr>
              <a:t>Our Today’s Lesson is--</a:t>
            </a:r>
            <a:endParaRPr lang="en-US" sz="3200" b="1" dirty="0">
              <a:solidFill>
                <a:srgbClr val="C00000"/>
              </a:solidFill>
              <a:latin typeface="Book Antiqua"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5113" y="2514508"/>
            <a:ext cx="4493774" cy="2743292"/>
          </a:xfrm>
          <a:prstGeom prst="rect">
            <a:avLst/>
          </a:prstGeom>
        </p:spPr>
      </p:pic>
      <p:sp>
        <p:nvSpPr>
          <p:cNvPr id="4" name="TextBox 3"/>
          <p:cNvSpPr txBox="1"/>
          <p:nvPr/>
        </p:nvSpPr>
        <p:spPr>
          <a:xfrm>
            <a:off x="1676400" y="5257800"/>
            <a:ext cx="5791200" cy="1077218"/>
          </a:xfrm>
          <a:prstGeom prst="rect">
            <a:avLst/>
          </a:prstGeom>
          <a:noFill/>
          <a:ln>
            <a:noFill/>
          </a:ln>
        </p:spPr>
        <p:txBody>
          <a:bodyPr wrap="square" rtlCol="0">
            <a:spAutoFit/>
          </a:bodyPr>
          <a:lstStyle/>
          <a:p>
            <a:pPr algn="ctr"/>
            <a:r>
              <a:rPr lang="en-US" sz="3200" b="1" dirty="0" smtClean="0">
                <a:solidFill>
                  <a:srgbClr val="0070C0"/>
                </a:solidFill>
                <a:latin typeface="Book Antiqua" pitchFamily="18" charset="0"/>
              </a:rPr>
              <a:t>My Root</a:t>
            </a:r>
          </a:p>
          <a:p>
            <a:pPr algn="ctr"/>
            <a:r>
              <a:rPr lang="en-US" sz="3200" b="1" dirty="0" smtClean="0">
                <a:solidFill>
                  <a:srgbClr val="0070C0"/>
                </a:solidFill>
                <a:latin typeface="Book Antiqua" pitchFamily="18" charset="0"/>
              </a:rPr>
              <a:t>Unit-12, Lesson-1</a:t>
            </a:r>
            <a:endParaRPr lang="en-US" sz="3200" b="1" dirty="0">
              <a:solidFill>
                <a:srgbClr val="0070C0"/>
              </a:solidFill>
              <a:latin typeface="Book Antiqua" pitchFamily="18" charset="0"/>
            </a:endParaRPr>
          </a:p>
        </p:txBody>
      </p:sp>
    </p:spTree>
    <p:extLst>
      <p:ext uri="{BB962C8B-B14F-4D97-AF65-F5344CB8AC3E}">
        <p14:creationId xmlns:p14="http://schemas.microsoft.com/office/powerpoint/2010/main" val="176775301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3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2000" fill="hold"/>
                                        <p:tgtEl>
                                          <p:spTgt spid="4"/>
                                        </p:tgtEl>
                                        <p:attrNameLst>
                                          <p:attrName>ppt_w</p:attrName>
                                        </p:attrNameLst>
                                      </p:cBhvr>
                                      <p:tavLst>
                                        <p:tav tm="0">
                                          <p:val>
                                            <p:fltVal val="0"/>
                                          </p:val>
                                        </p:tav>
                                        <p:tav tm="100000">
                                          <p:val>
                                            <p:strVal val="#ppt_w"/>
                                          </p:val>
                                        </p:tav>
                                      </p:tavLst>
                                    </p:anim>
                                    <p:anim calcmode="lin" valueType="num">
                                      <p:cBhvr>
                                        <p:cTn id="13" dur="2000" fill="hold"/>
                                        <p:tgtEl>
                                          <p:spTgt spid="4"/>
                                        </p:tgtEl>
                                        <p:attrNameLst>
                                          <p:attrName>ppt_h</p:attrName>
                                        </p:attrNameLst>
                                      </p:cBhvr>
                                      <p:tavLst>
                                        <p:tav tm="0">
                                          <p:val>
                                            <p:fltVal val="0"/>
                                          </p:val>
                                        </p:tav>
                                        <p:tav tm="100000">
                                          <p:val>
                                            <p:strVal val="#ppt_h"/>
                                          </p:val>
                                        </p:tav>
                                      </p:tavLst>
                                    </p:anim>
                                    <p:animEffect transition="in" filter="fade">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609600" y="685800"/>
            <a:ext cx="7772400" cy="1752600"/>
          </a:xfrm>
          <a:prstGeom prst="ellipse">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600" b="1" dirty="0" smtClean="0">
                <a:latin typeface="Book Antiqua" pitchFamily="18" charset="0"/>
              </a:rPr>
              <a:t>Learning  outcomes</a:t>
            </a:r>
            <a:endParaRPr lang="en-US" sz="3600" b="1" dirty="0">
              <a:latin typeface="Book Antiqua" pitchFamily="18" charset="0"/>
            </a:endParaRPr>
          </a:p>
        </p:txBody>
      </p:sp>
      <p:sp>
        <p:nvSpPr>
          <p:cNvPr id="3" name="Rounded Rectangle 2"/>
          <p:cNvSpPr/>
          <p:nvPr/>
        </p:nvSpPr>
        <p:spPr>
          <a:xfrm>
            <a:off x="609600" y="1905000"/>
            <a:ext cx="8001000" cy="3124200"/>
          </a:xfrm>
          <a:prstGeom prst="roundRect">
            <a:avLst/>
          </a:prstGeom>
          <a:noFill/>
          <a:ln>
            <a:noFill/>
          </a:ln>
        </p:spPr>
        <p:style>
          <a:lnRef idx="1">
            <a:schemeClr val="dk1"/>
          </a:lnRef>
          <a:fillRef idx="2">
            <a:schemeClr val="dk1"/>
          </a:fillRef>
          <a:effectRef idx="1">
            <a:schemeClr val="dk1"/>
          </a:effectRef>
          <a:fontRef idx="minor">
            <a:schemeClr val="dk1"/>
          </a:fontRef>
        </p:style>
        <p:txBody>
          <a:bodyPr rtlCol="0" anchor="ctr"/>
          <a:lstStyle/>
          <a:p>
            <a:pPr marL="290513"/>
            <a:r>
              <a:rPr lang="en-US" sz="2400" b="1" dirty="0" smtClean="0">
                <a:latin typeface="Book Antiqua" pitchFamily="18" charset="0"/>
              </a:rPr>
              <a:t>After we have studied this lesson, we  will be able to—</a:t>
            </a:r>
          </a:p>
          <a:p>
            <a:pPr marL="342900" indent="-342900">
              <a:buFont typeface="Wingdings" pitchFamily="2" charset="2"/>
              <a:buChar char="Ø"/>
            </a:pPr>
            <a:r>
              <a:rPr lang="en-US" sz="2000" b="1" dirty="0" err="1" smtClean="0">
                <a:latin typeface="Book Antiqua" pitchFamily="18" charset="0"/>
              </a:rPr>
              <a:t>Ss</a:t>
            </a:r>
            <a:r>
              <a:rPr lang="en-US" sz="2000" b="1" dirty="0" smtClean="0">
                <a:latin typeface="Book Antiqua" pitchFamily="18" charset="0"/>
              </a:rPr>
              <a:t> will ask and answer questions</a:t>
            </a:r>
          </a:p>
          <a:p>
            <a:pPr marL="342900" indent="-342900">
              <a:buFont typeface="Wingdings" pitchFamily="2" charset="2"/>
              <a:buChar char="Ø"/>
            </a:pPr>
            <a:r>
              <a:rPr lang="en-US" sz="2000" b="1" dirty="0" err="1" smtClean="0">
                <a:latin typeface="Book Antiqua" pitchFamily="18" charset="0"/>
              </a:rPr>
              <a:t>Ss</a:t>
            </a:r>
            <a:r>
              <a:rPr lang="en-US" sz="2000" b="1" dirty="0" smtClean="0">
                <a:latin typeface="Book Antiqua" pitchFamily="18" charset="0"/>
              </a:rPr>
              <a:t> will present information in a chart</a:t>
            </a:r>
          </a:p>
          <a:p>
            <a:pPr marL="342900" indent="-342900">
              <a:buFont typeface="Wingdings" pitchFamily="2" charset="2"/>
              <a:buChar char="Ø"/>
            </a:pPr>
            <a:r>
              <a:rPr lang="en-US" sz="2000" b="1" dirty="0" err="1" smtClean="0">
                <a:latin typeface="Book Antiqua" pitchFamily="18" charset="0"/>
              </a:rPr>
              <a:t>Ss</a:t>
            </a:r>
            <a:r>
              <a:rPr lang="en-US" sz="2000" b="1" dirty="0" smtClean="0">
                <a:latin typeface="Book Antiqua" pitchFamily="18" charset="0"/>
              </a:rPr>
              <a:t> will narrate </a:t>
            </a:r>
            <a:r>
              <a:rPr lang="en-US" sz="2000" b="1" dirty="0">
                <a:latin typeface="Book Antiqua" pitchFamily="18" charset="0"/>
              </a:rPr>
              <a:t>incidents and events in a logical </a:t>
            </a:r>
            <a:r>
              <a:rPr lang="en-US" sz="2000" b="1" dirty="0" smtClean="0">
                <a:latin typeface="Book Antiqua" pitchFamily="18" charset="0"/>
              </a:rPr>
              <a:t>sequence</a:t>
            </a:r>
          </a:p>
          <a:p>
            <a:pPr marL="342900" indent="-342900">
              <a:buFont typeface="Wingdings" pitchFamily="2" charset="2"/>
              <a:buChar char="Ø"/>
            </a:pPr>
            <a:r>
              <a:rPr lang="en-US" sz="2000" b="1" dirty="0" err="1" smtClean="0">
                <a:latin typeface="Book Antiqua" pitchFamily="18" charset="0"/>
              </a:rPr>
              <a:t>Ss</a:t>
            </a:r>
            <a:r>
              <a:rPr lang="en-US" sz="2000" b="1" dirty="0" smtClean="0">
                <a:latin typeface="Book Antiqua" pitchFamily="18" charset="0"/>
              </a:rPr>
              <a:t> will read and understand the text through silent reading</a:t>
            </a:r>
          </a:p>
          <a:p>
            <a:endParaRPr lang="en-US" dirty="0" smtClean="0"/>
          </a:p>
        </p:txBody>
      </p:sp>
    </p:spTree>
    <p:extLst>
      <p:ext uri="{BB962C8B-B14F-4D97-AF65-F5344CB8AC3E}">
        <p14:creationId xmlns:p14="http://schemas.microsoft.com/office/powerpoint/2010/main" val="25441803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143000" y="2432196"/>
            <a:ext cx="7260116" cy="3558381"/>
          </a:xfrm>
          <a:prstGeom prst="rect">
            <a:avLst/>
          </a:prstGeom>
        </p:spPr>
      </p:pic>
      <p:sp>
        <p:nvSpPr>
          <p:cNvPr id="2" name="Rectangle 2"/>
          <p:cNvSpPr>
            <a:spLocks noChangeArrowheads="1"/>
          </p:cNvSpPr>
          <p:nvPr/>
        </p:nvSpPr>
        <p:spPr bwMode="auto">
          <a:xfrm>
            <a:off x="504584" y="860791"/>
            <a:ext cx="853694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tab pos="465138" algn="l"/>
              </a:tabLst>
            </a:pPr>
            <a:r>
              <a:rPr kumimoji="0" lang="en-US" sz="2400" b="1" i="0" u="none" strike="noStrike" cap="none" normalizeH="0" baseline="0" dirty="0" smtClean="0">
                <a:ln>
                  <a:noFill/>
                </a:ln>
                <a:solidFill>
                  <a:schemeClr val="tx1"/>
                </a:solidFill>
                <a:effectLst/>
                <a:latin typeface="Book Antiqua" pitchFamily="18" charset="0"/>
                <a:ea typeface="Times New Roman" pitchFamily="18" charset="0"/>
                <a:cs typeface="Times New Roman" pitchFamily="18" charset="0"/>
              </a:rPr>
              <a:t>      </a:t>
            </a:r>
            <a:r>
              <a:rPr kumimoji="0" lang="en-US" sz="2400" b="1" i="0" u="none" strike="noStrike" cap="none" normalizeH="0" baseline="0" dirty="0" smtClean="0">
                <a:ln>
                  <a:noFill/>
                </a:ln>
                <a:solidFill>
                  <a:srgbClr val="0070C0"/>
                </a:solidFill>
                <a:effectLst/>
                <a:latin typeface="Book Antiqua" pitchFamily="18" charset="0"/>
                <a:ea typeface="Times New Roman" pitchFamily="18" charset="0"/>
                <a:cs typeface="Times New Roman" pitchFamily="18" charset="0"/>
              </a:rPr>
              <a:t>Look at the pictures and the caption below. How do you 	feel to see this photo? Why do you think people take 	such </a:t>
            </a:r>
            <a:r>
              <a:rPr kumimoji="0" lang="en-US" sz="2400" b="1" i="1" u="none" strike="noStrike" cap="none" normalizeH="0" baseline="0" dirty="0" smtClean="0">
                <a:ln>
                  <a:noFill/>
                </a:ln>
                <a:solidFill>
                  <a:srgbClr val="0070C0"/>
                </a:solidFill>
                <a:effectLst/>
                <a:latin typeface="Book Antiqua" pitchFamily="18" charset="0"/>
                <a:ea typeface="Times New Roman" pitchFamily="18" charset="0"/>
                <a:cs typeface="Times New Roman" pitchFamily="18" charset="0"/>
              </a:rPr>
              <a:t>risks</a:t>
            </a:r>
            <a:r>
              <a:rPr kumimoji="0" lang="en-US" sz="2400" b="1" i="0" u="none" strike="noStrike" cap="none" normalizeH="0" baseline="0" dirty="0" smtClean="0">
                <a:ln>
                  <a:noFill/>
                </a:ln>
                <a:solidFill>
                  <a:srgbClr val="0070C0"/>
                </a:solidFill>
                <a:effectLst/>
                <a:latin typeface="Book Antiqua" pitchFamily="18" charset="0"/>
                <a:ea typeface="Times New Roman" pitchFamily="18" charset="0"/>
                <a:cs typeface="Times New Roman" pitchFamily="18" charset="0"/>
              </a:rPr>
              <a:t> to go home to celebrate their </a:t>
            </a:r>
            <a:r>
              <a:rPr kumimoji="0" lang="en-US" sz="2400" b="1" i="0" u="none" strike="noStrike" cap="none" normalizeH="0" baseline="0" dirty="0" err="1" smtClean="0">
                <a:ln>
                  <a:noFill/>
                </a:ln>
                <a:solidFill>
                  <a:srgbClr val="0070C0"/>
                </a:solidFill>
                <a:effectLst/>
                <a:latin typeface="Book Antiqua" pitchFamily="18" charset="0"/>
                <a:ea typeface="Times New Roman" pitchFamily="18" charset="0"/>
                <a:cs typeface="Times New Roman" pitchFamily="18" charset="0"/>
              </a:rPr>
              <a:t>Eid</a:t>
            </a:r>
            <a:r>
              <a:rPr kumimoji="0" lang="en-US" sz="2400" b="1" i="0" u="none" strike="noStrike" cap="none" normalizeH="0" baseline="0" dirty="0" smtClean="0">
                <a:ln>
                  <a:noFill/>
                </a:ln>
                <a:solidFill>
                  <a:srgbClr val="0070C0"/>
                </a:solidFill>
                <a:effectLst/>
                <a:latin typeface="Book Antiqua" pitchFamily="18" charset="0"/>
                <a:ea typeface="Times New Roman" pitchFamily="18" charset="0"/>
                <a:cs typeface="Times New Roman" pitchFamily="18" charset="0"/>
              </a:rPr>
              <a:t>?</a:t>
            </a:r>
            <a:endParaRPr kumimoji="0" lang="en-US" sz="2400" b="0" i="0" u="none" strike="noStrike" cap="none" normalizeH="0" baseline="0" dirty="0" smtClean="0">
              <a:ln>
                <a:noFill/>
              </a:ln>
              <a:solidFill>
                <a:srgbClr val="0070C0"/>
              </a:solidFill>
              <a:effectLst/>
              <a:latin typeface="Book Antiqua" pitchFamily="18" charset="0"/>
              <a:cs typeface="Arial" pitchFamily="34" charset="0"/>
            </a:endParaRPr>
          </a:p>
        </p:txBody>
      </p:sp>
      <p:sp>
        <p:nvSpPr>
          <p:cNvPr id="4" name="Oval 3"/>
          <p:cNvSpPr/>
          <p:nvPr/>
        </p:nvSpPr>
        <p:spPr>
          <a:xfrm>
            <a:off x="4572000" y="4773839"/>
            <a:ext cx="1371600" cy="1371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391400" y="4718049"/>
            <a:ext cx="1371600" cy="1371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748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26" presetClass="emph" presetSubtype="0" repeatCount="indefinite" fill="hold" grpId="1" nodeType="withEffect">
                                  <p:stCondLst>
                                    <p:cond delay="0"/>
                                  </p:stCondLst>
                                  <p:endCondLst>
                                    <p:cond evt="onNext" delay="0">
                                      <p:tgtEl>
                                        <p:sldTgt/>
                                      </p:tgtEl>
                                    </p:cond>
                                  </p:endCondLst>
                                  <p:childTnLst>
                                    <p:animEffect transition="out" filter="fade">
                                      <p:cBhvr>
                                        <p:cTn id="25" dur="500" tmFilter="0, 0; .2, .5; .8, .5; 1, 0"/>
                                        <p:tgtEl>
                                          <p:spTgt spid="4"/>
                                        </p:tgtEl>
                                      </p:cBhvr>
                                    </p:animEffect>
                                    <p:animScale>
                                      <p:cBhvr>
                                        <p:cTn id="26" dur="250" autoRev="1" fill="hold"/>
                                        <p:tgtEl>
                                          <p:spTgt spid="4"/>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26" presetClass="emph" presetSubtype="0" repeatCount="indefinite" fill="hold" grpId="1" nodeType="withEffect">
                                  <p:stCondLst>
                                    <p:cond delay="0"/>
                                  </p:stCondLst>
                                  <p:endCondLst>
                                    <p:cond evt="onNext" delay="0">
                                      <p:tgtEl>
                                        <p:sldTgt/>
                                      </p:tgtEl>
                                    </p:cond>
                                  </p:endCondLst>
                                  <p:childTnLst>
                                    <p:animEffect transition="out" filter="fade">
                                      <p:cBhvr>
                                        <p:cTn id="35" dur="500" tmFilter="0, 0; .2, .5; .8, .5; 1, 0"/>
                                        <p:tgtEl>
                                          <p:spTgt spid="6"/>
                                        </p:tgtEl>
                                      </p:cBhvr>
                                    </p:animEffect>
                                    <p:animScale>
                                      <p:cBhvr>
                                        <p:cTn id="36"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4" grpId="1" animBg="1"/>
      <p:bldP spid="6" grpId="0" animBg="1"/>
      <p:bldP spid="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348" t="1786" r="16180" b="-1786"/>
          <a:stretch/>
        </p:blipFill>
        <p:spPr>
          <a:xfrm>
            <a:off x="1524000" y="1546860"/>
            <a:ext cx="6858000" cy="35204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533400" y="5294293"/>
            <a:ext cx="8186642" cy="461665"/>
          </a:xfrm>
          <a:prstGeom prst="rect">
            <a:avLst/>
          </a:prstGeom>
          <a:noFill/>
          <a:ln>
            <a:noFill/>
          </a:ln>
        </p:spPr>
        <p:txBody>
          <a:bodyPr wrap="square" rtlCol="0">
            <a:spAutoFit/>
          </a:bodyPr>
          <a:lstStyle/>
          <a:p>
            <a:pPr algn="just"/>
            <a:r>
              <a:rPr lang="en-US" sz="2400" b="1" dirty="0" smtClean="0">
                <a:solidFill>
                  <a:srgbClr val="C00000"/>
                </a:solidFill>
                <a:latin typeface="Book Antiqua" pitchFamily="18" charset="0"/>
                <a:cs typeface="Arial" pitchFamily="34" charset="0"/>
              </a:rPr>
              <a:t>Going to village home  is a must, that may be at any cost.</a:t>
            </a:r>
            <a:endParaRPr lang="en-US" sz="2400" b="1" dirty="0">
              <a:solidFill>
                <a:srgbClr val="C00000"/>
              </a:solidFill>
              <a:latin typeface="Book Antiqua" pitchFamily="18" charset="0"/>
              <a:cs typeface="Arial" pitchFamily="34" charset="0"/>
            </a:endParaRPr>
          </a:p>
        </p:txBody>
      </p:sp>
      <p:sp>
        <p:nvSpPr>
          <p:cNvPr id="4" name="Rectangle 3"/>
          <p:cNvSpPr/>
          <p:nvPr/>
        </p:nvSpPr>
        <p:spPr>
          <a:xfrm>
            <a:off x="1905000" y="609600"/>
            <a:ext cx="4572000" cy="584775"/>
          </a:xfrm>
          <a:prstGeom prst="rect">
            <a:avLst/>
          </a:prstGeom>
        </p:spPr>
        <p:txBody>
          <a:bodyPr>
            <a:spAutoFit/>
          </a:bodyPr>
          <a:lstStyle/>
          <a:p>
            <a:pPr algn="just"/>
            <a:r>
              <a:rPr lang="en-US" sz="3200" b="1" dirty="0" smtClean="0">
                <a:solidFill>
                  <a:srgbClr val="C00000"/>
                </a:solidFill>
                <a:latin typeface="Book Antiqua" pitchFamily="18" charset="0"/>
                <a:cs typeface="Arial" pitchFamily="34" charset="0"/>
              </a:rPr>
              <a:t>What are they doing ?</a:t>
            </a:r>
            <a:endParaRPr lang="en-US" sz="3200" b="1" dirty="0">
              <a:solidFill>
                <a:srgbClr val="C00000"/>
              </a:solidFill>
              <a:latin typeface="Book Antiqua" pitchFamily="18" charset="0"/>
              <a:cs typeface="Arial" pitchFamily="34" charset="0"/>
            </a:endParaRPr>
          </a:p>
        </p:txBody>
      </p:sp>
    </p:spTree>
    <p:extLst>
      <p:ext uri="{BB962C8B-B14F-4D97-AF65-F5344CB8AC3E}">
        <p14:creationId xmlns:p14="http://schemas.microsoft.com/office/powerpoint/2010/main" val="83566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381000"/>
            <a:ext cx="7966412" cy="646331"/>
          </a:xfrm>
          <a:prstGeom prst="rect">
            <a:avLst/>
          </a:prstGeom>
          <a:noFill/>
        </p:spPr>
        <p:txBody>
          <a:bodyPr wrap="square" rtlCol="0">
            <a:spAutoFit/>
          </a:bodyPr>
          <a:lstStyle/>
          <a:p>
            <a:pPr algn="ctr"/>
            <a:r>
              <a:rPr lang="en-US" sz="3600" b="1" dirty="0" smtClean="0">
                <a:solidFill>
                  <a:srgbClr val="7030A0"/>
                </a:solidFill>
                <a:latin typeface="Book Antiqua" pitchFamily="18" charset="0"/>
              </a:rPr>
              <a:t>What is the picture about?</a:t>
            </a:r>
            <a:endParaRPr lang="en-US" sz="3600" b="1" dirty="0">
              <a:solidFill>
                <a:srgbClr val="7030A0"/>
              </a:solidFill>
              <a:latin typeface="Book Antiqua" pitchFamily="18" charset="0"/>
            </a:endParaRP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828800" y="1031206"/>
            <a:ext cx="6172200" cy="3962400"/>
          </a:xfrm>
          <a:prstGeom prst="rect">
            <a:avLst/>
          </a:prstGeom>
          <a:ln>
            <a:solidFill>
              <a:schemeClr val="tx1"/>
            </a:solidFill>
          </a:ln>
        </p:spPr>
      </p:pic>
      <p:sp>
        <p:nvSpPr>
          <p:cNvPr id="6" name="Rectangle 5"/>
          <p:cNvSpPr/>
          <p:nvPr/>
        </p:nvSpPr>
        <p:spPr>
          <a:xfrm>
            <a:off x="685800" y="5410200"/>
            <a:ext cx="3409908" cy="769441"/>
          </a:xfrm>
          <a:prstGeom prst="rect">
            <a:avLst/>
          </a:prstGeom>
        </p:spPr>
        <p:txBody>
          <a:bodyPr wrap="none">
            <a:spAutoFit/>
          </a:bodyPr>
          <a:lstStyle/>
          <a:p>
            <a:pPr algn="ctr"/>
            <a:r>
              <a:rPr lang="en-US" sz="4400" b="1" dirty="0">
                <a:latin typeface="Book Antiqua" pitchFamily="18" charset="0"/>
              </a:rPr>
              <a:t>What is </a:t>
            </a:r>
            <a:r>
              <a:rPr lang="en-US" sz="4400" b="1" dirty="0" err="1">
                <a:latin typeface="Book Antiqua" pitchFamily="18" charset="0"/>
              </a:rPr>
              <a:t>Eid</a:t>
            </a:r>
            <a:r>
              <a:rPr lang="en-US" sz="4400" b="1" dirty="0">
                <a:latin typeface="Book Antiqua" pitchFamily="18" charset="0"/>
              </a:rPr>
              <a:t>?</a:t>
            </a:r>
          </a:p>
        </p:txBody>
      </p:sp>
      <p:sp>
        <p:nvSpPr>
          <p:cNvPr id="7" name="Rectangle 6"/>
          <p:cNvSpPr/>
          <p:nvPr/>
        </p:nvSpPr>
        <p:spPr>
          <a:xfrm>
            <a:off x="4145280" y="5390495"/>
            <a:ext cx="4572000" cy="923330"/>
          </a:xfrm>
          <a:prstGeom prst="rect">
            <a:avLst/>
          </a:prstGeom>
          <a:ln>
            <a:solidFill>
              <a:srgbClr val="0070C0"/>
            </a:solidFill>
          </a:ln>
        </p:spPr>
        <p:txBody>
          <a:bodyPr>
            <a:spAutoFit/>
          </a:bodyPr>
          <a:lstStyle/>
          <a:p>
            <a:pPr algn="just"/>
            <a:r>
              <a:rPr lang="en-US" b="1" dirty="0" err="1">
                <a:solidFill>
                  <a:srgbClr val="002060"/>
                </a:solidFill>
                <a:latin typeface="Book Antiqua" pitchFamily="18" charset="0"/>
                <a:cs typeface="Andalus" pitchFamily="18" charset="-78"/>
              </a:rPr>
              <a:t>Eid</a:t>
            </a:r>
            <a:r>
              <a:rPr lang="en-US" b="1" dirty="0">
                <a:solidFill>
                  <a:srgbClr val="002060"/>
                </a:solidFill>
                <a:latin typeface="Book Antiqua" pitchFamily="18" charset="0"/>
                <a:cs typeface="Andalus" pitchFamily="18" charset="-78"/>
              </a:rPr>
              <a:t> is the main religious festival of the Muslims in Bangladesh. </a:t>
            </a:r>
            <a:r>
              <a:rPr lang="en-US" b="1" dirty="0" err="1">
                <a:solidFill>
                  <a:srgbClr val="002060"/>
                </a:solidFill>
                <a:latin typeface="Book Antiqua" pitchFamily="18" charset="0"/>
                <a:cs typeface="Andalus" pitchFamily="18" charset="-78"/>
              </a:rPr>
              <a:t>Eid</a:t>
            </a:r>
            <a:r>
              <a:rPr lang="en-US" b="1" dirty="0">
                <a:solidFill>
                  <a:srgbClr val="002060"/>
                </a:solidFill>
                <a:latin typeface="Book Antiqua" pitchFamily="18" charset="0"/>
                <a:cs typeface="Andalus" pitchFamily="18" charset="-78"/>
              </a:rPr>
              <a:t> means happiness.</a:t>
            </a:r>
            <a:endParaRPr lang="en-US" b="1" dirty="0">
              <a:solidFill>
                <a:srgbClr val="002060"/>
              </a:solidFill>
              <a:latin typeface="Book Antiqua" pitchFamily="18" charset="0"/>
            </a:endParaRPr>
          </a:p>
        </p:txBody>
      </p:sp>
    </p:spTree>
    <p:extLst>
      <p:ext uri="{BB962C8B-B14F-4D97-AF65-F5344CB8AC3E}">
        <p14:creationId xmlns:p14="http://schemas.microsoft.com/office/powerpoint/2010/main" val="401257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xit" presetSubtype="0" fill="hold" nodeType="clickEffect">
                                  <p:stCondLst>
                                    <p:cond delay="0"/>
                                  </p:stCondLst>
                                  <p:childTnLst>
                                    <p:anim calcmode="lin" valueType="num">
                                      <p:cBhvr>
                                        <p:cTn id="11" dur="1000"/>
                                        <p:tgtEl>
                                          <p:spTgt spid="3"/>
                                        </p:tgtEl>
                                        <p:attrNameLst>
                                          <p:attrName>ppt_w</p:attrName>
                                        </p:attrNameLst>
                                      </p:cBhvr>
                                      <p:tavLst>
                                        <p:tav tm="0">
                                          <p:val>
                                            <p:strVal val="ppt_w"/>
                                          </p:val>
                                        </p:tav>
                                        <p:tav tm="100000">
                                          <p:val>
                                            <p:fltVal val="0"/>
                                          </p:val>
                                        </p:tav>
                                      </p:tavLst>
                                    </p:anim>
                                    <p:anim calcmode="lin" valueType="num">
                                      <p:cBhvr>
                                        <p:cTn id="12" dur="1000"/>
                                        <p:tgtEl>
                                          <p:spTgt spid="3"/>
                                        </p:tgtEl>
                                        <p:attrNameLst>
                                          <p:attrName>ppt_h</p:attrName>
                                        </p:attrNameLst>
                                      </p:cBhvr>
                                      <p:tavLst>
                                        <p:tav tm="0">
                                          <p:val>
                                            <p:strVal val="ppt_h"/>
                                          </p:val>
                                        </p:tav>
                                        <p:tav tm="100000">
                                          <p:val>
                                            <p:fltVal val="0"/>
                                          </p:val>
                                        </p:tav>
                                      </p:tavLst>
                                    </p:anim>
                                    <p:anim calcmode="lin" valueType="num">
                                      <p:cBhvr>
                                        <p:cTn id="13" dur="1000"/>
                                        <p:tgtEl>
                                          <p:spTgt spid="3"/>
                                        </p:tgtEl>
                                        <p:attrNameLst>
                                          <p:attrName>style.rotation</p:attrName>
                                        </p:attrNameLst>
                                      </p:cBhvr>
                                      <p:tavLst>
                                        <p:tav tm="0">
                                          <p:val>
                                            <p:fltVal val="0"/>
                                          </p:val>
                                        </p:tav>
                                        <p:tav tm="100000">
                                          <p:val>
                                            <p:fltVal val="90"/>
                                          </p:val>
                                        </p:tav>
                                      </p:tavLst>
                                    </p:anim>
                                    <p:animEffect transition="out" filter="fade">
                                      <p:cBhvr>
                                        <p:cTn id="14" dur="1000"/>
                                        <p:tgtEl>
                                          <p:spTgt spid="3"/>
                                        </p:tgtEl>
                                      </p:cBhvr>
                                    </p:animEffect>
                                    <p:set>
                                      <p:cBhvr>
                                        <p:cTn id="15" dur="1" fill="hold">
                                          <p:stCondLst>
                                            <p:cond delay="999"/>
                                          </p:stCondLst>
                                        </p:cTn>
                                        <p:tgtEl>
                                          <p:spTgt spid="3"/>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31" presetClass="exit" presetSubtype="0" fill="hold" nodeType="clickEffect">
                                  <p:stCondLst>
                                    <p:cond delay="0"/>
                                  </p:stCondLst>
                                  <p:childTnLst>
                                    <p:anim calcmode="lin" valueType="num">
                                      <p:cBhvr>
                                        <p:cTn id="19" dur="1000"/>
                                        <p:tgtEl>
                                          <p:spTgt spid="3"/>
                                        </p:tgtEl>
                                        <p:attrNameLst>
                                          <p:attrName>ppt_w</p:attrName>
                                        </p:attrNameLst>
                                      </p:cBhvr>
                                      <p:tavLst>
                                        <p:tav tm="0">
                                          <p:val>
                                            <p:strVal val="ppt_w"/>
                                          </p:val>
                                        </p:tav>
                                        <p:tav tm="100000">
                                          <p:val>
                                            <p:fltVal val="0"/>
                                          </p:val>
                                        </p:tav>
                                      </p:tavLst>
                                    </p:anim>
                                    <p:anim calcmode="lin" valueType="num">
                                      <p:cBhvr>
                                        <p:cTn id="20" dur="1000"/>
                                        <p:tgtEl>
                                          <p:spTgt spid="3"/>
                                        </p:tgtEl>
                                        <p:attrNameLst>
                                          <p:attrName>ppt_h</p:attrName>
                                        </p:attrNameLst>
                                      </p:cBhvr>
                                      <p:tavLst>
                                        <p:tav tm="0">
                                          <p:val>
                                            <p:strVal val="ppt_h"/>
                                          </p:val>
                                        </p:tav>
                                        <p:tav tm="100000">
                                          <p:val>
                                            <p:fltVal val="0"/>
                                          </p:val>
                                        </p:tav>
                                      </p:tavLst>
                                    </p:anim>
                                    <p:anim calcmode="lin" valueType="num">
                                      <p:cBhvr>
                                        <p:cTn id="21" dur="1000"/>
                                        <p:tgtEl>
                                          <p:spTgt spid="3"/>
                                        </p:tgtEl>
                                        <p:attrNameLst>
                                          <p:attrName>style.rotation</p:attrName>
                                        </p:attrNameLst>
                                      </p:cBhvr>
                                      <p:tavLst>
                                        <p:tav tm="0">
                                          <p:val>
                                            <p:fltVal val="0"/>
                                          </p:val>
                                        </p:tav>
                                        <p:tav tm="100000">
                                          <p:val>
                                            <p:fltVal val="90"/>
                                          </p:val>
                                        </p:tav>
                                      </p:tavLst>
                                    </p:anim>
                                    <p:animEffect transition="out" filter="fade">
                                      <p:cBhvr>
                                        <p:cTn id="22" dur="1000"/>
                                        <p:tgtEl>
                                          <p:spTgt spid="3"/>
                                        </p:tgtEl>
                                      </p:cBhvr>
                                    </p:animEffect>
                                    <p:set>
                                      <p:cBhvr>
                                        <p:cTn id="23"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558225"/>
            <a:ext cx="8763000" cy="584775"/>
          </a:xfrm>
          <a:prstGeom prst="rect">
            <a:avLst/>
          </a:prstGeom>
          <a:noFill/>
          <a:ln>
            <a:solidFill>
              <a:schemeClr val="tx1"/>
            </a:solidFill>
          </a:ln>
        </p:spPr>
        <p:txBody>
          <a:bodyPr wrap="square" rtlCol="0">
            <a:spAutoFit/>
          </a:bodyPr>
          <a:lstStyle/>
          <a:p>
            <a:pPr algn="ctr"/>
            <a:r>
              <a:rPr lang="en-US" sz="3200" b="1" dirty="0" smtClean="0">
                <a:latin typeface="Book Antiqua" pitchFamily="18" charset="0"/>
              </a:rPr>
              <a:t>What does everyone want during </a:t>
            </a:r>
            <a:r>
              <a:rPr lang="en-US" sz="3200" b="1" dirty="0" err="1" smtClean="0">
                <a:latin typeface="Book Antiqua" pitchFamily="18" charset="0"/>
              </a:rPr>
              <a:t>Eid</a:t>
            </a:r>
            <a:r>
              <a:rPr lang="en-US" sz="3200" b="1" dirty="0" smtClean="0">
                <a:latin typeface="Book Antiqua" pitchFamily="18" charset="0"/>
              </a:rPr>
              <a:t>?</a:t>
            </a:r>
            <a:endParaRPr lang="en-US" sz="3200" b="1" dirty="0">
              <a:latin typeface="Book Antiqua" pitchFamily="18" charset="0"/>
            </a:endParaRPr>
          </a:p>
        </p:txBody>
      </p:sp>
      <p:pic>
        <p:nvPicPr>
          <p:cNvPr id="3" name="Picture 2"/>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4876"/>
          <a:stretch/>
        </p:blipFill>
        <p:spPr>
          <a:xfrm>
            <a:off x="419100" y="1506765"/>
            <a:ext cx="8077200" cy="3371850"/>
          </a:xfrm>
          <a:prstGeom prst="rect">
            <a:avLst/>
          </a:prstGeom>
        </p:spPr>
      </p:pic>
      <p:sp>
        <p:nvSpPr>
          <p:cNvPr id="6" name="TextBox 5"/>
          <p:cNvSpPr txBox="1"/>
          <p:nvPr/>
        </p:nvSpPr>
        <p:spPr>
          <a:xfrm>
            <a:off x="152400" y="5257800"/>
            <a:ext cx="8610600" cy="1077218"/>
          </a:xfrm>
          <a:prstGeom prst="rect">
            <a:avLst/>
          </a:prstGeom>
          <a:noFill/>
          <a:ln>
            <a:solidFill>
              <a:schemeClr val="tx1"/>
            </a:solidFill>
          </a:ln>
        </p:spPr>
        <p:txBody>
          <a:bodyPr wrap="square" rtlCol="0">
            <a:spAutoFit/>
          </a:bodyPr>
          <a:lstStyle/>
          <a:p>
            <a:pPr algn="just"/>
            <a:r>
              <a:rPr lang="en-US" sz="3200" b="1" dirty="0" smtClean="0">
                <a:latin typeface="Book Antiqua" pitchFamily="18" charset="0"/>
                <a:cs typeface="Andalus" pitchFamily="18" charset="-78"/>
              </a:rPr>
              <a:t>Everyone </a:t>
            </a:r>
            <a:r>
              <a:rPr lang="en-US" sz="3200" b="1" dirty="0">
                <a:latin typeface="Book Antiqua" pitchFamily="18" charset="0"/>
                <a:cs typeface="Andalus" pitchFamily="18" charset="-78"/>
              </a:rPr>
              <a:t>wants to share </a:t>
            </a:r>
            <a:r>
              <a:rPr lang="en-US" sz="3200" b="1" dirty="0" smtClean="0">
                <a:latin typeface="Book Antiqua" pitchFamily="18" charset="0"/>
                <a:cs typeface="Andalus" pitchFamily="18" charset="-78"/>
              </a:rPr>
              <a:t>happiness </a:t>
            </a:r>
            <a:r>
              <a:rPr lang="en-US" sz="3200" b="1" dirty="0">
                <a:latin typeface="Book Antiqua" pitchFamily="18" charset="0"/>
                <a:cs typeface="Andalus" pitchFamily="18" charset="-78"/>
              </a:rPr>
              <a:t>with their near and dear </a:t>
            </a:r>
            <a:r>
              <a:rPr lang="en-US" sz="3200" b="1" dirty="0" smtClean="0">
                <a:latin typeface="Book Antiqua" pitchFamily="18" charset="0"/>
                <a:cs typeface="Andalus" pitchFamily="18" charset="-78"/>
              </a:rPr>
              <a:t>ones during </a:t>
            </a:r>
            <a:r>
              <a:rPr lang="en-US" sz="3200" b="1" dirty="0" err="1" smtClean="0">
                <a:latin typeface="Book Antiqua" pitchFamily="18" charset="0"/>
                <a:cs typeface="Andalus" pitchFamily="18" charset="-78"/>
              </a:rPr>
              <a:t>Eid</a:t>
            </a:r>
            <a:r>
              <a:rPr lang="en-US" sz="3200" b="1" dirty="0" smtClean="0">
                <a:latin typeface="Book Antiqua" pitchFamily="18" charset="0"/>
                <a:cs typeface="Andalus" pitchFamily="18" charset="-78"/>
              </a:rPr>
              <a:t>.</a:t>
            </a:r>
            <a:endParaRPr lang="en-US" sz="3200" b="1" dirty="0">
              <a:latin typeface="Book Antiqua" pitchFamily="18" charset="0"/>
            </a:endParaRPr>
          </a:p>
        </p:txBody>
      </p:sp>
    </p:spTree>
    <p:extLst>
      <p:ext uri="{BB962C8B-B14F-4D97-AF65-F5344CB8AC3E}">
        <p14:creationId xmlns:p14="http://schemas.microsoft.com/office/powerpoint/2010/main" val="261371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81014"/>
            <a:ext cx="7696200" cy="584775"/>
          </a:xfrm>
          <a:prstGeom prst="rect">
            <a:avLst/>
          </a:prstGeom>
          <a:noFill/>
          <a:ln>
            <a:solidFill>
              <a:schemeClr val="tx1"/>
            </a:solidFill>
          </a:ln>
        </p:spPr>
        <p:txBody>
          <a:bodyPr wrap="square" rtlCol="0">
            <a:spAutoFit/>
          </a:bodyPr>
          <a:lstStyle/>
          <a:p>
            <a:pPr algn="ctr"/>
            <a:r>
              <a:rPr lang="en-US" sz="3200" b="1" dirty="0" smtClean="0">
                <a:solidFill>
                  <a:srgbClr val="C00000"/>
                </a:solidFill>
                <a:latin typeface="Book Antiqua" pitchFamily="18" charset="0"/>
              </a:rPr>
              <a:t>So what happens then? ( EID)</a:t>
            </a:r>
            <a:endParaRPr lang="en-US" sz="3200" b="1" dirty="0">
              <a:solidFill>
                <a:srgbClr val="C00000"/>
              </a:solidFill>
              <a:latin typeface="Book Antiqua" pitchFamily="18" charset="0"/>
            </a:endParaRPr>
          </a:p>
        </p:txBody>
      </p:sp>
      <p:sp>
        <p:nvSpPr>
          <p:cNvPr id="3" name="Bevel 2"/>
          <p:cNvSpPr/>
          <p:nvPr/>
        </p:nvSpPr>
        <p:spPr>
          <a:xfrm>
            <a:off x="685800" y="1752600"/>
            <a:ext cx="7696200" cy="4038600"/>
          </a:xfrm>
          <a:prstGeom prst="bevel">
            <a:avLst>
              <a:gd name="adj" fmla="val 1715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b="1" dirty="0" smtClean="0">
                <a:solidFill>
                  <a:srgbClr val="7030A0"/>
                </a:solidFill>
                <a:latin typeface="Book Antiqua" pitchFamily="18" charset="0"/>
                <a:cs typeface="Andalus" pitchFamily="18" charset="-78"/>
              </a:rPr>
              <a:t>So </a:t>
            </a:r>
            <a:r>
              <a:rPr lang="en-US" sz="3200" b="1" dirty="0">
                <a:solidFill>
                  <a:srgbClr val="7030A0"/>
                </a:solidFill>
                <a:latin typeface="Book Antiqua" pitchFamily="18" charset="0"/>
                <a:cs typeface="Andalus" pitchFamily="18" charset="-78"/>
              </a:rPr>
              <a:t>most of the people, who are living outside their home for different reasons have a strong desire to get back home during the </a:t>
            </a:r>
            <a:r>
              <a:rPr lang="en-US" sz="3200" b="1" dirty="0" err="1">
                <a:solidFill>
                  <a:srgbClr val="7030A0"/>
                </a:solidFill>
                <a:latin typeface="Book Antiqua" pitchFamily="18" charset="0"/>
                <a:cs typeface="Andalus" pitchFamily="18" charset="-78"/>
              </a:rPr>
              <a:t>Eid</a:t>
            </a:r>
            <a:r>
              <a:rPr lang="en-US" sz="3200" b="1" dirty="0">
                <a:solidFill>
                  <a:srgbClr val="7030A0"/>
                </a:solidFill>
                <a:latin typeface="Book Antiqua" pitchFamily="18" charset="0"/>
                <a:cs typeface="Andalus" pitchFamily="18" charset="-78"/>
              </a:rPr>
              <a:t> vacations. </a:t>
            </a:r>
            <a:endParaRPr lang="en-US" sz="3200" b="1" dirty="0">
              <a:solidFill>
                <a:srgbClr val="7030A0"/>
              </a:solidFill>
              <a:latin typeface="Book Antiqua" pitchFamily="18" charset="0"/>
            </a:endParaRPr>
          </a:p>
        </p:txBody>
      </p:sp>
    </p:spTree>
    <p:extLst>
      <p:ext uri="{BB962C8B-B14F-4D97-AF65-F5344CB8AC3E}">
        <p14:creationId xmlns:p14="http://schemas.microsoft.com/office/powerpoint/2010/main" val="8141696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605" y="490210"/>
            <a:ext cx="8495194" cy="523220"/>
          </a:xfrm>
          <a:prstGeom prst="rect">
            <a:avLst/>
          </a:prstGeom>
          <a:noFill/>
          <a:ln>
            <a:solidFill>
              <a:schemeClr val="tx1"/>
            </a:solidFill>
          </a:ln>
        </p:spPr>
        <p:txBody>
          <a:bodyPr wrap="square" rtlCol="0">
            <a:spAutoFit/>
          </a:bodyPr>
          <a:lstStyle/>
          <a:p>
            <a:pPr algn="ctr"/>
            <a:r>
              <a:rPr lang="en-US" sz="2800" b="1" dirty="0" smtClean="0">
                <a:solidFill>
                  <a:srgbClr val="C00000"/>
                </a:solidFill>
                <a:latin typeface="Book Antiqua" pitchFamily="18" charset="0"/>
              </a:rPr>
              <a:t>As a result, there is a mad rush in the--</a:t>
            </a:r>
            <a:endParaRPr lang="en-US" sz="2800" b="1" dirty="0">
              <a:solidFill>
                <a:srgbClr val="C00000"/>
              </a:solidFill>
              <a:latin typeface="Book Antiqua" pitchFamily="18" charset="0"/>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689803" y="1371600"/>
            <a:ext cx="7498797" cy="4511695"/>
          </a:xfrm>
          <a:prstGeom prst="rect">
            <a:avLst/>
          </a:prstGeom>
        </p:spPr>
      </p:pic>
      <p:sp>
        <p:nvSpPr>
          <p:cNvPr id="8" name="Rectangle 7"/>
          <p:cNvSpPr/>
          <p:nvPr/>
        </p:nvSpPr>
        <p:spPr>
          <a:xfrm>
            <a:off x="191605" y="2743200"/>
            <a:ext cx="1383196" cy="6821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Book Antiqua" pitchFamily="18" charset="0"/>
              </a:rPr>
              <a:t>buses</a:t>
            </a:r>
            <a:endParaRPr lang="en-US" sz="2800" b="1" dirty="0">
              <a:solidFill>
                <a:schemeClr val="bg1"/>
              </a:solidFill>
              <a:latin typeface="Book Antiqua" pitchFamily="18" charset="0"/>
            </a:endParaRPr>
          </a:p>
        </p:txBody>
      </p:sp>
    </p:spTree>
    <p:extLst>
      <p:ext uri="{BB962C8B-B14F-4D97-AF65-F5344CB8AC3E}">
        <p14:creationId xmlns:p14="http://schemas.microsoft.com/office/powerpoint/2010/main" val="8942007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304800"/>
            <a:ext cx="7772400" cy="584775"/>
          </a:xfrm>
          <a:prstGeom prst="rect">
            <a:avLst/>
          </a:prstGeom>
          <a:noFill/>
        </p:spPr>
        <p:txBody>
          <a:bodyPr wrap="square" rtlCol="0">
            <a:spAutoFit/>
          </a:bodyPr>
          <a:lstStyle/>
          <a:p>
            <a:pPr algn="ctr"/>
            <a:r>
              <a:rPr lang="en-US" sz="3200" b="1" dirty="0" smtClean="0">
                <a:latin typeface="Book Antiqua" pitchFamily="18" charset="0"/>
              </a:rPr>
              <a:t>What is caused afterwards?</a:t>
            </a:r>
            <a:endParaRPr lang="en-US" sz="3200" b="1" dirty="0">
              <a:latin typeface="Book Antiqua"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1219200"/>
            <a:ext cx="6553200" cy="3581400"/>
          </a:xfrm>
          <a:prstGeom prst="rect">
            <a:avLst/>
          </a:prstGeom>
          <a:ln>
            <a:solidFill>
              <a:schemeClr val="tx1"/>
            </a:solidFill>
          </a:ln>
        </p:spPr>
      </p:pic>
      <p:sp>
        <p:nvSpPr>
          <p:cNvPr id="6" name="Rectangle 5"/>
          <p:cNvSpPr/>
          <p:nvPr/>
        </p:nvSpPr>
        <p:spPr>
          <a:xfrm>
            <a:off x="2971800" y="5070901"/>
            <a:ext cx="2834430" cy="830997"/>
          </a:xfrm>
          <a:prstGeom prst="rect">
            <a:avLst/>
          </a:prstGeom>
        </p:spPr>
        <p:txBody>
          <a:bodyPr wrap="none">
            <a:spAutoFit/>
          </a:bodyPr>
          <a:lstStyle/>
          <a:p>
            <a:pPr algn="ctr"/>
            <a:r>
              <a:rPr lang="en-US" sz="4800" b="1" dirty="0">
                <a:solidFill>
                  <a:srgbClr val="C00000"/>
                </a:solidFill>
                <a:latin typeface="Book Antiqua" pitchFamily="18" charset="0"/>
              </a:rPr>
              <a:t>Accident.</a:t>
            </a:r>
          </a:p>
        </p:txBody>
      </p:sp>
    </p:spTree>
    <p:extLst>
      <p:ext uri="{BB962C8B-B14F-4D97-AF65-F5344CB8AC3E}">
        <p14:creationId xmlns:p14="http://schemas.microsoft.com/office/powerpoint/2010/main" val="79541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066800"/>
            <a:ext cx="7391400" cy="954107"/>
          </a:xfrm>
          <a:prstGeom prst="rect">
            <a:avLst/>
          </a:prstGeom>
          <a:noFill/>
        </p:spPr>
        <p:txBody>
          <a:bodyPr wrap="square" rtlCol="0">
            <a:spAutoFit/>
          </a:bodyPr>
          <a:lstStyle/>
          <a:p>
            <a:pPr algn="just"/>
            <a:r>
              <a:rPr lang="en-US" sz="2800" b="1" dirty="0">
                <a:latin typeface="Book Antiqua" pitchFamily="18" charset="0"/>
                <a:cs typeface="Andalus" pitchFamily="18" charset="-78"/>
              </a:rPr>
              <a:t>What makes people </a:t>
            </a:r>
            <a:r>
              <a:rPr lang="en-US" sz="2800" b="1" dirty="0" smtClean="0">
                <a:latin typeface="Book Antiqua" pitchFamily="18" charset="0"/>
                <a:cs typeface="Andalus" pitchFamily="18" charset="-78"/>
              </a:rPr>
              <a:t>         for </a:t>
            </a:r>
            <a:r>
              <a:rPr lang="en-US" sz="2800" b="1" dirty="0">
                <a:latin typeface="Book Antiqua" pitchFamily="18" charset="0"/>
                <a:cs typeface="Andalus" pitchFamily="18" charset="-78"/>
              </a:rPr>
              <a:t>their homes in spite of </a:t>
            </a:r>
            <a:r>
              <a:rPr lang="en-US" sz="2800" b="1" dirty="0" smtClean="0">
                <a:latin typeface="Book Antiqua" pitchFamily="18" charset="0"/>
                <a:cs typeface="Andalus" pitchFamily="18" charset="-78"/>
              </a:rPr>
              <a:t>serious                 ?</a:t>
            </a:r>
            <a:endParaRPr lang="en-US" sz="2800" b="1" dirty="0">
              <a:latin typeface="Book Antiqua" pitchFamily="18" charset="0"/>
            </a:endParaRPr>
          </a:p>
        </p:txBody>
      </p:sp>
      <p:sp>
        <p:nvSpPr>
          <p:cNvPr id="3" name="TextBox 2"/>
          <p:cNvSpPr txBox="1"/>
          <p:nvPr/>
        </p:nvSpPr>
        <p:spPr>
          <a:xfrm>
            <a:off x="3962400" y="1066800"/>
            <a:ext cx="990600" cy="523220"/>
          </a:xfrm>
          <a:prstGeom prst="rect">
            <a:avLst/>
          </a:prstGeom>
          <a:noFill/>
        </p:spPr>
        <p:txBody>
          <a:bodyPr wrap="square" rtlCol="0">
            <a:spAutoFit/>
          </a:bodyPr>
          <a:lstStyle/>
          <a:p>
            <a:r>
              <a:rPr lang="en-US" sz="2800" b="1" dirty="0">
                <a:solidFill>
                  <a:srgbClr val="002060"/>
                </a:solidFill>
                <a:latin typeface="Book Antiqua" pitchFamily="18" charset="0"/>
                <a:cs typeface="Andalus" pitchFamily="18" charset="-78"/>
              </a:rPr>
              <a:t>rush</a:t>
            </a:r>
            <a:endParaRPr lang="en-US" sz="2800" dirty="0">
              <a:solidFill>
                <a:srgbClr val="002060"/>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7448"/>
          <a:stretch/>
        </p:blipFill>
        <p:spPr>
          <a:xfrm>
            <a:off x="1219200" y="2362200"/>
            <a:ext cx="6400800" cy="3124200"/>
          </a:xfrm>
          <a:prstGeom prst="rect">
            <a:avLst/>
          </a:prstGeom>
          <a:ln>
            <a:solidFill>
              <a:schemeClr val="tx1"/>
            </a:solidFill>
          </a:ln>
        </p:spPr>
      </p:pic>
      <p:sp>
        <p:nvSpPr>
          <p:cNvPr id="6" name="TextBox 5"/>
          <p:cNvSpPr txBox="1"/>
          <p:nvPr/>
        </p:nvSpPr>
        <p:spPr>
          <a:xfrm>
            <a:off x="3200400" y="1497687"/>
            <a:ext cx="1524000" cy="523220"/>
          </a:xfrm>
          <a:prstGeom prst="rect">
            <a:avLst/>
          </a:prstGeom>
          <a:noFill/>
        </p:spPr>
        <p:txBody>
          <a:bodyPr wrap="square" rtlCol="0">
            <a:spAutoFit/>
          </a:bodyPr>
          <a:lstStyle/>
          <a:p>
            <a:r>
              <a:rPr lang="en-US" sz="2800" b="1" dirty="0">
                <a:solidFill>
                  <a:srgbClr val="002060"/>
                </a:solidFill>
                <a:latin typeface="Book Antiqua" pitchFamily="18" charset="0"/>
                <a:cs typeface="Andalus" pitchFamily="18" charset="-78"/>
              </a:rPr>
              <a:t>hazards</a:t>
            </a:r>
            <a:endParaRPr lang="en-US" sz="2800" dirty="0">
              <a:solidFill>
                <a:srgbClr val="002060"/>
              </a:solidFill>
            </a:endParaRPr>
          </a:p>
        </p:txBody>
      </p:sp>
    </p:spTree>
    <p:extLst>
      <p:ext uri="{BB962C8B-B14F-4D97-AF65-F5344CB8AC3E}">
        <p14:creationId xmlns:p14="http://schemas.microsoft.com/office/powerpoint/2010/main" val="2601492105"/>
      </p:ext>
    </p:extLst>
  </p:cSld>
  <p:clrMapOvr>
    <a:masterClrMapping/>
  </p:clrMapOvr>
  <p:transition spd="slow">
    <p:wheel spokes="1"/>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entagon 2"/>
          <p:cNvSpPr/>
          <p:nvPr/>
        </p:nvSpPr>
        <p:spPr>
          <a:xfrm>
            <a:off x="728738" y="304800"/>
            <a:ext cx="3162300" cy="6248400"/>
          </a:xfrm>
          <a:prstGeom prst="homePlate">
            <a:avLst>
              <a:gd name="adj" fmla="val 37842"/>
            </a:avLst>
          </a:prstGeom>
          <a:noFill/>
          <a:ln>
            <a:noFill/>
          </a:ln>
        </p:spPr>
        <p:style>
          <a:lnRef idx="3">
            <a:schemeClr val="lt1"/>
          </a:lnRef>
          <a:fillRef idx="1">
            <a:schemeClr val="dk1"/>
          </a:fillRef>
          <a:effectRef idx="1">
            <a:schemeClr val="dk1"/>
          </a:effectRef>
          <a:fontRef idx="minor">
            <a:schemeClr val="lt1"/>
          </a:fontRef>
        </p:style>
        <p:txBody>
          <a:bodyPr rtlCol="0" anchor="ctr"/>
          <a:lstStyle/>
          <a:p>
            <a:r>
              <a:rPr lang="en-US" sz="3200" b="1" dirty="0">
                <a:solidFill>
                  <a:srgbClr val="C00000"/>
                </a:solidFill>
                <a:latin typeface="Book Antiqua" pitchFamily="18" charset="0"/>
                <a:cs typeface="Andalus" pitchFamily="18" charset="-78"/>
              </a:rPr>
              <a:t>Do human beings </a:t>
            </a:r>
            <a:r>
              <a:rPr lang="en-US" sz="3200" b="1" dirty="0" smtClean="0">
                <a:solidFill>
                  <a:srgbClr val="C00000"/>
                </a:solidFill>
                <a:latin typeface="Book Antiqua" pitchFamily="18" charset="0"/>
                <a:cs typeface="Andalus" pitchFamily="18" charset="-78"/>
              </a:rPr>
              <a:t>have-</a:t>
            </a:r>
            <a:endParaRPr lang="en-US" sz="3200" b="1" dirty="0">
              <a:solidFill>
                <a:srgbClr val="C00000"/>
              </a:solidFill>
              <a:latin typeface="Book Antiqua"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1038" y="304800"/>
            <a:ext cx="4414762" cy="5562600"/>
          </a:xfrm>
          <a:prstGeom prst="rect">
            <a:avLst/>
          </a:prstGeom>
        </p:spPr>
      </p:pic>
      <p:sp>
        <p:nvSpPr>
          <p:cNvPr id="6" name="Rectangle 5"/>
          <p:cNvSpPr/>
          <p:nvPr/>
        </p:nvSpPr>
        <p:spPr>
          <a:xfrm>
            <a:off x="3891038" y="5867400"/>
            <a:ext cx="4414762" cy="685800"/>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rgbClr val="0070C0"/>
                </a:solidFill>
                <a:latin typeface="Book Antiqua" pitchFamily="18" charset="0"/>
              </a:rPr>
              <a:t>r</a:t>
            </a:r>
            <a:r>
              <a:rPr lang="en-US" sz="3200" b="1" dirty="0" smtClean="0">
                <a:solidFill>
                  <a:srgbClr val="0070C0"/>
                </a:solidFill>
                <a:latin typeface="Book Antiqua" pitchFamily="18" charset="0"/>
              </a:rPr>
              <a:t>oots like the trees?</a:t>
            </a:r>
            <a:endParaRPr lang="en-US" sz="3200" b="1" dirty="0">
              <a:solidFill>
                <a:srgbClr val="0070C0"/>
              </a:solidFill>
              <a:latin typeface="Book Antiqua" pitchFamily="18" charset="0"/>
            </a:endParaRPr>
          </a:p>
        </p:txBody>
      </p:sp>
    </p:spTree>
    <p:extLst>
      <p:ext uri="{BB962C8B-B14F-4D97-AF65-F5344CB8AC3E}">
        <p14:creationId xmlns:p14="http://schemas.microsoft.com/office/powerpoint/2010/main" val="326155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3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6146" y="539889"/>
            <a:ext cx="8153400" cy="5632311"/>
          </a:xfrm>
          <a:prstGeom prst="rect">
            <a:avLst/>
          </a:prstGeom>
        </p:spPr>
        <p:txBody>
          <a:bodyPr wrap="square">
            <a:spAutoFit/>
          </a:bodyPr>
          <a:lstStyle/>
          <a:p>
            <a:pPr algn="just"/>
            <a:r>
              <a:rPr lang="en-US" sz="2400" b="1" dirty="0">
                <a:latin typeface="Book Antiqua" pitchFamily="18" charset="0"/>
                <a:cs typeface="Andalus" pitchFamily="18" charset="-78"/>
              </a:rPr>
              <a:t>B      Read the following text.</a:t>
            </a:r>
            <a:endParaRPr lang="en-US" sz="2400" dirty="0">
              <a:latin typeface="Book Antiqua" pitchFamily="18" charset="0"/>
              <a:cs typeface="Andalus" pitchFamily="18" charset="-78"/>
            </a:endParaRPr>
          </a:p>
          <a:p>
            <a:pPr algn="just"/>
            <a:r>
              <a:rPr lang="en-US" sz="2400" dirty="0" smtClean="0">
                <a:latin typeface="Book Antiqua" pitchFamily="18" charset="0"/>
                <a:cs typeface="Andalus" pitchFamily="18" charset="-78"/>
              </a:rPr>
              <a:t>It's </a:t>
            </a:r>
            <a:r>
              <a:rPr lang="en-US" sz="2400" dirty="0">
                <a:latin typeface="Book Antiqua" pitchFamily="18" charset="0"/>
                <a:cs typeface="Andalus" pitchFamily="18" charset="-78"/>
              </a:rPr>
              <a:t>these roots that make a bond between us and family members, in</a:t>
            </a:r>
            <a:r>
              <a:rPr lang="en-US" sz="2400" dirty="0" smtClean="0">
                <a:latin typeface="Book Antiqua" pitchFamily="18" charset="0"/>
                <a:cs typeface="Andalus" pitchFamily="18" charset="-78"/>
              </a:rPr>
              <a:t>­-laws</a:t>
            </a:r>
            <a:r>
              <a:rPr lang="en-US" sz="2400" dirty="0">
                <a:latin typeface="Book Antiqua" pitchFamily="18" charset="0"/>
                <a:cs typeface="Andalus" pitchFamily="18" charset="-78"/>
              </a:rPr>
              <a:t>, friends, </a:t>
            </a:r>
            <a:r>
              <a:rPr lang="en-US" sz="2400" dirty="0" err="1">
                <a:latin typeface="Book Antiqua" pitchFamily="18" charset="0"/>
                <a:cs typeface="Andalus" pitchFamily="18" charset="-78"/>
              </a:rPr>
              <a:t>neighbours</a:t>
            </a:r>
            <a:r>
              <a:rPr lang="en-US" sz="2400" dirty="0">
                <a:latin typeface="Book Antiqua" pitchFamily="18" charset="0"/>
                <a:cs typeface="Andalus" pitchFamily="18" charset="-78"/>
              </a:rPr>
              <a:t> or even between us and the land where we were born and grew up. In that sense our families, land of birth, relatives, our culture, traditions, or surroundings are our roots. And </a:t>
            </a:r>
            <a:r>
              <a:rPr lang="en-US" sz="2400" dirty="0" smtClean="0">
                <a:latin typeface="Book Antiqua" pitchFamily="18" charset="0"/>
                <a:cs typeface="Andalus" pitchFamily="18" charset="-78"/>
              </a:rPr>
              <a:t>wherever </a:t>
            </a:r>
            <a:r>
              <a:rPr lang="en-US" sz="2400" dirty="0">
                <a:latin typeface="Book Antiqua" pitchFamily="18" charset="0"/>
                <a:cs typeface="Andalus" pitchFamily="18" charset="-78"/>
              </a:rPr>
              <a:t>we stay, we have a continuous pull of our roots. It's our roots that develop our identity making us what we are. When we lose that bond, we become rootless. Human beings who do not have any root or contexts, are non entity. In other words, they do not have their own identity. Such persons are devoid of values, humanity, and social responsibilities. They don't know where they are from, and/or where they are heading towards. This often makes them feel empty and lost.</a:t>
            </a:r>
          </a:p>
        </p:txBody>
      </p:sp>
    </p:spTree>
    <p:extLst>
      <p:ext uri="{BB962C8B-B14F-4D97-AF65-F5344CB8AC3E}">
        <p14:creationId xmlns:p14="http://schemas.microsoft.com/office/powerpoint/2010/main" val="16561231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219200"/>
            <a:ext cx="8458200" cy="400110"/>
          </a:xfrm>
          <a:prstGeom prst="rect">
            <a:avLst/>
          </a:prstGeom>
          <a:noFill/>
        </p:spPr>
        <p:txBody>
          <a:bodyPr wrap="square" rtlCol="0">
            <a:spAutoFit/>
          </a:bodyPr>
          <a:lstStyle/>
          <a:p>
            <a:r>
              <a:rPr lang="en-US" sz="2000" b="1" dirty="0">
                <a:solidFill>
                  <a:schemeClr val="accent6">
                    <a:lumMod val="75000"/>
                  </a:schemeClr>
                </a:solidFill>
                <a:latin typeface="Book Antiqua" pitchFamily="18" charset="0"/>
              </a:rPr>
              <a:t>D Fill in the grid with appropriate information from the text above.</a:t>
            </a:r>
            <a:endParaRPr lang="en-US" sz="2000" dirty="0">
              <a:solidFill>
                <a:schemeClr val="accent6">
                  <a:lumMod val="75000"/>
                </a:schemeClr>
              </a:solidFill>
              <a:latin typeface="Book Antiqua"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607764227"/>
              </p:ext>
            </p:extLst>
          </p:nvPr>
        </p:nvGraphicFramePr>
        <p:xfrm>
          <a:off x="655320" y="1752599"/>
          <a:ext cx="7879080" cy="3745011"/>
        </p:xfrm>
        <a:graphic>
          <a:graphicData uri="http://schemas.openxmlformats.org/drawingml/2006/table">
            <a:tbl>
              <a:tblPr firstRow="1" bandRow="1">
                <a:tableStyleId>{5940675A-B579-460E-94D1-54222C63F5DA}</a:tableStyleId>
              </a:tblPr>
              <a:tblGrid>
                <a:gridCol w="3301710"/>
                <a:gridCol w="4577370"/>
              </a:tblGrid>
              <a:tr h="329148">
                <a:tc>
                  <a:txBody>
                    <a:bodyPr/>
                    <a:lstStyle/>
                    <a:p>
                      <a:r>
                        <a:rPr lang="en-US" sz="1800" b="0" i="0" u="none" strike="noStrike" kern="1200" baseline="0" dirty="0" smtClean="0">
                          <a:solidFill>
                            <a:srgbClr val="0070C0"/>
                          </a:solidFill>
                          <a:latin typeface="Book Antiqua" pitchFamily="18" charset="0"/>
                          <a:ea typeface="+mn-ea"/>
                          <a:cs typeface="+mn-cs"/>
                        </a:rPr>
                        <a:t>That makes our roots</a:t>
                      </a:r>
                      <a:endParaRPr lang="en-US" sz="1800" dirty="0">
                        <a:solidFill>
                          <a:srgbClr val="0070C0"/>
                        </a:solidFill>
                        <a:latin typeface="Book Antiqua" pitchFamily="18"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smtClean="0">
                          <a:solidFill>
                            <a:srgbClr val="002060"/>
                          </a:solidFill>
                          <a:latin typeface="Book Antiqua" pitchFamily="18" charset="0"/>
                          <a:ea typeface="+mn-ea"/>
                          <a:cs typeface="+mn-cs"/>
                        </a:rPr>
                        <a:t>The problems of a rootless person</a:t>
                      </a:r>
                      <a:endParaRPr lang="en-US" sz="1800" dirty="0">
                        <a:solidFill>
                          <a:srgbClr val="002060"/>
                        </a:solidFill>
                        <a:latin typeface="Book Antiqua" pitchFamily="18" charset="0"/>
                      </a:endParaRPr>
                    </a:p>
                  </a:txBody>
                  <a:tcPr anchor="ctr"/>
                </a:tc>
              </a:tr>
              <a:tr h="3379251">
                <a:tc>
                  <a:txBody>
                    <a:bodyPr/>
                    <a:lstStyle/>
                    <a:p>
                      <a:pPr>
                        <a:lnSpc>
                          <a:spcPct val="150000"/>
                        </a:lnSpc>
                        <a:spcBef>
                          <a:spcPts val="600"/>
                        </a:spcBef>
                        <a:spcAft>
                          <a:spcPts val="600"/>
                        </a:spcAft>
                      </a:pPr>
                      <a:r>
                        <a:rPr lang="en-US" sz="2000" dirty="0" smtClean="0">
                          <a:latin typeface="Book Antiqua" pitchFamily="18" charset="0"/>
                        </a:rPr>
                        <a:t>1................................</a:t>
                      </a:r>
                    </a:p>
                    <a:p>
                      <a:pPr>
                        <a:lnSpc>
                          <a:spcPct val="150000"/>
                        </a:lnSpc>
                        <a:spcBef>
                          <a:spcPts val="600"/>
                        </a:spcBef>
                        <a:spcAft>
                          <a:spcPts val="600"/>
                        </a:spcAft>
                      </a:pPr>
                      <a:r>
                        <a:rPr lang="en-US" sz="2000" dirty="0" smtClean="0">
                          <a:latin typeface="Book Antiqua" pitchFamily="18" charset="0"/>
                        </a:rPr>
                        <a:t>2................................</a:t>
                      </a:r>
                    </a:p>
                    <a:p>
                      <a:pPr>
                        <a:lnSpc>
                          <a:spcPct val="150000"/>
                        </a:lnSpc>
                        <a:spcBef>
                          <a:spcPts val="600"/>
                        </a:spcBef>
                        <a:spcAft>
                          <a:spcPts val="600"/>
                        </a:spcAft>
                      </a:pPr>
                      <a:r>
                        <a:rPr lang="en-US" sz="2000" dirty="0" smtClean="0">
                          <a:latin typeface="Book Antiqua" pitchFamily="18" charset="0"/>
                        </a:rPr>
                        <a:t>3................................</a:t>
                      </a:r>
                    </a:p>
                    <a:p>
                      <a:pPr>
                        <a:lnSpc>
                          <a:spcPct val="150000"/>
                        </a:lnSpc>
                        <a:spcBef>
                          <a:spcPts val="600"/>
                        </a:spcBef>
                        <a:spcAft>
                          <a:spcPts val="600"/>
                        </a:spcAft>
                      </a:pPr>
                      <a:r>
                        <a:rPr lang="en-US" sz="2000" dirty="0" smtClean="0">
                          <a:latin typeface="Book Antiqua" pitchFamily="18" charset="0"/>
                        </a:rPr>
                        <a:t>4................................</a:t>
                      </a:r>
                    </a:p>
                    <a:p>
                      <a:pPr>
                        <a:lnSpc>
                          <a:spcPct val="150000"/>
                        </a:lnSpc>
                        <a:spcBef>
                          <a:spcPts val="600"/>
                        </a:spcBef>
                        <a:spcAft>
                          <a:spcPts val="600"/>
                        </a:spcAft>
                      </a:pPr>
                      <a:r>
                        <a:rPr lang="en-US" sz="2000" dirty="0" smtClean="0">
                          <a:latin typeface="Book Antiqua" pitchFamily="18" charset="0"/>
                        </a:rPr>
                        <a:t>5</a:t>
                      </a:r>
                      <a:r>
                        <a:rPr lang="en-US" sz="2000" dirty="0" smtClean="0">
                          <a:latin typeface="Book Antiqua" pitchFamily="18" charset="0"/>
                        </a:rPr>
                        <a:t>................................</a:t>
                      </a:r>
                      <a:endParaRPr lang="en-US" sz="2000" dirty="0" smtClean="0">
                        <a:latin typeface="Book Antiqua" pitchFamily="18" charset="0"/>
                      </a:endParaRPr>
                    </a:p>
                  </a:txBody>
                  <a:tcPr/>
                </a:tc>
                <a:tc>
                  <a:txBody>
                    <a:bodyPr/>
                    <a:lstStyle/>
                    <a:p>
                      <a:pPr>
                        <a:lnSpc>
                          <a:spcPct val="150000"/>
                        </a:lnSpc>
                        <a:spcBef>
                          <a:spcPts val="600"/>
                        </a:spcBef>
                        <a:spcAft>
                          <a:spcPts val="600"/>
                        </a:spcAft>
                      </a:pPr>
                      <a:r>
                        <a:rPr lang="en-US" sz="2000" dirty="0" smtClean="0">
                          <a:latin typeface="Book Antiqua" pitchFamily="18" charset="0"/>
                        </a:rPr>
                        <a:t>1…………………………</a:t>
                      </a:r>
                    </a:p>
                    <a:p>
                      <a:pPr marL="0" marR="0" indent="0" algn="l" defTabSz="914400" rtl="0" eaLnBrk="1" fontAlgn="auto" latinLnBrk="0" hangingPunct="1">
                        <a:lnSpc>
                          <a:spcPct val="150000"/>
                        </a:lnSpc>
                        <a:spcBef>
                          <a:spcPts val="600"/>
                        </a:spcBef>
                        <a:spcAft>
                          <a:spcPts val="600"/>
                        </a:spcAft>
                        <a:buClrTx/>
                        <a:buSzTx/>
                        <a:buFontTx/>
                        <a:buNone/>
                        <a:tabLst/>
                        <a:defRPr/>
                      </a:pPr>
                      <a:r>
                        <a:rPr lang="en-US" sz="2000" dirty="0" smtClean="0">
                          <a:latin typeface="Book Antiqua" pitchFamily="18" charset="0"/>
                        </a:rPr>
                        <a:t>2…………………………</a:t>
                      </a:r>
                    </a:p>
                    <a:p>
                      <a:pPr marL="0" marR="0" indent="0" algn="l" defTabSz="914400" rtl="0" eaLnBrk="1" fontAlgn="auto" latinLnBrk="0" hangingPunct="1">
                        <a:lnSpc>
                          <a:spcPct val="150000"/>
                        </a:lnSpc>
                        <a:spcBef>
                          <a:spcPts val="600"/>
                        </a:spcBef>
                        <a:spcAft>
                          <a:spcPts val="600"/>
                        </a:spcAft>
                        <a:buClrTx/>
                        <a:buSzTx/>
                        <a:buFontTx/>
                        <a:buNone/>
                        <a:tabLst/>
                        <a:defRPr/>
                      </a:pPr>
                      <a:r>
                        <a:rPr lang="en-US" sz="2000" dirty="0" smtClean="0">
                          <a:latin typeface="Book Antiqua" pitchFamily="18" charset="0"/>
                        </a:rPr>
                        <a:t>3…………………………</a:t>
                      </a:r>
                    </a:p>
                    <a:p>
                      <a:pPr marL="0" marR="0" indent="0" algn="l" defTabSz="914400" rtl="0" eaLnBrk="1" fontAlgn="auto" latinLnBrk="0" hangingPunct="1">
                        <a:lnSpc>
                          <a:spcPct val="150000"/>
                        </a:lnSpc>
                        <a:spcBef>
                          <a:spcPts val="600"/>
                        </a:spcBef>
                        <a:spcAft>
                          <a:spcPts val="600"/>
                        </a:spcAft>
                        <a:buClrTx/>
                        <a:buSzTx/>
                        <a:buFontTx/>
                        <a:buNone/>
                        <a:tabLst/>
                        <a:defRPr/>
                      </a:pPr>
                      <a:r>
                        <a:rPr lang="en-US" sz="2000" dirty="0" smtClean="0">
                          <a:latin typeface="Book Antiqua" pitchFamily="18" charset="0"/>
                        </a:rPr>
                        <a:t>4…………………………</a:t>
                      </a:r>
                    </a:p>
                    <a:p>
                      <a:pPr marL="0" marR="0" indent="0" algn="l" defTabSz="914400" rtl="0" eaLnBrk="1" fontAlgn="auto" latinLnBrk="0" hangingPunct="1">
                        <a:lnSpc>
                          <a:spcPct val="150000"/>
                        </a:lnSpc>
                        <a:spcBef>
                          <a:spcPts val="600"/>
                        </a:spcBef>
                        <a:spcAft>
                          <a:spcPts val="600"/>
                        </a:spcAft>
                        <a:buClrTx/>
                        <a:buSzTx/>
                        <a:buFontTx/>
                        <a:buNone/>
                        <a:tabLst/>
                        <a:defRPr/>
                      </a:pPr>
                      <a:r>
                        <a:rPr lang="en-US" sz="2000" dirty="0" smtClean="0">
                          <a:latin typeface="Book Antiqua" pitchFamily="18" charset="0"/>
                        </a:rPr>
                        <a:t>5…………………………</a:t>
                      </a:r>
                      <a:endParaRPr lang="en-US" sz="2000" dirty="0">
                        <a:latin typeface="Book Antiqua" pitchFamily="18" charset="0"/>
                      </a:endParaRPr>
                    </a:p>
                  </a:txBody>
                  <a:tcPr/>
                </a:tc>
              </a:tr>
            </a:tbl>
          </a:graphicData>
        </a:graphic>
      </p:graphicFrame>
      <p:sp>
        <p:nvSpPr>
          <p:cNvPr id="4" name="Rectangle 3"/>
          <p:cNvSpPr/>
          <p:nvPr/>
        </p:nvSpPr>
        <p:spPr>
          <a:xfrm>
            <a:off x="2795899" y="393412"/>
            <a:ext cx="2026325" cy="584775"/>
          </a:xfrm>
          <a:prstGeom prst="rect">
            <a:avLst/>
          </a:prstGeom>
        </p:spPr>
        <p:txBody>
          <a:bodyPr wrap="none">
            <a:spAutoFit/>
          </a:bodyPr>
          <a:lstStyle/>
          <a:p>
            <a:pPr algn="ctr"/>
            <a:r>
              <a:rPr lang="en-US" sz="3200" dirty="0">
                <a:solidFill>
                  <a:srgbClr val="FF0000"/>
                </a:solidFill>
              </a:rPr>
              <a:t>Evaluation.</a:t>
            </a:r>
            <a:endParaRPr lang="en-US" sz="3200" dirty="0">
              <a:solidFill>
                <a:srgbClr val="FF0000"/>
              </a:solidFill>
            </a:endParaRPr>
          </a:p>
        </p:txBody>
      </p:sp>
    </p:spTree>
    <p:extLst>
      <p:ext uri="{BB962C8B-B14F-4D97-AF65-F5344CB8AC3E}">
        <p14:creationId xmlns:p14="http://schemas.microsoft.com/office/powerpoint/2010/main" val="10297149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47221"/>
            <a:ext cx="8458200" cy="5262979"/>
          </a:xfrm>
          <a:prstGeom prst="rect">
            <a:avLst/>
          </a:prstGeom>
          <a:noFill/>
        </p:spPr>
        <p:txBody>
          <a:bodyPr wrap="square" rtlCol="0">
            <a:spAutoFit/>
          </a:bodyPr>
          <a:lstStyle/>
          <a:p>
            <a:pPr>
              <a:tabLst>
                <a:tab pos="508000" algn="l"/>
              </a:tabLst>
            </a:pPr>
            <a:r>
              <a:rPr lang="en-US" sz="2400" b="1" dirty="0">
                <a:latin typeface="Book Antiqua" pitchFamily="18" charset="0"/>
              </a:rPr>
              <a:t>E </a:t>
            </a:r>
            <a:r>
              <a:rPr lang="en-US" sz="2400" b="1" dirty="0" smtClean="0">
                <a:latin typeface="Book Antiqua" pitchFamily="18" charset="0"/>
              </a:rPr>
              <a:t>	Work </a:t>
            </a:r>
            <a:r>
              <a:rPr lang="en-US" sz="2400" b="1" dirty="0">
                <a:latin typeface="Book Antiqua" pitchFamily="18" charset="0"/>
              </a:rPr>
              <a:t>in pairs. Talk about these questions.</a:t>
            </a:r>
          </a:p>
          <a:p>
            <a:pPr marL="457200" indent="-457200">
              <a:buAutoNum type="arabicPeriod"/>
              <a:tabLst>
                <a:tab pos="406400" algn="l"/>
              </a:tabLst>
            </a:pPr>
            <a:r>
              <a:rPr lang="en-US" sz="2400" dirty="0" smtClean="0">
                <a:solidFill>
                  <a:srgbClr val="C00000"/>
                </a:solidFill>
                <a:latin typeface="Book Antiqua" pitchFamily="18" charset="0"/>
              </a:rPr>
              <a:t>Do </a:t>
            </a:r>
            <a:r>
              <a:rPr lang="en-US" sz="2400" dirty="0">
                <a:solidFill>
                  <a:srgbClr val="C00000"/>
                </a:solidFill>
                <a:latin typeface="Book Antiqua" pitchFamily="18" charset="0"/>
              </a:rPr>
              <a:t>you have any root other than the place where </a:t>
            </a:r>
            <a:r>
              <a:rPr lang="en-US" sz="2400" dirty="0" smtClean="0">
                <a:solidFill>
                  <a:srgbClr val="C00000"/>
                </a:solidFill>
                <a:latin typeface="Book Antiqua" pitchFamily="18" charset="0"/>
              </a:rPr>
              <a:t>you </a:t>
            </a:r>
            <a:r>
              <a:rPr lang="en-US" sz="2400" dirty="0">
                <a:solidFill>
                  <a:srgbClr val="C00000"/>
                </a:solidFill>
                <a:latin typeface="Book Antiqua" pitchFamily="18" charset="0"/>
              </a:rPr>
              <a:t>are </a:t>
            </a:r>
            <a:r>
              <a:rPr lang="en-US" sz="2400" dirty="0" smtClean="0">
                <a:solidFill>
                  <a:srgbClr val="C00000"/>
                </a:solidFill>
                <a:latin typeface="Book Antiqua" pitchFamily="18" charset="0"/>
              </a:rPr>
              <a:t>living </a:t>
            </a:r>
            <a:r>
              <a:rPr lang="en-US" sz="2400" dirty="0">
                <a:solidFill>
                  <a:srgbClr val="C00000"/>
                </a:solidFill>
                <a:latin typeface="Book Antiqua" pitchFamily="18" charset="0"/>
              </a:rPr>
              <a:t>now? </a:t>
            </a:r>
            <a:r>
              <a:rPr lang="en-US" sz="2400" dirty="0" smtClean="0">
                <a:solidFill>
                  <a:srgbClr val="C00000"/>
                </a:solidFill>
                <a:latin typeface="Book Antiqua" pitchFamily="18" charset="0"/>
              </a:rPr>
              <a:t>If yes</a:t>
            </a:r>
            <a:r>
              <a:rPr lang="en-US" sz="2400" dirty="0">
                <a:solidFill>
                  <a:srgbClr val="C00000"/>
                </a:solidFill>
                <a:latin typeface="Book Antiqua" pitchFamily="18" charset="0"/>
              </a:rPr>
              <a:t>, where is it and who </a:t>
            </a:r>
            <a:r>
              <a:rPr lang="en-US" sz="2400" dirty="0" smtClean="0">
                <a:solidFill>
                  <a:srgbClr val="C00000"/>
                </a:solidFill>
                <a:latin typeface="Book Antiqua" pitchFamily="18" charset="0"/>
              </a:rPr>
              <a:t>are </a:t>
            </a:r>
            <a:r>
              <a:rPr lang="en-US" sz="2400" dirty="0">
                <a:solidFill>
                  <a:srgbClr val="C00000"/>
                </a:solidFill>
                <a:latin typeface="Book Antiqua" pitchFamily="18" charset="0"/>
              </a:rPr>
              <a:t>there? </a:t>
            </a:r>
            <a:endParaRPr lang="en-US" sz="2400" dirty="0" smtClean="0">
              <a:solidFill>
                <a:srgbClr val="C00000"/>
              </a:solidFill>
              <a:latin typeface="Book Antiqua" pitchFamily="18" charset="0"/>
            </a:endParaRPr>
          </a:p>
          <a:p>
            <a:pPr>
              <a:tabLst>
                <a:tab pos="406400" algn="l"/>
              </a:tabLst>
            </a:pPr>
            <a:r>
              <a:rPr lang="en-US" sz="2400" dirty="0">
                <a:solidFill>
                  <a:srgbClr val="C00000"/>
                </a:solidFill>
                <a:latin typeface="Book Antiqua" pitchFamily="18" charset="0"/>
              </a:rPr>
              <a:t>	 </a:t>
            </a:r>
            <a:r>
              <a:rPr lang="en-US" sz="2400" dirty="0" smtClean="0">
                <a:solidFill>
                  <a:srgbClr val="C00000"/>
                </a:solidFill>
                <a:latin typeface="Book Antiqua" pitchFamily="18" charset="0"/>
              </a:rPr>
              <a:t>If 	not</a:t>
            </a:r>
            <a:r>
              <a:rPr lang="en-US" sz="2400" dirty="0">
                <a:solidFill>
                  <a:srgbClr val="C00000"/>
                </a:solidFill>
                <a:latin typeface="Book Antiqua" pitchFamily="18" charset="0"/>
              </a:rPr>
              <a:t>, why not?</a:t>
            </a:r>
          </a:p>
          <a:p>
            <a:pPr>
              <a:tabLst>
                <a:tab pos="406400" algn="l"/>
              </a:tabLst>
            </a:pPr>
            <a:r>
              <a:rPr lang="en-US" sz="2400" dirty="0">
                <a:solidFill>
                  <a:srgbClr val="C00000"/>
                </a:solidFill>
                <a:latin typeface="Book Antiqua" pitchFamily="18" charset="0"/>
              </a:rPr>
              <a:t>2. </a:t>
            </a:r>
            <a:r>
              <a:rPr lang="en-US" sz="2400" dirty="0" smtClean="0">
                <a:solidFill>
                  <a:srgbClr val="C00000"/>
                </a:solidFill>
                <a:latin typeface="Book Antiqua" pitchFamily="18" charset="0"/>
              </a:rPr>
              <a:t>	How </a:t>
            </a:r>
            <a:r>
              <a:rPr lang="en-US" sz="2400" dirty="0">
                <a:solidFill>
                  <a:srgbClr val="C00000"/>
                </a:solidFill>
                <a:latin typeface="Book Antiqua" pitchFamily="18" charset="0"/>
              </a:rPr>
              <a:t>do you label your </a:t>
            </a:r>
            <a:r>
              <a:rPr lang="en-US" sz="2400" dirty="0" smtClean="0">
                <a:solidFill>
                  <a:srgbClr val="C00000"/>
                </a:solidFill>
                <a:latin typeface="Book Antiqua" pitchFamily="18" charset="0"/>
              </a:rPr>
              <a:t>roots? </a:t>
            </a:r>
          </a:p>
          <a:p>
            <a:pPr>
              <a:tabLst>
                <a:tab pos="406400" algn="l"/>
              </a:tabLst>
            </a:pPr>
            <a:r>
              <a:rPr lang="en-US" sz="2400" dirty="0" smtClean="0">
                <a:latin typeface="Book Antiqua" pitchFamily="18" charset="0"/>
              </a:rPr>
              <a:t>	My </a:t>
            </a:r>
            <a:r>
              <a:rPr lang="en-US" sz="2400" dirty="0">
                <a:latin typeface="Book Antiqua" pitchFamily="18" charset="0"/>
              </a:rPr>
              <a:t>roots belong to</a:t>
            </a:r>
          </a:p>
          <a:p>
            <a:pPr>
              <a:tabLst>
                <a:tab pos="406400" algn="l"/>
              </a:tabLst>
            </a:pPr>
            <a:r>
              <a:rPr lang="en-US" sz="2400" dirty="0" smtClean="0">
                <a:latin typeface="Book Antiqua" pitchFamily="18" charset="0"/>
              </a:rPr>
              <a:t>		an </a:t>
            </a:r>
            <a:r>
              <a:rPr lang="en-US" sz="2400" dirty="0">
                <a:latin typeface="Book Antiqua" pitchFamily="18" charset="0"/>
              </a:rPr>
              <a:t>extreme rural village </a:t>
            </a:r>
            <a:r>
              <a:rPr lang="en-US" sz="2400" dirty="0" smtClean="0">
                <a:latin typeface="Book Antiqua" pitchFamily="18" charset="0"/>
              </a:rPr>
              <a:t>                	  a </a:t>
            </a:r>
            <a:r>
              <a:rPr lang="en-US" sz="2400" dirty="0">
                <a:latin typeface="Book Antiqua" pitchFamily="18" charset="0"/>
              </a:rPr>
              <a:t>village </a:t>
            </a:r>
            <a:r>
              <a:rPr lang="en-US" sz="2400" dirty="0" smtClean="0">
                <a:latin typeface="Book Antiqua" pitchFamily="18" charset="0"/>
              </a:rPr>
              <a:t>     </a:t>
            </a:r>
          </a:p>
          <a:p>
            <a:pPr>
              <a:tabLst>
                <a:tab pos="406400" algn="l"/>
              </a:tabLst>
            </a:pPr>
            <a:r>
              <a:rPr lang="en-US" sz="2400" dirty="0">
                <a:latin typeface="Book Antiqua" pitchFamily="18" charset="0"/>
              </a:rPr>
              <a:t>	</a:t>
            </a:r>
            <a:r>
              <a:rPr lang="en-US" sz="2400" dirty="0" smtClean="0">
                <a:latin typeface="Book Antiqua" pitchFamily="18" charset="0"/>
              </a:rPr>
              <a:t>	a semi-urban area </a:t>
            </a:r>
            <a:r>
              <a:rPr lang="en-US" sz="2400" dirty="0">
                <a:latin typeface="Book Antiqua" pitchFamily="18" charset="0"/>
              </a:rPr>
              <a:t>(</a:t>
            </a:r>
            <a:r>
              <a:rPr lang="en-US" sz="2400" dirty="0" err="1" smtClean="0">
                <a:latin typeface="Book Antiqua" pitchFamily="18" charset="0"/>
              </a:rPr>
              <a:t>upozila</a:t>
            </a:r>
            <a:r>
              <a:rPr lang="en-US" sz="2400" dirty="0" smtClean="0">
                <a:latin typeface="Book Antiqua" pitchFamily="18" charset="0"/>
              </a:rPr>
              <a:t>)           	  a </a:t>
            </a:r>
            <a:r>
              <a:rPr lang="en-US" sz="2400" dirty="0">
                <a:latin typeface="Book Antiqua" pitchFamily="18" charset="0"/>
              </a:rPr>
              <a:t>small town </a:t>
            </a:r>
            <a:endParaRPr lang="en-US" sz="2400" dirty="0" smtClean="0">
              <a:latin typeface="Book Antiqua" pitchFamily="18" charset="0"/>
            </a:endParaRPr>
          </a:p>
          <a:p>
            <a:pPr>
              <a:tabLst>
                <a:tab pos="406400" algn="l"/>
              </a:tabLst>
            </a:pPr>
            <a:r>
              <a:rPr lang="en-US" sz="2400" dirty="0">
                <a:latin typeface="Book Antiqua" pitchFamily="18" charset="0"/>
              </a:rPr>
              <a:t>	</a:t>
            </a:r>
            <a:r>
              <a:rPr lang="en-US" sz="2400" dirty="0" smtClean="0">
                <a:latin typeface="Book Antiqua" pitchFamily="18" charset="0"/>
              </a:rPr>
              <a:t>	a </a:t>
            </a:r>
            <a:r>
              <a:rPr lang="en-US" sz="2400" dirty="0">
                <a:latin typeface="Book Antiqua" pitchFamily="18" charset="0"/>
              </a:rPr>
              <a:t>moderate city </a:t>
            </a:r>
            <a:r>
              <a:rPr lang="en-US" sz="2400" dirty="0" smtClean="0">
                <a:latin typeface="Book Antiqua" pitchFamily="18" charset="0"/>
              </a:rPr>
              <a:t>			  a suburb </a:t>
            </a:r>
          </a:p>
          <a:p>
            <a:pPr>
              <a:tabLst>
                <a:tab pos="406400" algn="l"/>
              </a:tabLst>
            </a:pPr>
            <a:r>
              <a:rPr lang="en-US" sz="2400" dirty="0">
                <a:latin typeface="Book Antiqua" pitchFamily="18" charset="0"/>
              </a:rPr>
              <a:t>	</a:t>
            </a:r>
            <a:r>
              <a:rPr lang="en-US" sz="2400" dirty="0" smtClean="0">
                <a:latin typeface="Book Antiqua" pitchFamily="18" charset="0"/>
              </a:rPr>
              <a:t>	a </a:t>
            </a:r>
            <a:r>
              <a:rPr lang="en-US" sz="2400" dirty="0">
                <a:latin typeface="Book Antiqua" pitchFamily="18" charset="0"/>
              </a:rPr>
              <a:t>city</a:t>
            </a:r>
          </a:p>
          <a:p>
            <a:pPr>
              <a:tabLst>
                <a:tab pos="406400" algn="l"/>
              </a:tabLst>
            </a:pPr>
            <a:r>
              <a:rPr lang="en-US" sz="2400" dirty="0">
                <a:solidFill>
                  <a:srgbClr val="C00000"/>
                </a:solidFill>
                <a:latin typeface="Book Antiqua" pitchFamily="18" charset="0"/>
              </a:rPr>
              <a:t>3 </a:t>
            </a:r>
            <a:r>
              <a:rPr lang="en-US" sz="2400" dirty="0" smtClean="0">
                <a:solidFill>
                  <a:srgbClr val="C00000"/>
                </a:solidFill>
                <a:latin typeface="Book Antiqua" pitchFamily="18" charset="0"/>
              </a:rPr>
              <a:t>	Do </a:t>
            </a:r>
            <a:r>
              <a:rPr lang="en-US" sz="2400" dirty="0">
                <a:solidFill>
                  <a:srgbClr val="C00000"/>
                </a:solidFill>
                <a:latin typeface="Book Antiqua" pitchFamily="18" charset="0"/>
              </a:rPr>
              <a:t>you feel any attraction or pull of your roots?</a:t>
            </a:r>
          </a:p>
          <a:p>
            <a:pPr>
              <a:tabLst>
                <a:tab pos="406400" algn="l"/>
              </a:tabLst>
            </a:pPr>
            <a:r>
              <a:rPr lang="en-US" sz="2400" dirty="0">
                <a:solidFill>
                  <a:srgbClr val="C00000"/>
                </a:solidFill>
                <a:latin typeface="Book Antiqua" pitchFamily="18" charset="0"/>
              </a:rPr>
              <a:t>4 </a:t>
            </a:r>
            <a:r>
              <a:rPr lang="en-US" sz="2400" dirty="0" smtClean="0">
                <a:solidFill>
                  <a:srgbClr val="C00000"/>
                </a:solidFill>
                <a:latin typeface="Book Antiqua" pitchFamily="18" charset="0"/>
              </a:rPr>
              <a:t>	How </a:t>
            </a:r>
            <a:r>
              <a:rPr lang="en-US" sz="2400" dirty="0">
                <a:solidFill>
                  <a:srgbClr val="C00000"/>
                </a:solidFill>
                <a:latin typeface="Book Antiqua" pitchFamily="18" charset="0"/>
              </a:rPr>
              <a:t>do you nourish your roots?</a:t>
            </a:r>
          </a:p>
          <a:p>
            <a:pPr>
              <a:tabLst>
                <a:tab pos="406400" algn="l"/>
              </a:tabLst>
            </a:pPr>
            <a:r>
              <a:rPr lang="en-US" sz="2400" dirty="0">
                <a:latin typeface="Book Antiqua" pitchFamily="18" charset="0"/>
              </a:rPr>
              <a:t>5 </a:t>
            </a:r>
            <a:r>
              <a:rPr lang="en-US" sz="2400" dirty="0" smtClean="0">
                <a:latin typeface="Book Antiqua" pitchFamily="18" charset="0"/>
              </a:rPr>
              <a:t>	What</a:t>
            </a:r>
            <a:r>
              <a:rPr lang="en-US" sz="2400" dirty="0">
                <a:latin typeface="Book Antiqua" pitchFamily="18" charset="0"/>
              </a:rPr>
              <a:t>, according to you, are the reasons why </a:t>
            </a:r>
            <a:r>
              <a:rPr lang="en-US" sz="2400" dirty="0" smtClean="0">
                <a:latin typeface="Book Antiqua" pitchFamily="18" charset="0"/>
              </a:rPr>
              <a:t>people 	become </a:t>
            </a:r>
            <a:r>
              <a:rPr lang="en-US" sz="2400" dirty="0">
                <a:latin typeface="Book Antiqua" pitchFamily="18" charset="0"/>
              </a:rPr>
              <a:t>rootless?</a:t>
            </a:r>
          </a:p>
        </p:txBody>
      </p:sp>
      <p:sp>
        <p:nvSpPr>
          <p:cNvPr id="3" name="Rectangle 2"/>
          <p:cNvSpPr/>
          <p:nvPr/>
        </p:nvSpPr>
        <p:spPr>
          <a:xfrm>
            <a:off x="957942" y="2488562"/>
            <a:ext cx="457200" cy="2429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957942" y="2846684"/>
            <a:ext cx="457200" cy="2429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57942" y="3200401"/>
            <a:ext cx="457200" cy="2429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57942" y="3583009"/>
            <a:ext cx="457200" cy="2429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562600" y="2484797"/>
            <a:ext cx="457200" cy="2429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562600" y="2846683"/>
            <a:ext cx="457200" cy="2429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562600" y="3200400"/>
            <a:ext cx="457200" cy="2429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89857" y="5537200"/>
            <a:ext cx="7728858" cy="954107"/>
          </a:xfrm>
          <a:prstGeom prst="rect">
            <a:avLst/>
          </a:prstGeom>
          <a:noFill/>
        </p:spPr>
        <p:txBody>
          <a:bodyPr wrap="square" rtlCol="0">
            <a:spAutoFit/>
          </a:bodyPr>
          <a:lstStyle/>
          <a:p>
            <a:pPr>
              <a:tabLst>
                <a:tab pos="406400" algn="l"/>
              </a:tabLst>
            </a:pPr>
            <a:r>
              <a:rPr lang="en-US" sz="2800" dirty="0">
                <a:latin typeface="Book Antiqua" pitchFamily="18" charset="0"/>
              </a:rPr>
              <a:t>F</a:t>
            </a:r>
            <a:r>
              <a:rPr lang="en-US" sz="2800" dirty="0" smtClean="0">
                <a:latin typeface="Book Antiqua" pitchFamily="18" charset="0"/>
              </a:rPr>
              <a:t>  </a:t>
            </a:r>
            <a:r>
              <a:rPr lang="en-US" sz="2800" dirty="0" smtClean="0">
                <a:solidFill>
                  <a:srgbClr val="0070C0"/>
                </a:solidFill>
                <a:latin typeface="Book Antiqua" pitchFamily="18" charset="0"/>
              </a:rPr>
              <a:t>Make a classroom survey and present in a     	chart the types of roots your classmates have.</a:t>
            </a:r>
            <a:endParaRPr lang="en-US" sz="2800" dirty="0">
              <a:solidFill>
                <a:srgbClr val="0070C0"/>
              </a:solidFill>
              <a:latin typeface="Book Antiqua" pitchFamily="18" charset="0"/>
            </a:endParaRPr>
          </a:p>
        </p:txBody>
      </p:sp>
    </p:spTree>
    <p:extLst>
      <p:ext uri="{BB962C8B-B14F-4D97-AF65-F5344CB8AC3E}">
        <p14:creationId xmlns:p14="http://schemas.microsoft.com/office/powerpoint/2010/main" val="1712996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1302603"/>
            <a:ext cx="5867400" cy="3345597"/>
          </a:xfrm>
          <a:prstGeom prst="rect">
            <a:avLst/>
          </a:prstGeom>
          <a:noFill/>
        </p:spPr>
        <p:txBody>
          <a:bodyPr wrap="square" rtlCol="0">
            <a:prstTxWarp prst="textWave1">
              <a:avLst/>
            </a:prstTxWarp>
            <a:spAutoFit/>
          </a:bodyPr>
          <a:lstStyle/>
          <a:p>
            <a:r>
              <a:rPr lang="en-US" sz="1100" b="1" dirty="0" smtClean="0">
                <a:solidFill>
                  <a:schemeClr val="accent6">
                    <a:lumMod val="75000"/>
                  </a:schemeClr>
                </a:solidFill>
                <a:latin typeface="Book Antiqua" pitchFamily="18" charset="0"/>
              </a:rPr>
              <a:t>Thank you All  </a:t>
            </a:r>
            <a:endParaRPr lang="en-US" sz="1100" b="1" dirty="0">
              <a:solidFill>
                <a:schemeClr val="accent6">
                  <a:lumMod val="75000"/>
                </a:schemeClr>
              </a:solidFill>
              <a:latin typeface="Book Antiqua" pitchFamily="18" charset="0"/>
            </a:endParaRPr>
          </a:p>
        </p:txBody>
      </p:sp>
    </p:spTree>
    <p:extLst>
      <p:ext uri="{BB962C8B-B14F-4D97-AF65-F5344CB8AC3E}">
        <p14:creationId xmlns:p14="http://schemas.microsoft.com/office/powerpoint/2010/main" val="223654455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931</TotalTime>
  <Words>532</Words>
  <Application>Microsoft Office PowerPoint</Application>
  <PresentationFormat>On-screen Show (4:3)</PresentationFormat>
  <Paragraphs>94</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ismail - [2010]</dc:creator>
  <cp:lastModifiedBy>Admin</cp:lastModifiedBy>
  <cp:revision>115</cp:revision>
  <dcterms:created xsi:type="dcterms:W3CDTF">2013-08-21T17:10:53Z</dcterms:created>
  <dcterms:modified xsi:type="dcterms:W3CDTF">2019-10-19T04:39:58Z</dcterms:modified>
</cp:coreProperties>
</file>