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5" r:id="rId3"/>
    <p:sldId id="274" r:id="rId4"/>
    <p:sldId id="273" r:id="rId5"/>
    <p:sldId id="272" r:id="rId6"/>
    <p:sldId id="271" r:id="rId7"/>
    <p:sldId id="270" r:id="rId8"/>
    <p:sldId id="269" r:id="rId9"/>
    <p:sldId id="278" r:id="rId10"/>
    <p:sldId id="279" r:id="rId11"/>
    <p:sldId id="267" r:id="rId12"/>
    <p:sldId id="282" r:id="rId13"/>
    <p:sldId id="268" r:id="rId14"/>
    <p:sldId id="262" r:id="rId15"/>
    <p:sldId id="284" r:id="rId16"/>
    <p:sldId id="261" r:id="rId17"/>
    <p:sldId id="260"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434" autoAdjust="0"/>
  </p:normalViewPr>
  <p:slideViewPr>
    <p:cSldViewPr snapToGrid="0">
      <p:cViewPr varScale="1">
        <p:scale>
          <a:sx n="74" d="100"/>
          <a:sy n="74" d="100"/>
        </p:scale>
        <p:origin x="57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E7B58D-5ED5-4F06-8831-FD464D04E6EF}" type="datetimeFigureOut">
              <a:rPr lang="en-US" smtClean="0"/>
              <a:t>10/19/2019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6E2B1-50A3-4549-9F6C-B166D44FB519}" type="slidenum">
              <a:rPr lang="en-US" smtClean="0"/>
              <a:t>‹#›</a:t>
            </a:fld>
            <a:endParaRPr lang="en-US"/>
          </a:p>
        </p:txBody>
      </p:sp>
    </p:spTree>
    <p:extLst>
      <p:ext uri="{BB962C8B-B14F-4D97-AF65-F5344CB8AC3E}">
        <p14:creationId xmlns:p14="http://schemas.microsoft.com/office/powerpoint/2010/main" val="17920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6E2B1-50A3-4549-9F6C-B166D44FB519}" type="slidenum">
              <a:rPr lang="en-US" smtClean="0"/>
              <a:t>3</a:t>
            </a:fld>
            <a:endParaRPr lang="en-US"/>
          </a:p>
        </p:txBody>
      </p:sp>
    </p:spTree>
    <p:extLst>
      <p:ext uri="{BB962C8B-B14F-4D97-AF65-F5344CB8AC3E}">
        <p14:creationId xmlns:p14="http://schemas.microsoft.com/office/powerpoint/2010/main" val="1135755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6E2B1-50A3-4549-9F6C-B166D44FB519}" type="slidenum">
              <a:rPr lang="en-US" smtClean="0"/>
              <a:t>7</a:t>
            </a:fld>
            <a:endParaRPr lang="en-US"/>
          </a:p>
        </p:txBody>
      </p:sp>
    </p:spTree>
    <p:extLst>
      <p:ext uri="{BB962C8B-B14F-4D97-AF65-F5344CB8AC3E}">
        <p14:creationId xmlns:p14="http://schemas.microsoft.com/office/powerpoint/2010/main" val="22333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6E2B1-50A3-4549-9F6C-B166D44FB519}" type="slidenum">
              <a:rPr lang="en-US" smtClean="0"/>
              <a:t>10</a:t>
            </a:fld>
            <a:endParaRPr lang="en-US"/>
          </a:p>
        </p:txBody>
      </p:sp>
    </p:spTree>
    <p:extLst>
      <p:ext uri="{BB962C8B-B14F-4D97-AF65-F5344CB8AC3E}">
        <p14:creationId xmlns:p14="http://schemas.microsoft.com/office/powerpoint/2010/main" val="1066280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46E2B1-50A3-4549-9F6C-B166D44FB519}" type="slidenum">
              <a:rPr lang="en-US" smtClean="0"/>
              <a:t>17</a:t>
            </a:fld>
            <a:endParaRPr lang="en-US"/>
          </a:p>
        </p:txBody>
      </p:sp>
    </p:spTree>
    <p:extLst>
      <p:ext uri="{BB962C8B-B14F-4D97-AF65-F5344CB8AC3E}">
        <p14:creationId xmlns:p14="http://schemas.microsoft.com/office/powerpoint/2010/main" val="305971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9247EC-03F8-47DD-8FA0-EDFA5CE3984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243517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247EC-03F8-47DD-8FA0-EDFA5CE3984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1801688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247EC-03F8-47DD-8FA0-EDFA5CE3984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1037132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9247EC-03F8-47DD-8FA0-EDFA5CE3984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171071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9247EC-03F8-47DD-8FA0-EDFA5CE3984B}"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55952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9247EC-03F8-47DD-8FA0-EDFA5CE3984B}"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225966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9247EC-03F8-47DD-8FA0-EDFA5CE3984B}" type="datetimeFigureOut">
              <a:rPr lang="en-US" smtClean="0"/>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86068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9247EC-03F8-47DD-8FA0-EDFA5CE3984B}" type="datetimeFigureOut">
              <a:rPr lang="en-US" smtClean="0"/>
              <a:t>10/19/2019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410861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247EC-03F8-47DD-8FA0-EDFA5CE3984B}" type="datetimeFigureOut">
              <a:rPr lang="en-US" smtClean="0"/>
              <a:t>10/19/2019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321928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247EC-03F8-47DD-8FA0-EDFA5CE3984B}"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175366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9247EC-03F8-47DD-8FA0-EDFA5CE3984B}"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745F5A-03F6-4AA4-AEA8-545662C69E3E}" type="slidenum">
              <a:rPr lang="en-US" smtClean="0"/>
              <a:t>‹#›</a:t>
            </a:fld>
            <a:endParaRPr lang="en-US"/>
          </a:p>
        </p:txBody>
      </p:sp>
    </p:spTree>
    <p:extLst>
      <p:ext uri="{BB962C8B-B14F-4D97-AF65-F5344CB8AC3E}">
        <p14:creationId xmlns:p14="http://schemas.microsoft.com/office/powerpoint/2010/main" val="252692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247EC-03F8-47DD-8FA0-EDFA5CE3984B}" type="datetimeFigureOut">
              <a:rPr lang="en-US" smtClean="0"/>
              <a:t>10/19/2019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45F5A-03F6-4AA4-AEA8-545662C69E3E}" type="slidenum">
              <a:rPr lang="en-US" smtClean="0"/>
              <a:t>‹#›</a:t>
            </a:fld>
            <a:endParaRPr lang="en-US"/>
          </a:p>
        </p:txBody>
      </p:sp>
    </p:spTree>
    <p:extLst>
      <p:ext uri="{BB962C8B-B14F-4D97-AF65-F5344CB8AC3E}">
        <p14:creationId xmlns:p14="http://schemas.microsoft.com/office/powerpoint/2010/main" val="549931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1.jpeg"/><Relationship Id="rId5" Type="http://schemas.openxmlformats.org/officeDocument/2006/relationships/image" Target="../media/image8.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7.jpg"/><Relationship Id="rId7"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5607" y="1345085"/>
            <a:ext cx="8500786" cy="3854711"/>
          </a:xfrm>
          <a:prstGeom prst="rect">
            <a:avLst/>
          </a:prstGeom>
        </p:spPr>
      </p:pic>
    </p:spTree>
    <p:extLst>
      <p:ext uri="{BB962C8B-B14F-4D97-AF65-F5344CB8AC3E}">
        <p14:creationId xmlns:p14="http://schemas.microsoft.com/office/powerpoint/2010/main" val="1232339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3" y="644038"/>
            <a:ext cx="3807300" cy="24668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3122" y="3800082"/>
            <a:ext cx="3807301" cy="23687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19165" y="644038"/>
            <a:ext cx="3562168" cy="24668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19165" y="3754908"/>
            <a:ext cx="3562168" cy="24138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7424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ircle(in)">
                                      <p:cBhvr>
                                        <p:cTn id="10" dur="2000"/>
                                        <p:tgtEl>
                                          <p:spTgt spid="12"/>
                                        </p:tgtEl>
                                      </p:cBhvr>
                                    </p:animEffect>
                                  </p:childTnLst>
                                </p:cTn>
                              </p:par>
                              <p:par>
                                <p:cTn id="11" presetID="6" presetClass="entr" presetSubtype="16"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circle(in)">
                                      <p:cBhvr>
                                        <p:cTn id="1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89154" y="472966"/>
            <a:ext cx="2013693" cy="646331"/>
          </a:xfrm>
          <a:prstGeom prst="rect">
            <a:avLst/>
          </a:prstGeom>
          <a:noFill/>
        </p:spPr>
        <p:txBody>
          <a:bodyPr wrap="none" rtlCol="0">
            <a:spAutoFit/>
          </a:bodyPr>
          <a:lstStyle/>
          <a:p>
            <a:r>
              <a:rPr lang="bn-IN" sz="3600" b="1" dirty="0" smtClean="0">
                <a:latin typeface="NikoshBAN" panose="02000000000000000000" pitchFamily="2" charset="0"/>
                <a:cs typeface="NikoshBAN" panose="02000000000000000000" pitchFamily="2" charset="0"/>
              </a:rPr>
              <a:t>জোড়ায় কাজ</a:t>
            </a:r>
            <a:endParaRPr lang="en-US" sz="3600" b="1" dirty="0">
              <a:latin typeface="NikoshBAN" panose="02000000000000000000" pitchFamily="2" charset="0"/>
              <a:cs typeface="NikoshBAN" panose="02000000000000000000" pitchFamily="2" charset="0"/>
            </a:endParaRPr>
          </a:p>
        </p:txBody>
      </p:sp>
      <p:sp>
        <p:nvSpPr>
          <p:cNvPr id="6" name="Rectangle 5"/>
          <p:cNvSpPr/>
          <p:nvPr/>
        </p:nvSpPr>
        <p:spPr>
          <a:xfrm>
            <a:off x="10294883" y="331076"/>
            <a:ext cx="1560786" cy="104046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সময়ঃ</a:t>
            </a:r>
          </a:p>
          <a:p>
            <a:pPr algn="ctr"/>
            <a:r>
              <a:rPr lang="bn-IN" sz="2800" dirty="0" smtClean="0">
                <a:solidFill>
                  <a:schemeClr val="tx1"/>
                </a:solidFill>
                <a:latin typeface="NikoshBAN" panose="02000000000000000000" pitchFamily="2" charset="0"/>
                <a:cs typeface="NikoshBAN" panose="02000000000000000000" pitchFamily="2" charset="0"/>
              </a:rPr>
              <a:t>০৬ মিনিট </a:t>
            </a:r>
            <a:endParaRPr lang="en-US" sz="2800"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2945137" y="3167390"/>
            <a:ext cx="6301725" cy="523220"/>
          </a:xfrm>
          <a:prstGeom prst="rect">
            <a:avLst/>
          </a:prstGeom>
          <a:noFill/>
        </p:spPr>
        <p:txBody>
          <a:bodyPr wrap="non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আর্ম স্লিং </a:t>
            </a:r>
            <a:r>
              <a:rPr lang="bn-BD" sz="2800" dirty="0" smtClean="0">
                <a:latin typeface="NikoshBAN" panose="02000000000000000000" pitchFamily="2" charset="0"/>
                <a:cs typeface="NikoshBAN" panose="02000000000000000000" pitchFamily="2" charset="0"/>
              </a:rPr>
              <a:t>কিভাবে করতে হয় </a:t>
            </a:r>
            <a:r>
              <a:rPr lang="bn-IN" sz="2800" dirty="0" smtClean="0">
                <a:latin typeface="NikoshBAN" panose="02000000000000000000" pitchFamily="2" charset="0"/>
                <a:cs typeface="NikoshBAN" panose="02000000000000000000" pitchFamily="2" charset="0"/>
              </a:rPr>
              <a:t>তোমার খাতায় লেখ।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7916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Terminator 6"/>
          <p:cNvSpPr/>
          <p:nvPr/>
        </p:nvSpPr>
        <p:spPr>
          <a:xfrm>
            <a:off x="5004179" y="436727"/>
            <a:ext cx="2183642" cy="750628"/>
          </a:xfrm>
          <a:prstGeom prst="flowChartTerminator">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anose="02000000000000000000" pitchFamily="2" charset="0"/>
                <a:cs typeface="NikoshBAN" panose="02000000000000000000" pitchFamily="2" charset="0"/>
              </a:rPr>
              <a:t>সমাধান</a:t>
            </a:r>
            <a:endParaRPr lang="en-US" sz="3600" dirty="0">
              <a:solidFill>
                <a:schemeClr val="tx1"/>
              </a:solidFill>
              <a:latin typeface="NikoshBAN" panose="02000000000000000000" pitchFamily="2" charset="0"/>
              <a:cs typeface="NikoshBAN" panose="02000000000000000000" pitchFamily="2" charset="0"/>
            </a:endParaRPr>
          </a:p>
        </p:txBody>
      </p:sp>
      <p:sp>
        <p:nvSpPr>
          <p:cNvPr id="8" name="TextBox 7"/>
          <p:cNvSpPr txBox="1"/>
          <p:nvPr/>
        </p:nvSpPr>
        <p:spPr>
          <a:xfrm>
            <a:off x="474462" y="2569023"/>
            <a:ext cx="11243076" cy="2677656"/>
          </a:xfrm>
          <a:prstGeom prst="rect">
            <a:avLst/>
          </a:prstGeom>
          <a:noFill/>
        </p:spPr>
        <p:txBody>
          <a:bodyPr wrap="square" rtlCol="0">
            <a:spAutoFit/>
          </a:bodyPr>
          <a:lstStyle/>
          <a:p>
            <a:pPr marL="457200" indent="-457200" algn="just">
              <a:buFont typeface="Wingdings" panose="05000000000000000000" pitchFamily="2" charset="2"/>
              <a:buChar char="ü"/>
            </a:pPr>
            <a:r>
              <a:rPr lang="bn-BD" sz="2800" dirty="0" smtClean="0">
                <a:latin typeface="NikoshBAN" panose="02000000000000000000" pitchFamily="2" charset="0"/>
                <a:cs typeface="NikoshBAN" panose="02000000000000000000" pitchFamily="2" charset="0"/>
              </a:rPr>
              <a:t>সম্পূর্ণ বাহু বেঁধে ঝুলিয়ে রাখাকে আর্ম স্লিং বলে। একটি নির্ভাজ ত্রিকোণ ব্যান্ডেজ নিয়ে তার এক প্রান্ত কাঁধের উপর স্থাপন করতে হবে। গলার পিছন দিক দিয়ে ঘুরিয়ে আহত অংশের কাঁধের দিকে আনতে হবে এবং বুকের সম্মুখ ভাগে অন্য প্রান্তটি ঝুলিয়ে দিতে হবে। অতঃপর ব্যান্ডেজের মধ্যস্থলে আহত বাহুখানি রেখে শীর্ষদিক কনুয়ের পেছন দিকে নিয়ে যেতে হবে। এবার দ্বিতীয় প্রান্তটিকে প্রথমটির সাথে বেঁধে দিতে হবে। শীর্ষদিক কনুই পর্যন্ত ভাঁজ করে এনে দুটি সেফটিপিনের সাহায্যে ব্যান্ডেজের সম্মুখভাগ সংযুক্ত করে দিতে হবে। </a:t>
            </a:r>
          </a:p>
        </p:txBody>
      </p:sp>
    </p:spTree>
    <p:extLst>
      <p:ext uri="{BB962C8B-B14F-4D97-AF65-F5344CB8AC3E}">
        <p14:creationId xmlns:p14="http://schemas.microsoft.com/office/powerpoint/2010/main" val="89962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741" y="1228299"/>
            <a:ext cx="3398292" cy="42444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1747" y="1207400"/>
            <a:ext cx="3273190" cy="42653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4145" y="1228299"/>
            <a:ext cx="3300490" cy="42444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7656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0294883" y="331076"/>
            <a:ext cx="1560786" cy="104046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সময়ঃ</a:t>
            </a:r>
          </a:p>
          <a:p>
            <a:pPr algn="ctr"/>
            <a:r>
              <a:rPr lang="bn-IN" sz="2800" dirty="0" smtClean="0">
                <a:solidFill>
                  <a:schemeClr val="tx1"/>
                </a:solidFill>
                <a:latin typeface="NikoshBAN" panose="02000000000000000000" pitchFamily="2" charset="0"/>
                <a:cs typeface="NikoshBAN" panose="02000000000000000000" pitchFamily="2" charset="0"/>
              </a:rPr>
              <a:t>১০ মিনিট </a:t>
            </a:r>
            <a:endParaRPr lang="en-US" sz="2800" dirty="0">
              <a:solidFill>
                <a:schemeClr val="tx1"/>
              </a:solidFill>
              <a:latin typeface="NikoshBAN" panose="02000000000000000000" pitchFamily="2" charset="0"/>
              <a:cs typeface="NikoshBAN" panose="02000000000000000000" pitchFamily="2" charset="0"/>
            </a:endParaRPr>
          </a:p>
        </p:txBody>
      </p:sp>
      <p:sp>
        <p:nvSpPr>
          <p:cNvPr id="7" name="TextBox 6"/>
          <p:cNvSpPr txBox="1"/>
          <p:nvPr/>
        </p:nvSpPr>
        <p:spPr>
          <a:xfrm>
            <a:off x="2503586" y="5014660"/>
            <a:ext cx="272832" cy="523220"/>
          </a:xfrm>
          <a:prstGeom prst="rect">
            <a:avLst/>
          </a:prstGeom>
          <a:noFill/>
        </p:spPr>
        <p:txBody>
          <a:bodyPr wrap="none" rtlCol="0">
            <a:spAutoFit/>
          </a:bodyPr>
          <a:lstStyle/>
          <a:p>
            <a:r>
              <a:rPr lang="bn-IN"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8" name="Flowchart: Terminator 7"/>
          <p:cNvSpPr/>
          <p:nvPr/>
        </p:nvSpPr>
        <p:spPr>
          <a:xfrm>
            <a:off x="5003915" y="588563"/>
            <a:ext cx="1937982" cy="525493"/>
          </a:xfrm>
          <a:prstGeom prst="flowChartTerminator">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b="1" dirty="0" smtClean="0">
                <a:solidFill>
                  <a:schemeClr val="tx1"/>
                </a:solidFill>
                <a:latin typeface="NikoshBAN" panose="02000000000000000000" pitchFamily="2" charset="0"/>
                <a:cs typeface="NikoshBAN" panose="02000000000000000000" pitchFamily="2" charset="0"/>
              </a:rPr>
              <a:t>দলীয়</a:t>
            </a:r>
            <a:r>
              <a:rPr lang="bn-IN" sz="3200" b="1" dirty="0" smtClean="0">
                <a:solidFill>
                  <a:schemeClr val="tx1"/>
                </a:solidFill>
                <a:latin typeface="NikoshBAN" panose="02000000000000000000" pitchFamily="2" charset="0"/>
                <a:cs typeface="NikoshBAN" panose="02000000000000000000" pitchFamily="2" charset="0"/>
              </a:rPr>
              <a:t> </a:t>
            </a:r>
            <a:r>
              <a:rPr lang="bn-IN" sz="3200" b="1" dirty="0">
                <a:solidFill>
                  <a:schemeClr val="tx1"/>
                </a:solidFill>
                <a:latin typeface="NikoshBAN" panose="02000000000000000000" pitchFamily="2" charset="0"/>
                <a:cs typeface="NikoshBAN" panose="02000000000000000000" pitchFamily="2" charset="0"/>
              </a:rPr>
              <a:t>কাজ </a:t>
            </a:r>
            <a:endParaRPr lang="en-US" sz="3200" b="1" dirty="0">
              <a:solidFill>
                <a:schemeClr val="tx1"/>
              </a:solidFill>
              <a:latin typeface="NikoshBAN" panose="02000000000000000000" pitchFamily="2" charset="0"/>
              <a:cs typeface="NikoshBAN" panose="02000000000000000000" pitchFamily="2" charset="0"/>
            </a:endParaRPr>
          </a:p>
        </p:txBody>
      </p:sp>
      <p:sp>
        <p:nvSpPr>
          <p:cNvPr id="2" name="TextBox 1"/>
          <p:cNvSpPr txBox="1"/>
          <p:nvPr/>
        </p:nvSpPr>
        <p:spPr>
          <a:xfrm>
            <a:off x="3006853" y="3136612"/>
            <a:ext cx="6418745" cy="584775"/>
          </a:xfrm>
          <a:prstGeom prst="rect">
            <a:avLst/>
          </a:prstGeom>
          <a:noFill/>
        </p:spPr>
        <p:txBody>
          <a:bodyPr wrap="none" rtlCol="0">
            <a:spAutoFit/>
          </a:bodyPr>
          <a:lstStyle/>
          <a:p>
            <a:pPr marL="285750" indent="-285750">
              <a:buFont typeface="Wingdings" panose="05000000000000000000" pitchFamily="2" charset="2"/>
              <a:buChar char="q"/>
            </a:pPr>
            <a:r>
              <a:rPr lang="bn-BD" sz="3200" dirty="0">
                <a:latin typeface="NikoshBAN" panose="02000000000000000000" pitchFamily="2" charset="0"/>
                <a:cs typeface="NikoshBAN" panose="02000000000000000000" pitchFamily="2" charset="0"/>
              </a:rPr>
              <a:t> কলার এন্ড কাফ স্লিং এর নিয়মাবলী বর্ণনা </a:t>
            </a:r>
            <a:r>
              <a:rPr lang="bn-BD" sz="3200" dirty="0" smtClean="0">
                <a:latin typeface="NikoshBAN" panose="02000000000000000000" pitchFamily="2" charset="0"/>
                <a:cs typeface="NikoshBAN" panose="02000000000000000000" pitchFamily="2" charset="0"/>
              </a:rPr>
              <a:t>কর।</a:t>
            </a:r>
            <a:endParaRPr lang="bn-IN"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59163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Terminator 6"/>
          <p:cNvSpPr/>
          <p:nvPr/>
        </p:nvSpPr>
        <p:spPr>
          <a:xfrm>
            <a:off x="5157422" y="504966"/>
            <a:ext cx="1880529" cy="641446"/>
          </a:xfrm>
          <a:prstGeom prst="flowChartTerminator">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anose="02000000000000000000" pitchFamily="2" charset="0"/>
                <a:cs typeface="NikoshBAN" panose="02000000000000000000" pitchFamily="2" charset="0"/>
              </a:rPr>
              <a:t>সমাধান</a:t>
            </a:r>
            <a:endParaRPr lang="en-US" sz="3600" dirty="0">
              <a:solidFill>
                <a:schemeClr val="tx1"/>
              </a:solidFill>
              <a:latin typeface="NikoshBAN" panose="02000000000000000000" pitchFamily="2" charset="0"/>
              <a:cs typeface="NikoshBAN" panose="02000000000000000000" pitchFamily="2" charset="0"/>
            </a:endParaRPr>
          </a:p>
        </p:txBody>
      </p:sp>
      <p:sp>
        <p:nvSpPr>
          <p:cNvPr id="8" name="TextBox 7"/>
          <p:cNvSpPr txBox="1"/>
          <p:nvPr/>
        </p:nvSpPr>
        <p:spPr>
          <a:xfrm>
            <a:off x="409416" y="2557116"/>
            <a:ext cx="11373168" cy="2677656"/>
          </a:xfrm>
          <a:prstGeom prst="rect">
            <a:avLst/>
          </a:prstGeom>
          <a:noFill/>
        </p:spPr>
        <p:txBody>
          <a:bodyPr wrap="square" rtlCol="0">
            <a:spAutoFit/>
          </a:bodyPr>
          <a:lstStyle/>
          <a:p>
            <a:pPr marL="457200" indent="-457200" algn="just">
              <a:buFont typeface="Wingdings" panose="05000000000000000000" pitchFamily="2" charset="2"/>
              <a:buChar char="ü"/>
            </a:pPr>
            <a:r>
              <a:rPr lang="bn-BD" sz="2800" dirty="0" smtClean="0">
                <a:latin typeface="NikoshBAN" panose="02000000000000000000" pitchFamily="2" charset="0"/>
                <a:cs typeface="NikoshBAN" panose="02000000000000000000" pitchFamily="2" charset="0"/>
              </a:rPr>
              <a:t>হাতের কজ্বি ঝুলিয়ে রাখার জন্য কলার এন্ড কাফ স্লিং ব্যবহার করা হয়। এই স্লিং ব্যবহার করতে হলে আঙ্গুলগুলো অপর কাঁধ স্পর্শ করতে পারে এমনভাবে কনুই বেঁধে হাতটি বুকের উপর রাখতে হবে। অতঃপর হাতের কজ্বিতে ব্যান্ডেজ দিয়ে ক্লোভহিচ গিট দিতে হবে। ব্যান্ডেজ এর শেষ প্রান্ত এর সাথে বেঁধে গলায় ঝুলিয়ে দিতে হবে। একটি সরু ব্যান্ডেজ দিয়ে ক্লোভহিচ প্রস্তুত করতে হবে। দুটি লুপ তৈরি করে দ্বিতীয়টি প্রথমটির উপর রাখতে হবে । অতঃপর উপরের লুপটি প্রথমটির পিছন দিয়ে ক্লোভহিচ প্রস্তুত করতে হবে। তারপর হাতের কজ্বির ভেতর দিয়ে শক্ত করে গলার সাথে বেঁধে দিতে হবে। </a:t>
            </a:r>
          </a:p>
        </p:txBody>
      </p:sp>
    </p:spTree>
    <p:extLst>
      <p:ext uri="{BB962C8B-B14F-4D97-AF65-F5344CB8AC3E}">
        <p14:creationId xmlns:p14="http://schemas.microsoft.com/office/powerpoint/2010/main" val="92352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89154" y="472966"/>
            <a:ext cx="1393330" cy="646331"/>
          </a:xfrm>
          <a:prstGeom prst="rect">
            <a:avLst/>
          </a:prstGeom>
          <a:noFill/>
        </p:spPr>
        <p:txBody>
          <a:bodyPr wrap="none" rtlCol="0">
            <a:spAutoFit/>
          </a:bodyPr>
          <a:lstStyle/>
          <a:p>
            <a:r>
              <a:rPr lang="en-US" sz="3600" b="1"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r>
              <a:rPr lang="en-US" sz="3600"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36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TextBox 1"/>
          <p:cNvSpPr txBox="1"/>
          <p:nvPr/>
        </p:nvSpPr>
        <p:spPr>
          <a:xfrm>
            <a:off x="873456" y="1705970"/>
            <a:ext cx="5841244" cy="461665"/>
          </a:xfrm>
          <a:prstGeom prst="rect">
            <a:avLst/>
          </a:prstGeom>
          <a:noFill/>
        </p:spPr>
        <p:txBody>
          <a:bodyPr wrap="square" rtlCol="0">
            <a:spAutoFit/>
          </a:bodyPr>
          <a:lstStyle/>
          <a:p>
            <a:r>
              <a:rPr lang="bn-IN" sz="2400" dirty="0" smtClean="0">
                <a:latin typeface="NikoshBAN" panose="02000000000000000000" pitchFamily="2" charset="0"/>
                <a:cs typeface="NikoshBAN" panose="02000000000000000000" pitchFamily="2" charset="0"/>
              </a:rPr>
              <a:t>১।  </a:t>
            </a:r>
            <a:r>
              <a:rPr lang="en-US" sz="2400" dirty="0" err="1" smtClean="0">
                <a:latin typeface="NikoshBAN" panose="02000000000000000000" pitchFamily="2" charset="0"/>
                <a:cs typeface="NikoshBAN" panose="02000000000000000000" pitchFamily="2" charset="0"/>
              </a:rPr>
              <a:t>আর্ম</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জন্য</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ব্যান্ডেজ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ব্যবহার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bn-BD" sz="2400" dirty="0" smtClean="0">
                <a:latin typeface="NikoshBAN" panose="02000000000000000000" pitchFamily="2" charset="0"/>
                <a:cs typeface="NikoshBAN" panose="02000000000000000000" pitchFamily="2" charset="0"/>
              </a:rPr>
              <a:t>---</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1207075" y="2367634"/>
            <a:ext cx="1335622"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(ক) </a:t>
            </a:r>
            <a:r>
              <a:rPr lang="en-US" sz="2400" dirty="0" err="1" smtClean="0">
                <a:latin typeface="NikoshBAN" panose="02000000000000000000" pitchFamily="2" charset="0"/>
                <a:cs typeface="NikoshBAN" panose="02000000000000000000" pitchFamily="2" charset="0"/>
              </a:rPr>
              <a:t>রোলার</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7" name="TextBox 6"/>
          <p:cNvSpPr txBox="1"/>
          <p:nvPr/>
        </p:nvSpPr>
        <p:spPr>
          <a:xfrm>
            <a:off x="3383836" y="2371846"/>
            <a:ext cx="1351652"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(খ) </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ত্রিকোণ</a:t>
            </a:r>
            <a:endParaRPr lang="en-US" sz="2400" dirty="0">
              <a:latin typeface="NikoshBAN" panose="02000000000000000000" pitchFamily="2" charset="0"/>
              <a:cs typeface="NikoshBAN" panose="02000000000000000000" pitchFamily="2" charset="0"/>
            </a:endParaRPr>
          </a:p>
        </p:txBody>
      </p:sp>
      <p:sp>
        <p:nvSpPr>
          <p:cNvPr id="8" name="TextBox 7"/>
          <p:cNvSpPr txBox="1"/>
          <p:nvPr/>
        </p:nvSpPr>
        <p:spPr>
          <a:xfrm>
            <a:off x="6096000" y="2367634"/>
            <a:ext cx="1773242"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গ</a:t>
            </a:r>
            <a:r>
              <a:rPr lang="bn-IN" sz="2400" dirty="0" smtClean="0">
                <a:latin typeface="NikoshBAN" panose="02000000000000000000" pitchFamily="2" charset="0"/>
                <a:cs typeface="NikoshBAN" panose="02000000000000000000" pitchFamily="2" charset="0"/>
              </a:rPr>
              <a:t>) </a:t>
            </a:r>
            <a:r>
              <a:rPr lang="bn-BD"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মাল্টিটেইল</a:t>
            </a:r>
            <a:r>
              <a:rPr lang="bn-BD"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9" name="TextBox 8"/>
          <p:cNvSpPr txBox="1"/>
          <p:nvPr/>
        </p:nvSpPr>
        <p:spPr>
          <a:xfrm>
            <a:off x="9404481" y="2358704"/>
            <a:ext cx="1619354"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ঘ</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সবগুলোই</a:t>
            </a:r>
            <a:r>
              <a:rPr lang="bn-BD"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0" name="TextBox 9"/>
          <p:cNvSpPr txBox="1"/>
          <p:nvPr/>
        </p:nvSpPr>
        <p:spPr>
          <a:xfrm>
            <a:off x="873456" y="3127401"/>
            <a:ext cx="3730508" cy="461665"/>
          </a:xfrm>
          <a:prstGeom prst="rect">
            <a:avLst/>
          </a:prstGeom>
          <a:noFill/>
        </p:spPr>
        <p:txBody>
          <a:bodyPr wrap="none" rtlCol="0">
            <a:spAutoFit/>
          </a:bodyPr>
          <a:lstStyle/>
          <a:p>
            <a:r>
              <a:rPr lang="bn-IN" sz="2400" dirty="0">
                <a:latin typeface="NikoshBAN" panose="02000000000000000000" pitchFamily="2" charset="0"/>
                <a:cs typeface="NikoshBAN" panose="02000000000000000000" pitchFamily="2" charset="0"/>
              </a:rPr>
              <a:t>২</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স্লিং</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কারণে</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ব্যবহার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bn-BD"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1" name="TextBox 10"/>
          <p:cNvSpPr txBox="1"/>
          <p:nvPr/>
        </p:nvSpPr>
        <p:spPr>
          <a:xfrm>
            <a:off x="1207075" y="3789065"/>
            <a:ext cx="2762295"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(ক) </a:t>
            </a:r>
            <a:r>
              <a:rPr lang="en-US" sz="2400" dirty="0" err="1" smtClean="0">
                <a:latin typeface="NikoshBAN" panose="02000000000000000000" pitchFamily="2" charset="0"/>
                <a:cs typeface="NikoshBAN" panose="02000000000000000000" pitchFamily="2" charset="0"/>
              </a:rPr>
              <a:t>হাতের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হাড়</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ভেঙে</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a:t>
            </a:r>
            <a:endParaRPr lang="en-US" sz="2400" dirty="0">
              <a:latin typeface="NikoshBAN" panose="02000000000000000000" pitchFamily="2" charset="0"/>
              <a:cs typeface="NikoshBAN" panose="02000000000000000000" pitchFamily="2" charset="0"/>
            </a:endParaRPr>
          </a:p>
        </p:txBody>
      </p:sp>
      <p:sp>
        <p:nvSpPr>
          <p:cNvPr id="12" name="TextBox 11"/>
          <p:cNvSpPr txBox="1"/>
          <p:nvPr/>
        </p:nvSpPr>
        <p:spPr>
          <a:xfrm>
            <a:off x="3950361" y="3759207"/>
            <a:ext cx="2723823"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(খ) </a:t>
            </a:r>
            <a:r>
              <a:rPr lang="en-US" sz="2400" dirty="0" err="1" smtClean="0">
                <a:latin typeface="NikoshBAN" panose="02000000000000000000" pitchFamily="2" charset="0"/>
                <a:cs typeface="NikoshBAN" panose="02000000000000000000" pitchFamily="2" charset="0"/>
              </a:rPr>
              <a:t>পায়ের</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ভেঙে</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a:t>
            </a:r>
            <a:endParaRPr lang="en-US" sz="2400" dirty="0">
              <a:latin typeface="NikoshBAN" panose="02000000000000000000" pitchFamily="2" charset="0"/>
              <a:cs typeface="NikoshBAN" panose="02000000000000000000" pitchFamily="2" charset="0"/>
            </a:endParaRPr>
          </a:p>
        </p:txBody>
      </p:sp>
      <p:sp>
        <p:nvSpPr>
          <p:cNvPr id="13" name="TextBox 12"/>
          <p:cNvSpPr txBox="1"/>
          <p:nvPr/>
        </p:nvSpPr>
        <p:spPr>
          <a:xfrm>
            <a:off x="6720898" y="3742819"/>
            <a:ext cx="2696572"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a:t>
            </a:r>
            <a:r>
              <a:rPr lang="en-US" sz="2400" dirty="0" smtClean="0">
                <a:latin typeface="NikoshBAN" panose="02000000000000000000" pitchFamily="2" charset="0"/>
                <a:cs typeface="NikoshBAN" panose="02000000000000000000" pitchFamily="2" charset="0"/>
              </a:rPr>
              <a:t>গ</a:t>
            </a:r>
            <a:r>
              <a:rPr lang="bn-IN"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মাথার</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হাড়</a:t>
            </a:r>
            <a:r>
              <a:rPr lang="en-US" sz="2400" dirty="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ভেঙে</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a:t>
            </a:r>
            <a:endParaRPr lang="en-US" sz="2400" dirty="0">
              <a:latin typeface="NikoshBAN" panose="02000000000000000000" pitchFamily="2" charset="0"/>
              <a:cs typeface="NikoshBAN" panose="02000000000000000000" pitchFamily="2" charset="0"/>
            </a:endParaRPr>
          </a:p>
        </p:txBody>
      </p:sp>
      <p:sp>
        <p:nvSpPr>
          <p:cNvPr id="14" name="TextBox 13"/>
          <p:cNvSpPr txBox="1"/>
          <p:nvPr/>
        </p:nvSpPr>
        <p:spPr>
          <a:xfrm>
            <a:off x="9404481" y="3728875"/>
            <a:ext cx="2650084"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a:t>
            </a:r>
            <a:r>
              <a:rPr lang="en-US" sz="2400" dirty="0">
                <a:latin typeface="NikoshBAN" panose="02000000000000000000" pitchFamily="2" charset="0"/>
                <a:cs typeface="NikoshBAN" panose="02000000000000000000" pitchFamily="2" charset="0"/>
              </a:rPr>
              <a:t>ঘ</a:t>
            </a:r>
            <a:r>
              <a:rPr lang="bn-IN"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মুখের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হাড়</a:t>
            </a:r>
            <a:r>
              <a:rPr lang="en-US" sz="2400" dirty="0" smtClean="0">
                <a:latin typeface="NikoshBAN" panose="02000000000000000000" pitchFamily="2" charset="0"/>
                <a:cs typeface="NikoshBAN" panose="02000000000000000000" pitchFamily="2" charset="0"/>
              </a:rPr>
              <a:t> </a:t>
            </a:r>
            <a:r>
              <a:rPr lang="en-US" sz="2400" dirty="0" err="1">
                <a:latin typeface="NikoshBAN" panose="02000000000000000000" pitchFamily="2" charset="0"/>
                <a:cs typeface="NikoshBAN" panose="02000000000000000000" pitchFamily="2" charset="0"/>
              </a:rPr>
              <a:t>ভেঙে</a:t>
            </a:r>
            <a:r>
              <a:rPr lang="en-US" sz="2400" dirty="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গেলে</a:t>
            </a:r>
            <a:endParaRPr lang="en-US" sz="2400" dirty="0">
              <a:latin typeface="NikoshBAN" panose="02000000000000000000" pitchFamily="2" charset="0"/>
              <a:cs typeface="NikoshBAN" panose="02000000000000000000" pitchFamily="2" charset="0"/>
            </a:endParaRPr>
          </a:p>
        </p:txBody>
      </p:sp>
      <p:sp>
        <p:nvSpPr>
          <p:cNvPr id="15" name="TextBox 14"/>
          <p:cNvSpPr txBox="1"/>
          <p:nvPr/>
        </p:nvSpPr>
        <p:spPr>
          <a:xfrm>
            <a:off x="873456" y="4578306"/>
            <a:ext cx="5602816" cy="461665"/>
          </a:xfrm>
          <a:prstGeom prst="rect">
            <a:avLst/>
          </a:prstGeom>
          <a:noFill/>
        </p:spPr>
        <p:txBody>
          <a:bodyPr wrap="none" rtlCol="0">
            <a:spAutoFit/>
          </a:bodyPr>
          <a:lstStyle/>
          <a:p>
            <a:r>
              <a:rPr lang="bn-BD" sz="2400" dirty="0">
                <a:latin typeface="NikoshBAN" panose="02000000000000000000" pitchFamily="2" charset="0"/>
                <a:cs typeface="NikoshBAN" panose="02000000000000000000" pitchFamily="2" charset="0"/>
              </a:rPr>
              <a:t>৩</a:t>
            </a:r>
            <a:r>
              <a:rPr lang="bn-IN"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কলার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এন্ড</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কাফ</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স্লিং</a:t>
            </a:r>
            <a:r>
              <a:rPr lang="en-US" sz="2400" dirty="0" smtClean="0">
                <a:latin typeface="NikoshBAN" panose="02000000000000000000" pitchFamily="2" charset="0"/>
                <a:cs typeface="NikoshBAN" panose="02000000000000000000" pitchFamily="2" charset="0"/>
              </a:rPr>
              <a:t> এ </a:t>
            </a:r>
            <a:r>
              <a:rPr lang="en-US" sz="2400" dirty="0" err="1" smtClean="0">
                <a:latin typeface="NikoshBAN" panose="02000000000000000000" pitchFamily="2" charset="0"/>
                <a:cs typeface="NikoshBAN" panose="02000000000000000000" pitchFamily="2" charset="0"/>
              </a:rPr>
              <a:t>কোন</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গিট</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ব্যবহার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করা</a:t>
            </a:r>
            <a:r>
              <a:rPr lang="en-US" sz="2400" dirty="0" smtClean="0">
                <a:latin typeface="NikoshBAN" panose="02000000000000000000" pitchFamily="2"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হয়</a:t>
            </a:r>
            <a:r>
              <a:rPr lang="bn-BD" sz="2400" dirty="0" smtClean="0">
                <a:latin typeface="NikoshBAN" panose="02000000000000000000" pitchFamily="2" charset="0"/>
                <a:cs typeface="NikoshBAN" panose="02000000000000000000" pitchFamily="2" charset="0"/>
              </a:rPr>
              <a:t>---</a:t>
            </a:r>
            <a:r>
              <a:rPr lang="bn-BD" sz="2400" dirty="0" smtClean="0">
                <a:latin typeface="Times New Roman" panose="02020603050405020304" pitchFamily="18"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6" name="TextBox 15"/>
          <p:cNvSpPr txBox="1"/>
          <p:nvPr/>
        </p:nvSpPr>
        <p:spPr>
          <a:xfrm>
            <a:off x="1320328" y="5367547"/>
            <a:ext cx="1356462"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(ক) </a:t>
            </a:r>
            <a:r>
              <a:rPr lang="en-US" sz="2400" dirty="0" err="1" smtClean="0">
                <a:latin typeface="NikoshBAN" panose="02000000000000000000" pitchFamily="2" charset="0"/>
                <a:cs typeface="NikoshBAN" panose="02000000000000000000" pitchFamily="2" charset="0"/>
              </a:rPr>
              <a:t>রিফনট</a:t>
            </a:r>
            <a:r>
              <a:rPr lang="bn-IN" sz="24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
        <p:nvSpPr>
          <p:cNvPr id="17" name="TextBox 16"/>
          <p:cNvSpPr txBox="1"/>
          <p:nvPr/>
        </p:nvSpPr>
        <p:spPr>
          <a:xfrm>
            <a:off x="3843618" y="5397405"/>
            <a:ext cx="1537600" cy="461665"/>
          </a:xfrm>
          <a:prstGeom prst="rect">
            <a:avLst/>
          </a:prstGeom>
          <a:noFill/>
        </p:spPr>
        <p:txBody>
          <a:bodyPr wrap="none" rtlCol="0">
            <a:spAutoFit/>
          </a:bodyPr>
          <a:lstStyle/>
          <a:p>
            <a:r>
              <a:rPr lang="bn-IN" sz="2400" dirty="0" smtClean="0">
                <a:latin typeface="NikoshBAN" panose="02000000000000000000" pitchFamily="2" charset="0"/>
                <a:cs typeface="NikoshBAN" panose="02000000000000000000" pitchFamily="2" charset="0"/>
              </a:rPr>
              <a:t>(খ) </a:t>
            </a:r>
            <a:r>
              <a:rPr lang="en-US" sz="2400" dirty="0" err="1" smtClean="0">
                <a:latin typeface="NikoshBAN" panose="02000000000000000000" pitchFamily="2" charset="0"/>
                <a:cs typeface="NikoshBAN" panose="02000000000000000000" pitchFamily="2" charset="0"/>
              </a:rPr>
              <a:t>বো-লাইন</a:t>
            </a:r>
            <a:r>
              <a:rPr lang="bn-IN" sz="2400" dirty="0" smtClean="0">
                <a:latin typeface="NikoshBAN" panose="02000000000000000000" pitchFamily="2" charset="0"/>
                <a:cs typeface="NikoshBAN" panose="02000000000000000000" pitchFamily="2" charset="0"/>
              </a:rPr>
              <a:t> </a:t>
            </a:r>
            <a:endParaRPr lang="en-US" sz="24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6009124" y="5367546"/>
            <a:ext cx="1431802" cy="461665"/>
          </a:xfrm>
          <a:prstGeom prst="rect">
            <a:avLst/>
          </a:prstGeom>
          <a:noFill/>
        </p:spPr>
        <p:txBody>
          <a:bodyPr wrap="none" rtlCol="0">
            <a:spAutoFit/>
          </a:bodyPr>
          <a:lstStyle/>
          <a:p>
            <a:r>
              <a:rPr lang="bn-IN" sz="2400" dirty="0" smtClean="0">
                <a:latin typeface="Times New Roman" panose="02020603050405020304" pitchFamily="18" charset="0"/>
                <a:cs typeface="NikoshBAN" panose="02000000000000000000" pitchFamily="2" charset="0"/>
              </a:rPr>
              <a:t>(</a:t>
            </a:r>
            <a:r>
              <a:rPr lang="en-US" sz="2400" dirty="0">
                <a:latin typeface="Times New Roman" panose="02020603050405020304" pitchFamily="18" charset="0"/>
                <a:cs typeface="NikoshBAN" panose="02000000000000000000" pitchFamily="2" charset="0"/>
              </a:rPr>
              <a:t>গ</a:t>
            </a:r>
            <a:r>
              <a:rPr lang="bn-IN" sz="2400" dirty="0" smtClean="0">
                <a:latin typeface="Times New Roman" panose="02020603050405020304" pitchFamily="18"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টিম্বারহিচ</a:t>
            </a:r>
            <a:endParaRPr lang="en-US" sz="24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8727906" y="5281628"/>
            <a:ext cx="1545616" cy="461665"/>
          </a:xfrm>
          <a:prstGeom prst="rect">
            <a:avLst/>
          </a:prstGeom>
          <a:noFill/>
        </p:spPr>
        <p:txBody>
          <a:bodyPr wrap="none" rtlCol="0">
            <a:spAutoFit/>
          </a:bodyPr>
          <a:lstStyle/>
          <a:p>
            <a:r>
              <a:rPr lang="bn-IN" sz="2400" dirty="0" smtClean="0">
                <a:latin typeface="Times New Roman" panose="02020603050405020304" pitchFamily="18" charset="0"/>
                <a:cs typeface="NikoshBAN" panose="02000000000000000000" pitchFamily="2" charset="0"/>
              </a:rPr>
              <a:t>(</a:t>
            </a:r>
            <a:r>
              <a:rPr lang="en-US" sz="2400" dirty="0">
                <a:latin typeface="Times New Roman" panose="02020603050405020304" pitchFamily="18" charset="0"/>
                <a:cs typeface="NikoshBAN" panose="02000000000000000000" pitchFamily="2" charset="0"/>
              </a:rPr>
              <a:t>ঘ</a:t>
            </a:r>
            <a:r>
              <a:rPr lang="bn-IN" sz="2400" dirty="0" smtClean="0">
                <a:latin typeface="Times New Roman" panose="02020603050405020304" pitchFamily="18" charset="0"/>
                <a:cs typeface="NikoshBAN" panose="02000000000000000000" pitchFamily="2" charset="0"/>
              </a:rPr>
              <a:t>) </a:t>
            </a:r>
            <a:r>
              <a:rPr lang="en-US" sz="2400" dirty="0" err="1" smtClean="0">
                <a:latin typeface="NikoshBAN" panose="02000000000000000000" pitchFamily="2" charset="0"/>
                <a:cs typeface="NikoshBAN" panose="02000000000000000000" pitchFamily="2" charset="0"/>
              </a:rPr>
              <a:t>ক্লোভহিচ</a:t>
            </a:r>
            <a:r>
              <a:rPr lang="bn-BD"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 </a:t>
            </a:r>
            <a:endParaRPr lang="en-US" sz="2400" dirty="0">
              <a:latin typeface="Times New Roman" panose="02020603050405020304" pitchFamily="18" charset="0"/>
              <a:cs typeface="Times New Roman" panose="02020603050405020304" pitchFamily="18" charset="0"/>
            </a:endParaRPr>
          </a:p>
        </p:txBody>
      </p:sp>
      <p:sp>
        <p:nvSpPr>
          <p:cNvPr id="6" name="Oval 5"/>
          <p:cNvSpPr/>
          <p:nvPr/>
        </p:nvSpPr>
        <p:spPr>
          <a:xfrm>
            <a:off x="3465104" y="2439482"/>
            <a:ext cx="372135" cy="37187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267384" y="3832606"/>
            <a:ext cx="372135" cy="37187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8768850" y="5300761"/>
            <a:ext cx="372135" cy="37187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64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randombar(horizontal)">
                                      <p:cBhvr>
                                        <p:cTn id="18" dur="500"/>
                                        <p:tgtEl>
                                          <p:spTgt spid="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randombar(horizontal)">
                                      <p:cBhvr>
                                        <p:cTn id="21" dur="500"/>
                                        <p:tgtEl>
                                          <p:spTgt spid="8"/>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500"/>
                                        <p:tgtEl>
                                          <p:spTgt spid="10"/>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randombar(horizontal)">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randombar(horizontal)">
                                      <p:cBhvr>
                                        <p:cTn id="46" dur="500"/>
                                        <p:tgtEl>
                                          <p:spTgt spid="16"/>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randombar(horizontal)">
                                      <p:cBhvr>
                                        <p:cTn id="49" dur="500"/>
                                        <p:tgtEl>
                                          <p:spTgt spid="17"/>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randombar(horizontal)">
                                      <p:cBhvr>
                                        <p:cTn id="52" dur="500"/>
                                        <p:tgtEl>
                                          <p:spTgt spid="18"/>
                                        </p:tgtEl>
                                      </p:cBhvr>
                                    </p:animEffect>
                                  </p:childTnLst>
                                </p:cTn>
                              </p:par>
                              <p:par>
                                <p:cTn id="53" presetID="14" presetClass="entr" presetSubtype="1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randombar(horizontal)">
                                      <p:cBhvr>
                                        <p:cTn id="55" dur="500"/>
                                        <p:tgtEl>
                                          <p:spTgt spid="19"/>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randombar(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 calcmode="lin" valueType="num">
                                      <p:cBhvr>
                                        <p:cTn id="63" dur="500" fill="hold"/>
                                        <p:tgtEl>
                                          <p:spTgt spid="6"/>
                                        </p:tgtEl>
                                        <p:attrNameLst>
                                          <p:attrName>ppt_w</p:attrName>
                                        </p:attrNameLst>
                                      </p:cBhvr>
                                      <p:tavLst>
                                        <p:tav tm="0">
                                          <p:val>
                                            <p:fltVal val="0"/>
                                          </p:val>
                                        </p:tav>
                                        <p:tav tm="100000">
                                          <p:val>
                                            <p:strVal val="#ppt_w"/>
                                          </p:val>
                                        </p:tav>
                                      </p:tavLst>
                                    </p:anim>
                                    <p:anim calcmode="lin" valueType="num">
                                      <p:cBhvr>
                                        <p:cTn id="64" dur="500" fill="hold"/>
                                        <p:tgtEl>
                                          <p:spTgt spid="6"/>
                                        </p:tgtEl>
                                        <p:attrNameLst>
                                          <p:attrName>ppt_h</p:attrName>
                                        </p:attrNameLst>
                                      </p:cBhvr>
                                      <p:tavLst>
                                        <p:tav tm="0">
                                          <p:val>
                                            <p:fltVal val="0"/>
                                          </p:val>
                                        </p:tav>
                                        <p:tav tm="100000">
                                          <p:val>
                                            <p:strVal val="#ppt_h"/>
                                          </p:val>
                                        </p:tav>
                                      </p:tavLst>
                                    </p:anim>
                                    <p:animEffect transition="in" filter="fade">
                                      <p:cBhvr>
                                        <p:cTn id="65" dur="500"/>
                                        <p:tgtEl>
                                          <p:spTgt spid="6"/>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p:cTn id="68" dur="500" fill="hold"/>
                                        <p:tgtEl>
                                          <p:spTgt spid="20"/>
                                        </p:tgtEl>
                                        <p:attrNameLst>
                                          <p:attrName>ppt_w</p:attrName>
                                        </p:attrNameLst>
                                      </p:cBhvr>
                                      <p:tavLst>
                                        <p:tav tm="0">
                                          <p:val>
                                            <p:fltVal val="0"/>
                                          </p:val>
                                        </p:tav>
                                        <p:tav tm="100000">
                                          <p:val>
                                            <p:strVal val="#ppt_w"/>
                                          </p:val>
                                        </p:tav>
                                      </p:tavLst>
                                    </p:anim>
                                    <p:anim calcmode="lin" valueType="num">
                                      <p:cBhvr>
                                        <p:cTn id="69" dur="500" fill="hold"/>
                                        <p:tgtEl>
                                          <p:spTgt spid="20"/>
                                        </p:tgtEl>
                                        <p:attrNameLst>
                                          <p:attrName>ppt_h</p:attrName>
                                        </p:attrNameLst>
                                      </p:cBhvr>
                                      <p:tavLst>
                                        <p:tav tm="0">
                                          <p:val>
                                            <p:fltVal val="0"/>
                                          </p:val>
                                        </p:tav>
                                        <p:tav tm="100000">
                                          <p:val>
                                            <p:strVal val="#ppt_h"/>
                                          </p:val>
                                        </p:tav>
                                      </p:tavLst>
                                    </p:anim>
                                    <p:animEffect transition="in" filter="fade">
                                      <p:cBhvr>
                                        <p:cTn id="70" dur="500"/>
                                        <p:tgtEl>
                                          <p:spTgt spid="20"/>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6" grpId="0" animBg="1"/>
      <p:bldP spid="20"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82724" y="3856602"/>
            <a:ext cx="8725466" cy="523220"/>
          </a:xfrm>
          <a:prstGeom prst="rect">
            <a:avLst/>
          </a:prstGeom>
          <a:noFill/>
        </p:spPr>
        <p:txBody>
          <a:bodyPr wrap="none" rtlCol="0">
            <a:spAutoFit/>
          </a:bodyPr>
          <a:lstStyle/>
          <a:p>
            <a:pPr marL="457200" indent="-457200">
              <a:buFont typeface="Wingdings" panose="05000000000000000000" pitchFamily="2" charset="2"/>
              <a:buChar char="v"/>
            </a:pPr>
            <a:r>
              <a:rPr lang="bn-BD" sz="2800" dirty="0" smtClean="0">
                <a:latin typeface="NikoshBAN" panose="02000000000000000000" pitchFamily="2" charset="0"/>
                <a:cs typeface="NikoshBAN" panose="02000000000000000000" pitchFamily="2" charset="0"/>
              </a:rPr>
              <a:t>দৈনন্দিন জীবনে আর্ম স্লিং ও কলার এন্ড কাফ স্লিং এর গুরূত্ব আলোচনা কর।</a:t>
            </a:r>
            <a:endParaRPr lang="bn-IN" sz="2800" dirty="0" smtClean="0">
              <a:latin typeface="NikoshBAN" panose="02000000000000000000" pitchFamily="2" charset="0"/>
              <a:cs typeface="NikoshBAN" panose="02000000000000000000" pitchFamily="2" charset="0"/>
            </a:endParaRPr>
          </a:p>
        </p:txBody>
      </p:sp>
      <p:sp>
        <p:nvSpPr>
          <p:cNvPr id="6" name="Flowchart: Terminator 5"/>
          <p:cNvSpPr/>
          <p:nvPr/>
        </p:nvSpPr>
        <p:spPr>
          <a:xfrm>
            <a:off x="4476466" y="559559"/>
            <a:ext cx="1937982" cy="818865"/>
          </a:xfrm>
          <a:prstGeom prst="flowChartTermina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tx1"/>
                </a:solidFill>
                <a:latin typeface="NikoshBAN" panose="02000000000000000000" pitchFamily="2" charset="0"/>
                <a:cs typeface="NikoshBAN" panose="02000000000000000000" pitchFamily="2" charset="0"/>
              </a:rPr>
              <a:t>বাড়ির কাজ </a:t>
            </a:r>
            <a:endParaRPr lang="en-US" sz="3200" b="1" dirty="0">
              <a:solidFill>
                <a:schemeClr val="tx1"/>
              </a:solidFill>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8874" y="559559"/>
            <a:ext cx="2857500" cy="1600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33918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5446" y="262850"/>
            <a:ext cx="8314841" cy="633229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9177" y="709684"/>
            <a:ext cx="7397086" cy="3998793"/>
          </a:xfrm>
          <a:prstGeom prst="rect">
            <a:avLst/>
          </a:prstGeom>
        </p:spPr>
      </p:pic>
    </p:spTree>
    <p:extLst>
      <p:ext uri="{BB962C8B-B14F-4D97-AF65-F5344CB8AC3E}">
        <p14:creationId xmlns:p14="http://schemas.microsoft.com/office/powerpoint/2010/main" val="3649621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925755" y="365957"/>
            <a:ext cx="2624436" cy="1107996"/>
          </a:xfrm>
          <a:prstGeom prst="rect">
            <a:avLst/>
          </a:prstGeom>
          <a:noFill/>
        </p:spPr>
        <p:txBody>
          <a:bodyPr wrap="none" rtlCol="0">
            <a:spAutoFit/>
            <a:scene3d>
              <a:camera prst="perspectiveLeft"/>
              <a:lightRig rig="threePt" dir="t"/>
            </a:scene3d>
            <a:sp3d extrusionH="57150">
              <a:bevelT w="69850" h="38100" prst="cross"/>
            </a:sp3d>
          </a:bodyPr>
          <a:lstStyle/>
          <a:p>
            <a:r>
              <a:rPr lang="bn-IN" sz="6600" b="1" dirty="0" smtClean="0">
                <a:ln w="6600">
                  <a:solidFill>
                    <a:schemeClr val="accent2"/>
                  </a:solidFill>
                  <a:prstDash val="solid"/>
                </a:ln>
                <a:solidFill>
                  <a:srgbClr val="0000FF"/>
                </a:solidFill>
                <a:effectLst>
                  <a:glow rad="63500">
                    <a:schemeClr val="accent2">
                      <a:satMod val="175000"/>
                      <a:alpha val="40000"/>
                    </a:schemeClr>
                  </a:glow>
                  <a:outerShdw dist="38100" dir="2700000" algn="tl" rotWithShape="0">
                    <a:schemeClr val="accent2"/>
                  </a:outerShdw>
                </a:effectLst>
                <a:latin typeface="NikoshBAN" panose="02000000000000000000" pitchFamily="2" charset="0"/>
                <a:cs typeface="NikoshBAN" panose="02000000000000000000" pitchFamily="2" charset="0"/>
              </a:rPr>
              <a:t>পরিচিতি </a:t>
            </a:r>
            <a:endParaRPr lang="en-US" sz="6600" b="1" dirty="0">
              <a:ln w="6600">
                <a:solidFill>
                  <a:schemeClr val="accent2"/>
                </a:solidFill>
                <a:prstDash val="solid"/>
              </a:ln>
              <a:solidFill>
                <a:srgbClr val="0000FF"/>
              </a:solidFill>
              <a:effectLst>
                <a:glow rad="63500">
                  <a:schemeClr val="accent2">
                    <a:satMod val="175000"/>
                    <a:alpha val="40000"/>
                  </a:schemeClr>
                </a:glow>
                <a:outerShdw dist="38100" dir="2700000" algn="tl" rotWithShape="0">
                  <a:schemeClr val="accent2"/>
                </a:outerShdw>
              </a:effectLst>
              <a:latin typeface="NikoshBAN" panose="02000000000000000000" pitchFamily="2" charset="0"/>
              <a:cs typeface="NikoshBAN" panose="02000000000000000000" pitchFamily="2" charset="0"/>
            </a:endParaRPr>
          </a:p>
        </p:txBody>
      </p:sp>
      <p:grpSp>
        <p:nvGrpSpPr>
          <p:cNvPr id="40" name="Group 39"/>
          <p:cNvGrpSpPr/>
          <p:nvPr/>
        </p:nvGrpSpPr>
        <p:grpSpPr>
          <a:xfrm>
            <a:off x="1514905" y="1409222"/>
            <a:ext cx="9244919" cy="4798735"/>
            <a:chOff x="1924335" y="1465588"/>
            <a:chExt cx="8598820" cy="4798735"/>
          </a:xfrm>
        </p:grpSpPr>
        <p:sp>
          <p:nvSpPr>
            <p:cNvPr id="31" name="Rectangle 30"/>
            <p:cNvSpPr/>
            <p:nvPr/>
          </p:nvSpPr>
          <p:spPr>
            <a:xfrm>
              <a:off x="1924335" y="1561573"/>
              <a:ext cx="4053182" cy="4689102"/>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6469974" y="1561572"/>
              <a:ext cx="4053181" cy="4689103"/>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2693752" y="1569489"/>
              <a:ext cx="2565126"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bn-IN" sz="3600" dirty="0" smtClean="0">
                  <a:latin typeface="NikoshBAN" panose="02000000000000000000" pitchFamily="2" charset="0"/>
                  <a:cs typeface="NikoshBAN" panose="02000000000000000000" pitchFamily="2" charset="0"/>
                </a:rPr>
                <a:t>শিক্ষক পরিচিতি </a:t>
              </a:r>
              <a:endParaRPr lang="en-US" sz="3600" dirty="0">
                <a:latin typeface="NikoshBAN" panose="02000000000000000000" pitchFamily="2" charset="0"/>
                <a:cs typeface="NikoshBAN" panose="02000000000000000000" pitchFamily="2" charset="0"/>
              </a:endParaRPr>
            </a:p>
          </p:txBody>
        </p:sp>
        <p:sp>
          <p:nvSpPr>
            <p:cNvPr id="34" name="TextBox 33"/>
            <p:cNvSpPr txBox="1"/>
            <p:nvPr/>
          </p:nvSpPr>
          <p:spPr>
            <a:xfrm>
              <a:off x="7417582" y="1569489"/>
              <a:ext cx="2157963" cy="6463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bn-IN" sz="3600" dirty="0" smtClean="0">
                  <a:latin typeface="NikoshBAN" panose="02000000000000000000" pitchFamily="2" charset="0"/>
                  <a:cs typeface="NikoshBAN" panose="02000000000000000000" pitchFamily="2" charset="0"/>
                </a:rPr>
                <a:t>পাঠ পরিচিতি </a:t>
              </a:r>
              <a:endParaRPr lang="en-US" sz="3600" dirty="0">
                <a:latin typeface="NikoshBAN" panose="02000000000000000000" pitchFamily="2" charset="0"/>
                <a:cs typeface="NikoshBAN" panose="02000000000000000000" pitchFamily="2" charset="0"/>
              </a:endParaRPr>
            </a:p>
          </p:txBody>
        </p:sp>
        <p:sp>
          <p:nvSpPr>
            <p:cNvPr id="37" name="TextBox 36"/>
            <p:cNvSpPr txBox="1"/>
            <p:nvPr/>
          </p:nvSpPr>
          <p:spPr>
            <a:xfrm>
              <a:off x="1938710" y="3944202"/>
              <a:ext cx="4024438" cy="2277547"/>
            </a:xfrm>
            <a:prstGeom prst="rect">
              <a:avLst/>
            </a:prstGeom>
            <a:noFill/>
          </p:spPr>
          <p:txBody>
            <a:bodyPr wrap="none" rtlCol="0">
              <a:spAutoFit/>
            </a:bodyPr>
            <a:lstStyle/>
            <a:p>
              <a:pPr algn="ctr"/>
              <a:r>
                <a:rPr lang="bn-IN" sz="2600" dirty="0" smtClean="0">
                  <a:latin typeface="NikoshBAN" panose="02000000000000000000" pitchFamily="2" charset="0"/>
                  <a:cs typeface="NikoshBAN" panose="02000000000000000000" pitchFamily="2" charset="0"/>
                </a:rPr>
                <a:t>মোঃ </a:t>
              </a:r>
              <a:r>
                <a:rPr lang="bn-BD" sz="2600" dirty="0" smtClean="0">
                  <a:latin typeface="NikoshBAN" panose="02000000000000000000" pitchFamily="2" charset="0"/>
                  <a:cs typeface="NikoshBAN" panose="02000000000000000000" pitchFamily="2" charset="0"/>
                </a:rPr>
                <a:t>গোলাম মাওলা</a:t>
              </a:r>
              <a:endParaRPr lang="bn-IN" sz="2600" dirty="0" smtClean="0">
                <a:latin typeface="NikoshBAN" panose="02000000000000000000" pitchFamily="2" charset="0"/>
                <a:cs typeface="NikoshBAN" panose="02000000000000000000" pitchFamily="2" charset="0"/>
              </a:endParaRPr>
            </a:p>
            <a:p>
              <a:pPr algn="ctr"/>
              <a:r>
                <a:rPr lang="bn-IN" sz="2200" dirty="0" smtClean="0">
                  <a:latin typeface="NikoshBAN" panose="02000000000000000000" pitchFamily="2" charset="0"/>
                  <a:cs typeface="NikoshBAN" panose="02000000000000000000" pitchFamily="2" charset="0"/>
                </a:rPr>
                <a:t>সহঃ শিক্ষক </a:t>
              </a:r>
              <a:r>
                <a:rPr lang="bn-BD" sz="2200" dirty="0" smtClean="0">
                  <a:latin typeface="NikoshBAN" panose="02000000000000000000" pitchFamily="2" charset="0"/>
                  <a:cs typeface="NikoshBAN" panose="02000000000000000000" pitchFamily="2" charset="0"/>
                </a:rPr>
                <a:t>(শাঃশিঃ</a:t>
              </a:r>
              <a:r>
                <a:rPr lang="bn-IN" sz="2200" dirty="0" smtClean="0">
                  <a:latin typeface="NikoshBAN" panose="02000000000000000000" pitchFamily="2" charset="0"/>
                  <a:cs typeface="NikoshBAN" panose="02000000000000000000" pitchFamily="2" charset="0"/>
                </a:rPr>
                <a:t>)</a:t>
              </a:r>
              <a:r>
                <a:rPr lang="bn-BD" sz="2200" dirty="0" smtClean="0">
                  <a:latin typeface="NikoshBAN" panose="02000000000000000000" pitchFamily="2" charset="0"/>
                  <a:cs typeface="NikoshBAN" panose="02000000000000000000" pitchFamily="2" charset="0"/>
                </a:rPr>
                <a:t> </a:t>
              </a:r>
              <a:endParaRPr lang="bn-IN" sz="2200" dirty="0" smtClean="0">
                <a:latin typeface="NikoshBAN" panose="02000000000000000000" pitchFamily="2" charset="0"/>
                <a:cs typeface="NikoshBAN" panose="02000000000000000000" pitchFamily="2" charset="0"/>
              </a:endParaRPr>
            </a:p>
            <a:p>
              <a:pPr algn="ctr"/>
              <a:r>
                <a:rPr lang="bn-BD" sz="2200" dirty="0" smtClean="0">
                  <a:latin typeface="NikoshBAN" panose="02000000000000000000" pitchFamily="2" charset="0"/>
                  <a:cs typeface="NikoshBAN" panose="02000000000000000000" pitchFamily="2" charset="0"/>
                </a:rPr>
                <a:t>পি এল বি</a:t>
              </a:r>
              <a:r>
                <a:rPr lang="bn-IN" sz="2200" dirty="0" smtClean="0">
                  <a:latin typeface="NikoshBAN" panose="02000000000000000000" pitchFamily="2" charset="0"/>
                  <a:cs typeface="NikoshBAN" panose="02000000000000000000" pitchFamily="2" charset="0"/>
                </a:rPr>
                <a:t> উচ্চ বিদ্যালয় </a:t>
              </a:r>
            </a:p>
            <a:p>
              <a:pPr algn="ctr"/>
              <a:r>
                <a:rPr lang="bn-IN" sz="2200" dirty="0" smtClean="0">
                  <a:latin typeface="NikoshBAN" panose="02000000000000000000" pitchFamily="2" charset="0"/>
                  <a:cs typeface="NikoshBAN" panose="02000000000000000000" pitchFamily="2" charset="0"/>
                </a:rPr>
                <a:t>নিয়ামতপুর, নওগাঁ।</a:t>
              </a:r>
              <a:endParaRPr lang="en-US" sz="2200" dirty="0" smtClean="0">
                <a:latin typeface="NikoshBAN" panose="02000000000000000000" pitchFamily="2" charset="0"/>
                <a:cs typeface="NikoshBAN" panose="02000000000000000000" pitchFamily="2" charset="0"/>
              </a:endParaRPr>
            </a:p>
            <a:p>
              <a:pPr algn="ctr"/>
              <a:r>
                <a:rPr lang="en-US" sz="2200" dirty="0" smtClean="0">
                  <a:latin typeface="NikoshBAN" panose="02000000000000000000" pitchFamily="2" charset="0"/>
                  <a:cs typeface="NikoshBAN" panose="02000000000000000000" pitchFamily="2" charset="0"/>
                </a:rPr>
                <a:t>মোবাইল</a:t>
              </a:r>
              <a:r>
                <a:rPr lang="bn-IN" sz="2200" dirty="0">
                  <a:latin typeface="NikoshBAN" panose="02000000000000000000" pitchFamily="2" charset="0"/>
                  <a:cs typeface="NikoshBAN" panose="02000000000000000000" pitchFamily="2" charset="0"/>
                </a:rPr>
                <a:t> </a:t>
              </a:r>
              <a:r>
                <a:rPr lang="bn-IN" sz="2200" dirty="0" smtClean="0">
                  <a:latin typeface="NikoshBAN" panose="02000000000000000000" pitchFamily="2" charset="0"/>
                  <a:cs typeface="NikoshBAN" panose="02000000000000000000" pitchFamily="2" charset="0"/>
                </a:rPr>
                <a:t>– ০১৭১</a:t>
              </a:r>
              <a:r>
                <a:rPr lang="bn-BD" sz="2200" dirty="0" smtClean="0">
                  <a:latin typeface="NikoshBAN" panose="02000000000000000000" pitchFamily="2" charset="0"/>
                  <a:cs typeface="NikoshBAN" panose="02000000000000000000" pitchFamily="2" charset="0"/>
                </a:rPr>
                <a:t>২৪৬৪২২৮ </a:t>
              </a:r>
              <a:r>
                <a:rPr lang="bn-IN" sz="2200" dirty="0" smtClean="0">
                  <a:latin typeface="NikoshBAN" panose="02000000000000000000" pitchFamily="2" charset="0"/>
                  <a:cs typeface="NikoshBAN" panose="02000000000000000000" pitchFamily="2" charset="0"/>
                </a:rPr>
                <a:t> </a:t>
              </a:r>
            </a:p>
            <a:p>
              <a:pPr algn="ctr"/>
              <a:r>
                <a:rPr lang="en-US" sz="2200" dirty="0" smtClean="0">
                  <a:latin typeface="Times New Roman" panose="02020603050405020304" pitchFamily="18" charset="0"/>
                  <a:cs typeface="NikoshBAN" panose="02000000000000000000" pitchFamily="2" charset="0"/>
                </a:rPr>
                <a:t>E-mail: </a:t>
              </a:r>
              <a:r>
                <a:rPr lang="bn-BD" sz="2200" dirty="0" smtClean="0">
                  <a:latin typeface="Times New Roman" panose="02020603050405020304" pitchFamily="18" charset="0"/>
                  <a:cs typeface="NikoshBAN" panose="02000000000000000000" pitchFamily="2" charset="0"/>
                </a:rPr>
                <a:t>golammaula</a:t>
              </a:r>
              <a:r>
                <a:rPr lang="en-US" sz="2200" dirty="0" smtClean="0">
                  <a:latin typeface="Times New Roman" panose="02020603050405020304" pitchFamily="18" charset="0"/>
                  <a:cs typeface="NikoshBAN" panose="02000000000000000000" pitchFamily="2" charset="0"/>
                </a:rPr>
                <a:t>14@gmail.com</a:t>
              </a:r>
              <a:r>
                <a:rPr lang="bn-IN"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38" name="TextBox 37"/>
            <p:cNvSpPr txBox="1"/>
            <p:nvPr/>
          </p:nvSpPr>
          <p:spPr>
            <a:xfrm>
              <a:off x="7185606" y="3944202"/>
              <a:ext cx="2558810" cy="1938992"/>
            </a:xfrm>
            <a:prstGeom prst="rect">
              <a:avLst/>
            </a:prstGeom>
            <a:noFill/>
          </p:spPr>
          <p:txBody>
            <a:bodyPr wrap="none" rtlCol="0">
              <a:spAutoFit/>
            </a:bodyPr>
            <a:lstStyle/>
            <a:p>
              <a:pPr algn="ctr"/>
              <a:r>
                <a:rPr lang="bn-IN" sz="2600" dirty="0" smtClean="0">
                  <a:latin typeface="NikoshBAN" panose="02000000000000000000" pitchFamily="2" charset="0"/>
                  <a:cs typeface="NikoshBAN" panose="02000000000000000000" pitchFamily="2" charset="0"/>
                </a:rPr>
                <a:t>শ্রেণী</a:t>
              </a:r>
              <a:r>
                <a:rPr lang="en-US" sz="2600" dirty="0" smtClean="0">
                  <a:latin typeface="NikoshBAN" panose="02000000000000000000" pitchFamily="2" charset="0"/>
                  <a:cs typeface="NikoshBAN" panose="02000000000000000000" pitchFamily="2" charset="0"/>
                </a:rPr>
                <a:t>ঃ</a:t>
              </a:r>
              <a:r>
                <a:rPr lang="bn-BD" sz="2600" dirty="0" smtClean="0">
                  <a:latin typeface="NikoshBAN" panose="02000000000000000000" pitchFamily="2" charset="0"/>
                  <a:cs typeface="NikoshBAN" panose="02000000000000000000" pitchFamily="2" charset="0"/>
                </a:rPr>
                <a:t>৮</a:t>
              </a:r>
              <a:r>
                <a:rPr lang="en-US" sz="2600" dirty="0" smtClean="0">
                  <a:latin typeface="NikoshBAN" panose="02000000000000000000" pitchFamily="2" charset="0"/>
                  <a:cs typeface="NikoshBAN" panose="02000000000000000000" pitchFamily="2" charset="0"/>
                </a:rPr>
                <a:t>ম</a:t>
              </a:r>
              <a:r>
                <a:rPr lang="bn-IN" sz="2600" dirty="0" smtClean="0">
                  <a:latin typeface="NikoshBAN" panose="02000000000000000000" pitchFamily="2" charset="0"/>
                  <a:cs typeface="NikoshBAN" panose="02000000000000000000" pitchFamily="2" charset="0"/>
                </a:rPr>
                <a:t> </a:t>
              </a:r>
              <a:r>
                <a:rPr lang="bn-BD" sz="2600" dirty="0" smtClean="0">
                  <a:latin typeface="NikoshBAN" panose="02000000000000000000" pitchFamily="2" charset="0"/>
                  <a:cs typeface="NikoshBAN" panose="02000000000000000000" pitchFamily="2" charset="0"/>
                </a:rPr>
                <a:t> </a:t>
              </a:r>
              <a:endParaRPr lang="bn-IN" sz="2600" dirty="0" smtClean="0">
                <a:latin typeface="NikoshBAN" panose="02000000000000000000" pitchFamily="2" charset="0"/>
                <a:cs typeface="NikoshBAN" panose="02000000000000000000" pitchFamily="2" charset="0"/>
              </a:endParaRPr>
            </a:p>
            <a:p>
              <a:pPr algn="ctr"/>
              <a:r>
                <a:rPr lang="bn-IN" sz="2200" dirty="0" smtClean="0">
                  <a:latin typeface="NikoshBAN" panose="02000000000000000000" pitchFamily="2" charset="0"/>
                  <a:cs typeface="NikoshBAN" panose="02000000000000000000" pitchFamily="2" charset="0"/>
                </a:rPr>
                <a:t>বিষয়ঃ </a:t>
              </a:r>
              <a:r>
                <a:rPr lang="en-US" sz="2200" dirty="0" err="1" smtClean="0">
                  <a:latin typeface="NikoshBAN" panose="02000000000000000000" pitchFamily="2" charset="0"/>
                  <a:cs typeface="NikoshBAN" panose="02000000000000000000" pitchFamily="2" charset="0"/>
                </a:rPr>
                <a:t>শারীরিক</a:t>
              </a:r>
              <a:r>
                <a:rPr lang="en-US" sz="2200" dirty="0" smtClean="0">
                  <a:latin typeface="NikoshBAN" panose="02000000000000000000" pitchFamily="2" charset="0"/>
                  <a:cs typeface="NikoshBAN" panose="02000000000000000000" pitchFamily="2" charset="0"/>
                </a:rPr>
                <a:t> </a:t>
              </a:r>
              <a:r>
                <a:rPr lang="en-US" sz="2200" dirty="0" err="1" smtClean="0">
                  <a:latin typeface="NikoshBAN" panose="02000000000000000000" pitchFamily="2" charset="0"/>
                  <a:cs typeface="NikoshBAN" panose="02000000000000000000" pitchFamily="2" charset="0"/>
                </a:rPr>
                <a:t>শিক্ষা</a:t>
              </a:r>
              <a:r>
                <a:rPr lang="en-US" sz="2200" dirty="0" smtClean="0">
                  <a:latin typeface="NikoshBAN" panose="02000000000000000000" pitchFamily="2" charset="0"/>
                  <a:cs typeface="NikoshBAN" panose="02000000000000000000" pitchFamily="2" charset="0"/>
                </a:rPr>
                <a:t>, </a:t>
              </a:r>
              <a:r>
                <a:rPr lang="en-US" sz="2200" dirty="0" err="1" smtClean="0">
                  <a:latin typeface="NikoshBAN" panose="02000000000000000000" pitchFamily="2" charset="0"/>
                  <a:cs typeface="NikoshBAN" panose="02000000000000000000" pitchFamily="2" charset="0"/>
                </a:rPr>
                <a:t>স্বাস্থ্য</a:t>
              </a:r>
              <a:r>
                <a:rPr lang="bn-IN" sz="2200" dirty="0" smtClean="0">
                  <a:latin typeface="NikoshBAN" panose="02000000000000000000" pitchFamily="2" charset="0"/>
                  <a:cs typeface="NikoshBAN" panose="02000000000000000000" pitchFamily="2" charset="0"/>
                </a:rPr>
                <a:t> </a:t>
              </a:r>
            </a:p>
            <a:p>
              <a:pPr algn="ctr"/>
              <a:r>
                <a:rPr lang="bn-BD" sz="2200" dirty="0" smtClean="0">
                  <a:latin typeface="NikoshBAN" panose="02000000000000000000" pitchFamily="2" charset="0"/>
                  <a:cs typeface="NikoshBAN" panose="02000000000000000000" pitchFamily="2" charset="0"/>
                </a:rPr>
                <a:t> </a:t>
              </a:r>
              <a:r>
                <a:rPr lang="en-US" sz="2200" dirty="0" smtClean="0">
                  <a:latin typeface="NikoshBAN" panose="02000000000000000000" pitchFamily="2" charset="0"/>
                  <a:cs typeface="NikoshBAN" panose="02000000000000000000" pitchFamily="2" charset="0"/>
                </a:rPr>
                <a:t> </a:t>
              </a:r>
              <a:r>
                <a:rPr lang="bn-IN" sz="2200" dirty="0" smtClean="0">
                  <a:latin typeface="NikoshBAN" panose="02000000000000000000" pitchFamily="2" charset="0"/>
                  <a:cs typeface="NikoshBAN" panose="02000000000000000000" pitchFamily="2" charset="0"/>
                </a:rPr>
                <a:t>অধ্যায়ঃ</a:t>
              </a:r>
              <a:r>
                <a:rPr lang="bn-BD" sz="2200" dirty="0" smtClean="0">
                  <a:latin typeface="NikoshBAN" panose="02000000000000000000" pitchFamily="2" charset="0"/>
                  <a:cs typeface="NikoshBAN" panose="02000000000000000000" pitchFamily="2" charset="0"/>
                </a:rPr>
                <a:t>দ্বিতীয় </a:t>
              </a:r>
              <a:endParaRPr lang="bn-IN" sz="2200" dirty="0" smtClean="0">
                <a:latin typeface="NikoshBAN" panose="02000000000000000000" pitchFamily="2" charset="0"/>
                <a:cs typeface="NikoshBAN" panose="02000000000000000000" pitchFamily="2" charset="0"/>
              </a:endParaRPr>
            </a:p>
            <a:p>
              <a:pPr algn="ctr"/>
              <a:r>
                <a:rPr lang="bn-IN" sz="2200" dirty="0" smtClean="0">
                  <a:latin typeface="NikoshBAN" panose="02000000000000000000" pitchFamily="2" charset="0"/>
                  <a:cs typeface="NikoshBAN" panose="02000000000000000000" pitchFamily="2" charset="0"/>
                </a:rPr>
                <a:t>সময়ঃ </a:t>
              </a:r>
              <a:r>
                <a:rPr lang="bn-IN" sz="2200" smtClean="0">
                  <a:latin typeface="NikoshBAN" panose="02000000000000000000" pitchFamily="2" charset="0"/>
                  <a:cs typeface="NikoshBAN" panose="02000000000000000000" pitchFamily="2" charset="0"/>
                </a:rPr>
                <a:t>৫০ </a:t>
              </a:r>
              <a:r>
                <a:rPr lang="bn-IN" sz="2200" smtClean="0">
                  <a:latin typeface="NikoshBAN" panose="02000000000000000000" pitchFamily="2" charset="0"/>
                  <a:cs typeface="NikoshBAN" panose="02000000000000000000" pitchFamily="2" charset="0"/>
                </a:rPr>
                <a:t>মিনিট </a:t>
              </a:r>
              <a:endParaRPr lang="en-US" sz="2200" dirty="0" smtClean="0">
                <a:latin typeface="NikoshBAN" panose="02000000000000000000" pitchFamily="2" charset="0"/>
                <a:cs typeface="NikoshBAN" panose="02000000000000000000" pitchFamily="2" charset="0"/>
              </a:endParaRPr>
            </a:p>
            <a:p>
              <a:pPr algn="ctr"/>
              <a:r>
                <a:rPr lang="bn-IN" sz="2200" dirty="0" smtClean="0">
                  <a:latin typeface="NikoshBAN" panose="02000000000000000000" pitchFamily="2" charset="0"/>
                  <a:cs typeface="NikoshBAN" panose="02000000000000000000" pitchFamily="2" charset="0"/>
                </a:rPr>
                <a:t>তারিখঃ </a:t>
              </a:r>
              <a:r>
                <a:rPr lang="bn-BD" sz="2200" dirty="0" smtClean="0">
                  <a:latin typeface="NikoshBAN" panose="02000000000000000000" pitchFamily="2" charset="0"/>
                  <a:cs typeface="NikoshBAN" panose="02000000000000000000" pitchFamily="2" charset="0"/>
                </a:rPr>
                <a:t>১</a:t>
              </a:r>
              <a:r>
                <a:rPr lang="en-US" sz="2200" dirty="0" smtClean="0">
                  <a:latin typeface="NikoshBAN" panose="02000000000000000000" pitchFamily="2" charset="0"/>
                  <a:cs typeface="NikoshBAN" panose="02000000000000000000" pitchFamily="2" charset="0"/>
                </a:rPr>
                <a:t>৭/১০</a:t>
              </a:r>
              <a:r>
                <a:rPr lang="bn-IN" sz="2200" dirty="0" smtClean="0">
                  <a:latin typeface="NikoshBAN" panose="02000000000000000000" pitchFamily="2" charset="0"/>
                  <a:cs typeface="NikoshBAN" panose="02000000000000000000" pitchFamily="2" charset="0"/>
                </a:rPr>
                <a:t>/২০১৯</a:t>
              </a:r>
              <a:r>
                <a:rPr lang="en-US" sz="2200" dirty="0" smtClean="0">
                  <a:latin typeface="NikoshBAN" panose="02000000000000000000" pitchFamily="2" charset="0"/>
                  <a:cs typeface="NikoshBAN" panose="02000000000000000000" pitchFamily="2" charset="0"/>
                </a:rPr>
                <a:t> </a:t>
              </a:r>
              <a:r>
                <a:rPr lang="bn-IN" sz="2200" dirty="0" smtClean="0">
                  <a:latin typeface="NikoshBAN" panose="02000000000000000000" pitchFamily="2" charset="0"/>
                  <a:cs typeface="NikoshBAN" panose="02000000000000000000" pitchFamily="2" charset="0"/>
                </a:rPr>
                <a:t>ইং </a:t>
              </a:r>
              <a:r>
                <a:rPr lang="bn-IN"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cxnSp>
          <p:nvCxnSpPr>
            <p:cNvPr id="39" name="Straight Arrow Connector 38"/>
            <p:cNvCxnSpPr/>
            <p:nvPr/>
          </p:nvCxnSpPr>
          <p:spPr>
            <a:xfrm>
              <a:off x="6211048" y="1465588"/>
              <a:ext cx="0" cy="4798735"/>
            </a:xfrm>
            <a:prstGeom prst="straightConnector1">
              <a:avLst/>
            </a:prstGeom>
            <a:ln w="635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5144" y="2060812"/>
            <a:ext cx="1640772" cy="177066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0985" y="2062984"/>
            <a:ext cx="1514902" cy="1786773"/>
          </a:xfrm>
          <a:prstGeom prst="rect">
            <a:avLst/>
          </a:prstGeom>
        </p:spPr>
      </p:pic>
    </p:spTree>
    <p:extLst>
      <p:ext uri="{BB962C8B-B14F-4D97-AF65-F5344CB8AC3E}">
        <p14:creationId xmlns:p14="http://schemas.microsoft.com/office/powerpoint/2010/main" val="706346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par>
                                <p:cTn id="14" presetID="6" presetClass="entr" presetSubtype="16" fill="hold"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circle(in)">
                                      <p:cBhvr>
                                        <p:cTn id="16"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465586" y="791570"/>
            <a:ext cx="3260829" cy="584775"/>
          </a:xfrm>
          <a:prstGeom prst="rect">
            <a:avLst/>
          </a:prstGeom>
          <a:noFill/>
        </p:spPr>
        <p:txBody>
          <a:bodyPr wrap="none" rtlCol="0">
            <a:spAutoFit/>
          </a:bodyPr>
          <a:lstStyle/>
          <a:p>
            <a:r>
              <a:rPr lang="bn-IN" sz="3200" b="1" dirty="0" smtClean="0">
                <a:ln w="0"/>
                <a:latin typeface="NikoshBAN" panose="02000000000000000000" pitchFamily="2" charset="0"/>
                <a:cs typeface="NikoshBAN" panose="02000000000000000000" pitchFamily="2" charset="0"/>
              </a:rPr>
              <a:t>ছবিতে কি দেখতে পাচ্ছ?</a:t>
            </a:r>
            <a:endParaRPr lang="en-US" sz="3200" b="1" dirty="0">
              <a:ln w="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793" y="2224586"/>
            <a:ext cx="2878114" cy="26340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700" y="2224586"/>
            <a:ext cx="2770715" cy="26340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43023" y="2224587"/>
            <a:ext cx="2966505" cy="26340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6890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ircle(in)">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270310" y="3048190"/>
            <a:ext cx="1651379" cy="7616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anose="02000000000000000000" pitchFamily="2" charset="0"/>
                <a:cs typeface="NikoshBAN" panose="02000000000000000000" pitchFamily="2" charset="0"/>
              </a:rPr>
              <a:t>স্লিং</a:t>
            </a:r>
            <a:endParaRPr lang="en-US" sz="32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1778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81565" y="537254"/>
            <a:ext cx="2087431" cy="646331"/>
          </a:xfrm>
          <a:prstGeom prst="rect">
            <a:avLst/>
          </a:prstGeom>
          <a:noFill/>
        </p:spPr>
        <p:txBody>
          <a:bodyPr wrap="none" rtlCol="0">
            <a:spAutoFit/>
          </a:bodyPr>
          <a:lstStyle/>
          <a:p>
            <a:r>
              <a:rPr lang="bn-IN" sz="3600" b="1" dirty="0" smtClean="0">
                <a:latin typeface="NikoshBAN" panose="02000000000000000000" pitchFamily="2" charset="0"/>
                <a:cs typeface="NikoshBAN" panose="02000000000000000000" pitchFamily="2" charset="0"/>
              </a:rPr>
              <a:t>আজকের পাঠ</a:t>
            </a:r>
            <a:endParaRPr lang="en-US" sz="3600" b="1" dirty="0">
              <a:latin typeface="NikoshBAN" panose="02000000000000000000" pitchFamily="2" charset="0"/>
              <a:cs typeface="NikoshBAN" panose="02000000000000000000" pitchFamily="2" charset="0"/>
            </a:endParaRPr>
          </a:p>
        </p:txBody>
      </p:sp>
      <p:sp>
        <p:nvSpPr>
          <p:cNvPr id="2" name="Oval 1"/>
          <p:cNvSpPr/>
          <p:nvPr/>
        </p:nvSpPr>
        <p:spPr>
          <a:xfrm>
            <a:off x="5270310" y="3048190"/>
            <a:ext cx="1651379" cy="7616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anose="02000000000000000000" pitchFamily="2" charset="0"/>
                <a:cs typeface="NikoshBAN" panose="02000000000000000000" pitchFamily="2" charset="0"/>
              </a:rPr>
              <a:t>স্লিং</a:t>
            </a:r>
            <a:endParaRPr lang="en-US" sz="32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1429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55252" y="569739"/>
            <a:ext cx="1481496" cy="646331"/>
          </a:xfrm>
          <a:prstGeom prst="rect">
            <a:avLst/>
          </a:prstGeom>
          <a:noFill/>
        </p:spPr>
        <p:txBody>
          <a:bodyPr wrap="none" rtlCol="0">
            <a:spAutoFit/>
          </a:bodyPr>
          <a:lstStyle/>
          <a:p>
            <a:r>
              <a:rPr lang="bn-IN" sz="3600" b="1" dirty="0" smtClean="0">
                <a:latin typeface="NikoshBAN" panose="02000000000000000000" pitchFamily="2" charset="0"/>
                <a:cs typeface="NikoshBAN" panose="02000000000000000000" pitchFamily="2" charset="0"/>
              </a:rPr>
              <a:t>শিখনফল</a:t>
            </a:r>
            <a:endParaRPr lang="en-US" sz="3600" b="1" dirty="0">
              <a:latin typeface="NikoshBAN" panose="02000000000000000000" pitchFamily="2" charset="0"/>
              <a:cs typeface="NikoshBAN" panose="02000000000000000000" pitchFamily="2" charset="0"/>
            </a:endParaRPr>
          </a:p>
        </p:txBody>
      </p:sp>
      <p:sp>
        <p:nvSpPr>
          <p:cNvPr id="2" name="TextBox 1"/>
          <p:cNvSpPr txBox="1"/>
          <p:nvPr/>
        </p:nvSpPr>
        <p:spPr>
          <a:xfrm>
            <a:off x="2186182" y="2605874"/>
            <a:ext cx="7164141" cy="2862322"/>
          </a:xfrm>
          <a:prstGeom prst="rect">
            <a:avLst/>
          </a:prstGeom>
          <a:noFill/>
        </p:spPr>
        <p:txBody>
          <a:bodyPr wrap="none" rtlCol="0">
            <a:spAutoFit/>
          </a:bodyPr>
          <a:lstStyle/>
          <a:p>
            <a:r>
              <a:rPr lang="bn-IN" sz="3000" dirty="0" smtClean="0">
                <a:latin typeface="NikoshBAN" panose="02000000000000000000" pitchFamily="2" charset="0"/>
                <a:cs typeface="NikoshBAN" panose="02000000000000000000" pitchFamily="2" charset="0"/>
              </a:rPr>
              <a:t>এই পাঠ শেষে শিক্ষার্থীরা ... </a:t>
            </a:r>
          </a:p>
          <a:p>
            <a:endParaRPr lang="bn-IN" sz="3000" dirty="0">
              <a:latin typeface="NikoshBAN" panose="02000000000000000000" pitchFamily="2" charset="0"/>
              <a:cs typeface="NikoshBAN" panose="02000000000000000000" pitchFamily="2" charset="0"/>
            </a:endParaRPr>
          </a:p>
          <a:p>
            <a:endParaRPr lang="bn-IN" sz="30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v"/>
            </a:pPr>
            <a:r>
              <a:rPr lang="en-US" sz="3000" dirty="0" smtClean="0">
                <a:latin typeface="NikoshBAN" panose="02000000000000000000" pitchFamily="2" charset="0"/>
                <a:cs typeface="NikoshBAN" panose="02000000000000000000" pitchFamily="2" charset="0"/>
              </a:rPr>
              <a:t> </a:t>
            </a:r>
            <a:r>
              <a:rPr lang="bn-BD" sz="3000" dirty="0" smtClean="0">
                <a:latin typeface="NikoshBAN" panose="02000000000000000000" pitchFamily="2" charset="0"/>
                <a:cs typeface="NikoshBAN" panose="02000000000000000000" pitchFamily="2" charset="0"/>
              </a:rPr>
              <a:t>স্লিং</a:t>
            </a:r>
            <a:r>
              <a:rPr lang="bn-BD" sz="3000" dirty="0">
                <a:latin typeface="NikoshBAN" panose="02000000000000000000" pitchFamily="2" charset="0"/>
                <a:cs typeface="NikoshBAN" panose="02000000000000000000" pitchFamily="2" charset="0"/>
              </a:rPr>
              <a:t> </a:t>
            </a:r>
            <a:r>
              <a:rPr lang="bn-BD" sz="3000" dirty="0" smtClean="0">
                <a:latin typeface="NikoshBAN" panose="02000000000000000000" pitchFamily="2" charset="0"/>
                <a:cs typeface="NikoshBAN" panose="02000000000000000000" pitchFamily="2" charset="0"/>
              </a:rPr>
              <a:t>কি বলতে</a:t>
            </a:r>
            <a:r>
              <a:rPr lang="bn-IN" sz="3000" dirty="0" smtClean="0">
                <a:latin typeface="NikoshBAN" panose="02000000000000000000" pitchFamily="2" charset="0"/>
                <a:cs typeface="NikoshBAN" panose="02000000000000000000" pitchFamily="2" charset="0"/>
              </a:rPr>
              <a:t> পারবে</a:t>
            </a:r>
            <a:r>
              <a:rPr lang="bn-BD" sz="3000" dirty="0" smtClean="0">
                <a:latin typeface="NikoshBAN" panose="02000000000000000000" pitchFamily="2" charset="0"/>
                <a:cs typeface="NikoshBAN" panose="02000000000000000000" pitchFamily="2" charset="0"/>
              </a:rPr>
              <a:t>। </a:t>
            </a:r>
            <a:r>
              <a:rPr lang="en-US" sz="3000" dirty="0" smtClean="0">
                <a:latin typeface="NikoshBAN" panose="02000000000000000000" pitchFamily="2" charset="0"/>
                <a:cs typeface="NikoshBAN" panose="02000000000000000000" pitchFamily="2" charset="0"/>
              </a:rPr>
              <a:t> </a:t>
            </a:r>
            <a:r>
              <a:rPr lang="bn-BD" sz="3000" dirty="0" smtClean="0">
                <a:latin typeface="NikoshBAN" panose="02000000000000000000" pitchFamily="2" charset="0"/>
                <a:cs typeface="NikoshBAN" panose="02000000000000000000" pitchFamily="2" charset="0"/>
              </a:rPr>
              <a:t> </a:t>
            </a:r>
            <a:endParaRPr lang="bn-IN" sz="3000" dirty="0" smtClean="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v"/>
            </a:pPr>
            <a:r>
              <a:rPr lang="en-US" sz="3000" dirty="0" smtClean="0">
                <a:latin typeface="NikoshBAN" panose="02000000000000000000" pitchFamily="2" charset="0"/>
                <a:cs typeface="NikoshBAN" panose="02000000000000000000" pitchFamily="2" charset="0"/>
              </a:rPr>
              <a:t> </a:t>
            </a:r>
            <a:r>
              <a:rPr lang="bn-BD" sz="3000" dirty="0" smtClean="0">
                <a:latin typeface="NikoshBAN" panose="02000000000000000000" pitchFamily="2" charset="0"/>
                <a:cs typeface="NikoshBAN" panose="02000000000000000000" pitchFamily="2" charset="0"/>
              </a:rPr>
              <a:t>আর্ম স্লিং সম্পর্কে </a:t>
            </a:r>
            <a:r>
              <a:rPr lang="bn-IN" sz="3000" dirty="0" smtClean="0">
                <a:latin typeface="NikoshBAN" panose="02000000000000000000" pitchFamily="2" charset="0"/>
                <a:cs typeface="NikoshBAN" panose="02000000000000000000" pitchFamily="2" charset="0"/>
              </a:rPr>
              <a:t>লিখতে পারবে</a:t>
            </a:r>
            <a:r>
              <a:rPr lang="bn-BD" sz="3000" dirty="0" smtClean="0">
                <a:latin typeface="NikoshBAN" panose="02000000000000000000" pitchFamily="2" charset="0"/>
                <a:cs typeface="NikoshBAN" panose="02000000000000000000" pitchFamily="2" charset="0"/>
              </a:rPr>
              <a:t>। </a:t>
            </a:r>
            <a:r>
              <a:rPr lang="bn-IN" sz="3000" dirty="0" smtClean="0">
                <a:latin typeface="NikoshBAN" panose="02000000000000000000" pitchFamily="2" charset="0"/>
                <a:cs typeface="NikoshBAN" panose="02000000000000000000" pitchFamily="2" charset="0"/>
              </a:rPr>
              <a:t> </a:t>
            </a:r>
          </a:p>
          <a:p>
            <a:pPr marL="285750" indent="-285750">
              <a:buFont typeface="Wingdings" panose="05000000000000000000" pitchFamily="2" charset="2"/>
              <a:buChar char="v"/>
            </a:pPr>
            <a:r>
              <a:rPr lang="en-US" sz="3000" dirty="0" smtClean="0">
                <a:latin typeface="NikoshBAN" panose="02000000000000000000" pitchFamily="2" charset="0"/>
                <a:cs typeface="NikoshBAN" panose="02000000000000000000" pitchFamily="2" charset="0"/>
              </a:rPr>
              <a:t> </a:t>
            </a:r>
            <a:r>
              <a:rPr lang="bn-BD" sz="3000" dirty="0" smtClean="0">
                <a:latin typeface="NikoshBAN" panose="02000000000000000000" pitchFamily="2" charset="0"/>
                <a:cs typeface="NikoshBAN" panose="02000000000000000000" pitchFamily="2" charset="0"/>
              </a:rPr>
              <a:t>কলার এন্ড কাফ স্লিং এর নিয়মাবলী বর্ণনা করতে পারবে।</a:t>
            </a:r>
            <a:endParaRPr lang="bn-IN" sz="30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7550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709" y="453646"/>
            <a:ext cx="3142254" cy="29753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709" y="3882646"/>
            <a:ext cx="3142254" cy="25181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99876" y="453646"/>
            <a:ext cx="2882025" cy="29753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51338" y="453646"/>
            <a:ext cx="3029804" cy="29753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51339" y="3882646"/>
            <a:ext cx="3029804" cy="25181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14125" y="3749082"/>
            <a:ext cx="2882025" cy="26517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4024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par>
                                <p:cTn id="17" presetID="6" presetClass="entr" presetSubtype="16"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ircle(in)">
                                      <p:cBhvr>
                                        <p:cTn id="19" dur="2000"/>
                                        <p:tgtEl>
                                          <p:spTgt spid="11"/>
                                        </p:tgtEl>
                                      </p:cBhvr>
                                    </p:animEffect>
                                  </p:childTnLst>
                                </p:cTn>
                              </p:par>
                              <p:par>
                                <p:cTn id="20" presetID="6" presetClass="entr" presetSubtype="16"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cmpd="sng">
            <a:solidFill>
              <a:schemeClr val="accent5">
                <a:lumMod val="50000"/>
              </a:schemeClr>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223004" y="472966"/>
            <a:ext cx="1745991" cy="646331"/>
          </a:xfrm>
          <a:prstGeom prst="rect">
            <a:avLst/>
          </a:prstGeom>
          <a:noFill/>
        </p:spPr>
        <p:txBody>
          <a:bodyPr wrap="none" rtlCol="0">
            <a:spAutoFit/>
          </a:bodyPr>
          <a:lstStyle/>
          <a:p>
            <a:r>
              <a:rPr lang="bn-IN" sz="3600" b="1" dirty="0" smtClean="0">
                <a:latin typeface="NikoshBAN" panose="02000000000000000000" pitchFamily="2" charset="0"/>
                <a:cs typeface="NikoshBAN" panose="02000000000000000000" pitchFamily="2" charset="0"/>
              </a:rPr>
              <a:t>একক কাজ</a:t>
            </a:r>
            <a:endParaRPr lang="en-US" sz="3600" b="1" dirty="0">
              <a:latin typeface="NikoshBAN" panose="02000000000000000000" pitchFamily="2" charset="0"/>
              <a:cs typeface="NikoshBAN" panose="02000000000000000000" pitchFamily="2" charset="0"/>
            </a:endParaRPr>
          </a:p>
        </p:txBody>
      </p:sp>
      <p:sp>
        <p:nvSpPr>
          <p:cNvPr id="5" name="TextBox 4"/>
          <p:cNvSpPr txBox="1"/>
          <p:nvPr/>
        </p:nvSpPr>
        <p:spPr>
          <a:xfrm>
            <a:off x="4674776" y="3429000"/>
            <a:ext cx="2842445" cy="584775"/>
          </a:xfrm>
          <a:prstGeom prst="rect">
            <a:avLst/>
          </a:prstGeom>
          <a:noFill/>
        </p:spPr>
        <p:txBody>
          <a:bodyPr wrap="none" rtlCol="0">
            <a:spAutoFit/>
          </a:bodyPr>
          <a:lstStyle/>
          <a:p>
            <a:pPr marL="457200" indent="-457200">
              <a:buFont typeface="Wingdings" panose="05000000000000000000" pitchFamily="2" charset="2"/>
              <a:buChar char="v"/>
            </a:pPr>
            <a:r>
              <a:rPr lang="bn-BD" sz="3200" dirty="0" smtClean="0">
                <a:latin typeface="NikoshBAN" panose="02000000000000000000" pitchFamily="2" charset="0"/>
                <a:cs typeface="NikoshBAN" panose="02000000000000000000" pitchFamily="2" charset="0"/>
              </a:rPr>
              <a:t>স্লিং কাকে বলে</a:t>
            </a:r>
            <a:r>
              <a:rPr lang="en-US" sz="3200" dirty="0" smtClean="0">
                <a:latin typeface="NikoshBAN" panose="02000000000000000000" pitchFamily="2" charset="0"/>
                <a:cs typeface="NikoshBAN" panose="02000000000000000000" pitchFamily="2" charset="0"/>
              </a:rPr>
              <a:t>?</a:t>
            </a:r>
            <a:r>
              <a:rPr lang="bn-IN" sz="3200" dirty="0" smtClean="0">
                <a:latin typeface="NikoshBAN" panose="02000000000000000000" pitchFamily="2" charset="0"/>
                <a:cs typeface="NikoshBAN" panose="02000000000000000000" pitchFamily="2" charset="0"/>
              </a:rPr>
              <a:t> </a:t>
            </a:r>
            <a:endParaRPr lang="en-US" sz="3200" dirty="0"/>
          </a:p>
        </p:txBody>
      </p:sp>
      <p:sp>
        <p:nvSpPr>
          <p:cNvPr id="6" name="Rectangle 5"/>
          <p:cNvSpPr/>
          <p:nvPr/>
        </p:nvSpPr>
        <p:spPr>
          <a:xfrm>
            <a:off x="10294883" y="331076"/>
            <a:ext cx="1560786" cy="104046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সময়ঃ</a:t>
            </a:r>
          </a:p>
          <a:p>
            <a:pPr algn="ctr"/>
            <a:r>
              <a:rPr lang="bn-IN" sz="2800" dirty="0" smtClean="0">
                <a:solidFill>
                  <a:schemeClr val="tx1"/>
                </a:solidFill>
                <a:latin typeface="NikoshBAN" panose="02000000000000000000" pitchFamily="2" charset="0"/>
                <a:cs typeface="NikoshBAN" panose="02000000000000000000" pitchFamily="2" charset="0"/>
              </a:rPr>
              <a:t>০৩ মিনিট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163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w="152400">
            <a:solidFill>
              <a:srgbClr val="002060"/>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Terminator 6"/>
          <p:cNvSpPr/>
          <p:nvPr/>
        </p:nvSpPr>
        <p:spPr>
          <a:xfrm>
            <a:off x="5017826" y="614148"/>
            <a:ext cx="2156347" cy="668742"/>
          </a:xfrm>
          <a:prstGeom prst="flowChartTerminator">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anose="02000000000000000000" pitchFamily="2" charset="0"/>
                <a:cs typeface="NikoshBAN" panose="02000000000000000000" pitchFamily="2" charset="0"/>
              </a:rPr>
              <a:t>সমাধান</a:t>
            </a:r>
            <a:endParaRPr lang="en-US" sz="3600" dirty="0">
              <a:solidFill>
                <a:schemeClr val="tx1"/>
              </a:solidFill>
              <a:latin typeface="NikoshBAN" panose="02000000000000000000" pitchFamily="2" charset="0"/>
              <a:cs typeface="NikoshBAN" panose="02000000000000000000" pitchFamily="2" charset="0"/>
            </a:endParaRPr>
          </a:p>
        </p:txBody>
      </p:sp>
      <p:sp>
        <p:nvSpPr>
          <p:cNvPr id="8" name="TextBox 7"/>
          <p:cNvSpPr txBox="1"/>
          <p:nvPr/>
        </p:nvSpPr>
        <p:spPr>
          <a:xfrm>
            <a:off x="565479" y="2979578"/>
            <a:ext cx="10636245" cy="1569660"/>
          </a:xfrm>
          <a:prstGeom prst="rect">
            <a:avLst/>
          </a:prstGeom>
          <a:noFill/>
        </p:spPr>
        <p:txBody>
          <a:bodyPr wrap="none" rtlCol="0">
            <a:spAutoFit/>
          </a:bodyPr>
          <a:lstStyle/>
          <a:p>
            <a:pPr marL="457200" indent="-457200" algn="just">
              <a:buFont typeface="Wingdings" panose="05000000000000000000" pitchFamily="2" charset="2"/>
              <a:buChar char="q"/>
            </a:pPr>
            <a:r>
              <a:rPr lang="bn-BD" sz="3200" dirty="0" smtClean="0">
                <a:latin typeface="NikoshBAN" panose="02000000000000000000" pitchFamily="2" charset="0"/>
                <a:cs typeface="NikoshBAN" panose="02000000000000000000" pitchFamily="2" charset="0"/>
              </a:rPr>
              <a:t>হাতের কোনো হাড় ভেঙ্গে গেলে বা হাতে জোরে আঘাত লাগলে তাকে অনড় করে </a:t>
            </a:r>
          </a:p>
          <a:p>
            <a:pPr algn="just"/>
            <a:r>
              <a:rPr lang="bn-BD" sz="3200" dirty="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   ঝুলিয়ে রাখা হয়। এই ঝুলিয়ে রাখার জন্য ব্যান্ডেজ দিয়ে যে বাঁধন দেওয়া হয় তাঁকে</a:t>
            </a:r>
          </a:p>
          <a:p>
            <a:pPr algn="just"/>
            <a:r>
              <a:rPr lang="bn-BD" sz="3200" dirty="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   স্লিং বলে।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5278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TotalTime>
  <Words>463</Words>
  <Application>Microsoft Office PowerPoint</Application>
  <PresentationFormat>Widescreen</PresentationFormat>
  <Paragraphs>68</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NikoshBAN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Golam Maula</dc:creator>
  <cp:lastModifiedBy>User</cp:lastModifiedBy>
  <cp:revision>197</cp:revision>
  <dcterms:created xsi:type="dcterms:W3CDTF">2019-07-29T15:11:06Z</dcterms:created>
  <dcterms:modified xsi:type="dcterms:W3CDTF">2019-10-19T16:05:32Z</dcterms:modified>
</cp:coreProperties>
</file>