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4" r:id="rId3"/>
    <p:sldId id="315" r:id="rId4"/>
    <p:sldId id="299" r:id="rId5"/>
    <p:sldId id="305" r:id="rId6"/>
    <p:sldId id="259" r:id="rId7"/>
    <p:sldId id="262" r:id="rId8"/>
    <p:sldId id="293" r:id="rId9"/>
    <p:sldId id="263" r:id="rId10"/>
    <p:sldId id="295" r:id="rId11"/>
    <p:sldId id="271" r:id="rId12"/>
    <p:sldId id="279" r:id="rId13"/>
    <p:sldId id="297" r:id="rId14"/>
    <p:sldId id="275" r:id="rId15"/>
    <p:sldId id="273" r:id="rId16"/>
    <p:sldId id="277" r:id="rId17"/>
    <p:sldId id="289" r:id="rId18"/>
    <p:sldId id="260" r:id="rId19"/>
    <p:sldId id="261" r:id="rId20"/>
    <p:sldId id="30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516"/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00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8991600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685800" y="3244334"/>
            <a:ext cx="7920758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80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আজকের ক্লাসে সবাইকে </a:t>
            </a:r>
            <a:endParaRPr lang="en-US" sz="8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8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as-IN" sz="8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9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3124200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13855"/>
            <a:ext cx="5889338" cy="185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5562600" y="1461655"/>
            <a:ext cx="3352800" cy="5181599"/>
          </a:xfrm>
          <a:prstGeom prst="roundRect">
            <a:avLst/>
          </a:prstGeom>
          <a:solidFill>
            <a:srgbClr val="FF0000"/>
          </a:solidFill>
          <a:ln w="130175" cmpd="tri">
            <a:solidFill>
              <a:srgbClr val="FF0000"/>
            </a:solidFill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 contourW="12700"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6200" y="1461654"/>
            <a:ext cx="3657600" cy="5181599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104775" cmpd="tri">
            <a:solidFill>
              <a:srgbClr val="FFFF00"/>
            </a:solidFill>
          </a:ln>
          <a:effectLst>
            <a:glow rad="127000">
              <a:srgbClr val="00B0F0"/>
            </a:glow>
            <a:outerShdw blurRad="50800" dist="50800" dir="5400000" algn="ctr" rotWithShape="0">
              <a:srgbClr val="FF0000"/>
            </a:outerShdw>
          </a:effectLst>
          <a:scene3d>
            <a:camera prst="orthographicFront"/>
            <a:lightRig rig="threePt" dir="t"/>
          </a:scene3d>
          <a:sp3d contourW="889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>
            <a:prstTxWarp prst="textPlain">
              <a:avLst>
                <a:gd name="adj" fmla="val 58155"/>
              </a:avLst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বিষ্ণুপদ</a:t>
            </a:r>
            <a:r>
              <a:rPr lang="en-US" sz="3600" b="1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চক্রবর্ত্তী</a:t>
            </a:r>
            <a:endParaRPr lang="bn-BD" sz="3600" b="1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সহঃশিক্ষক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bn-BD" sz="2400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নজম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ভূঁইয়া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bn-BD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BD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মুরাদনগর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i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bn-BD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০১৭১</a:t>
            </a:r>
            <a:r>
              <a:rPr lang="en-US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২-৪২৭২৫০</a:t>
            </a:r>
          </a:p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E-mail ID-  bishnuchakraborty</a:t>
            </a:r>
            <a:r>
              <a:rPr lang="en-US" sz="3600" i="1" dirty="0" smtClean="0">
                <a:solidFill>
                  <a:schemeClr val="bg1"/>
                </a:solidFill>
                <a:latin typeface="News706 BT" pitchFamily="18" charset="0"/>
                <a:cs typeface="NikoshBAN" pitchFamily="2" charset="0"/>
              </a:rPr>
              <a:t>50</a:t>
            </a:r>
            <a:r>
              <a:rPr lang="en-US" sz="36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@yahoo.com</a:t>
            </a:r>
            <a:endParaRPr lang="en-US" sz="3600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98029"/>
            <a:ext cx="1828800" cy="3428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1461655"/>
            <a:ext cx="3657601" cy="5181599"/>
          </a:xfrm>
          <a:prstGeom prst="ellipse">
            <a:avLst/>
          </a:prstGeom>
          <a:ln>
            <a:solidFill>
              <a:srgbClr val="FF0000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32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/>
          <p:nvPr/>
        </p:nvSpPr>
        <p:spPr>
          <a:xfrm>
            <a:off x="467323" y="607354"/>
            <a:ext cx="8305800" cy="1681465"/>
          </a:xfrm>
          <a:custGeom>
            <a:avLst/>
            <a:gdLst>
              <a:gd name="connsiteX0" fmla="*/ 0 w 8915400"/>
              <a:gd name="connsiteY0" fmla="*/ 571500 h 1143000"/>
              <a:gd name="connsiteX1" fmla="*/ 4457700 w 8915400"/>
              <a:gd name="connsiteY1" fmla="*/ 0 h 1143000"/>
              <a:gd name="connsiteX2" fmla="*/ 8915400 w 8915400"/>
              <a:gd name="connsiteY2" fmla="*/ 571500 h 1143000"/>
              <a:gd name="connsiteX3" fmla="*/ 4457700 w 8915400"/>
              <a:gd name="connsiteY3" fmla="*/ 1143000 h 1143000"/>
              <a:gd name="connsiteX4" fmla="*/ 0 w 8915400"/>
              <a:gd name="connsiteY4" fmla="*/ 571500 h 1143000"/>
              <a:gd name="connsiteX0" fmla="*/ 56 w 8915456"/>
              <a:gd name="connsiteY0" fmla="*/ 571500 h 1447800"/>
              <a:gd name="connsiteX1" fmla="*/ 4457756 w 8915456"/>
              <a:gd name="connsiteY1" fmla="*/ 0 h 1447800"/>
              <a:gd name="connsiteX2" fmla="*/ 8915456 w 8915456"/>
              <a:gd name="connsiteY2" fmla="*/ 571500 h 1447800"/>
              <a:gd name="connsiteX3" fmla="*/ 4385184 w 8915456"/>
              <a:gd name="connsiteY3" fmla="*/ 1447800 h 1447800"/>
              <a:gd name="connsiteX4" fmla="*/ 56 w 8915456"/>
              <a:gd name="connsiteY4" fmla="*/ 571500 h 1447800"/>
              <a:gd name="connsiteX0" fmla="*/ 0 w 8915400"/>
              <a:gd name="connsiteY0" fmla="*/ 803728 h 1680028"/>
              <a:gd name="connsiteX1" fmla="*/ 4385129 w 8915400"/>
              <a:gd name="connsiteY1" fmla="*/ 0 h 1680028"/>
              <a:gd name="connsiteX2" fmla="*/ 8915400 w 8915400"/>
              <a:gd name="connsiteY2" fmla="*/ 803728 h 1680028"/>
              <a:gd name="connsiteX3" fmla="*/ 4385128 w 8915400"/>
              <a:gd name="connsiteY3" fmla="*/ 1680028 h 1680028"/>
              <a:gd name="connsiteX4" fmla="*/ 0 w 8915400"/>
              <a:gd name="connsiteY4" fmla="*/ 803728 h 1680028"/>
              <a:gd name="connsiteX0" fmla="*/ 0 w 8509000"/>
              <a:gd name="connsiteY0" fmla="*/ 818251 h 1680043"/>
              <a:gd name="connsiteX1" fmla="*/ 3978729 w 8509000"/>
              <a:gd name="connsiteY1" fmla="*/ 8 h 1680043"/>
              <a:gd name="connsiteX2" fmla="*/ 8509000 w 8509000"/>
              <a:gd name="connsiteY2" fmla="*/ 803736 h 1680043"/>
              <a:gd name="connsiteX3" fmla="*/ 3978728 w 8509000"/>
              <a:gd name="connsiteY3" fmla="*/ 1680036 h 1680043"/>
              <a:gd name="connsiteX4" fmla="*/ 0 w 8509000"/>
              <a:gd name="connsiteY4" fmla="*/ 818251 h 1680043"/>
              <a:gd name="connsiteX0" fmla="*/ 0 w 8305800"/>
              <a:gd name="connsiteY0" fmla="*/ 819107 h 1681465"/>
              <a:gd name="connsiteX1" fmla="*/ 3978729 w 8305800"/>
              <a:gd name="connsiteY1" fmla="*/ 864 h 1681465"/>
              <a:gd name="connsiteX2" fmla="*/ 8305800 w 8305800"/>
              <a:gd name="connsiteY2" fmla="*/ 688477 h 1681465"/>
              <a:gd name="connsiteX3" fmla="*/ 3978728 w 8305800"/>
              <a:gd name="connsiteY3" fmla="*/ 1680892 h 1681465"/>
              <a:gd name="connsiteX4" fmla="*/ 0 w 8305800"/>
              <a:gd name="connsiteY4" fmla="*/ 819107 h 1681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5800" h="1681465">
                <a:moveTo>
                  <a:pt x="0" y="819107"/>
                </a:moveTo>
                <a:cubicBezTo>
                  <a:pt x="0" y="539102"/>
                  <a:pt x="2594429" y="22636"/>
                  <a:pt x="3978729" y="864"/>
                </a:cubicBezTo>
                <a:cubicBezTo>
                  <a:pt x="5363029" y="-20908"/>
                  <a:pt x="8305800" y="372846"/>
                  <a:pt x="8305800" y="688477"/>
                </a:cubicBezTo>
                <a:cubicBezTo>
                  <a:pt x="8305800" y="1004108"/>
                  <a:pt x="5363028" y="1659120"/>
                  <a:pt x="3978728" y="1680892"/>
                </a:cubicBezTo>
                <a:cubicBezTo>
                  <a:pt x="2594428" y="1702664"/>
                  <a:pt x="0" y="1099112"/>
                  <a:pt x="0" y="819107"/>
                </a:cubicBezTo>
                <a:close/>
              </a:path>
            </a:pathLst>
          </a:custGeom>
          <a:scene3d>
            <a:camera prst="perspectiveContrasting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66323" y="1983446"/>
            <a:ext cx="3657600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5"/>
          <p:cNvSpPr/>
          <p:nvPr/>
        </p:nvSpPr>
        <p:spPr>
          <a:xfrm>
            <a:off x="167677" y="2762426"/>
            <a:ext cx="4644860" cy="1353438"/>
          </a:xfrm>
          <a:custGeom>
            <a:avLst/>
            <a:gdLst>
              <a:gd name="connsiteX0" fmla="*/ 0 w 2971800"/>
              <a:gd name="connsiteY0" fmla="*/ 457200 h 914400"/>
              <a:gd name="connsiteX1" fmla="*/ 1485900 w 2971800"/>
              <a:gd name="connsiteY1" fmla="*/ 0 h 914400"/>
              <a:gd name="connsiteX2" fmla="*/ 2971800 w 2971800"/>
              <a:gd name="connsiteY2" fmla="*/ 457200 h 914400"/>
              <a:gd name="connsiteX3" fmla="*/ 1485900 w 2971800"/>
              <a:gd name="connsiteY3" fmla="*/ 914400 h 914400"/>
              <a:gd name="connsiteX4" fmla="*/ 0 w 2971800"/>
              <a:gd name="connsiteY4" fmla="*/ 457200 h 914400"/>
              <a:gd name="connsiteX0" fmla="*/ 11510 w 2983469"/>
              <a:gd name="connsiteY0" fmla="*/ 892629 h 1349829"/>
              <a:gd name="connsiteX1" fmla="*/ 2194095 w 2983469"/>
              <a:gd name="connsiteY1" fmla="*/ 0 h 1349829"/>
              <a:gd name="connsiteX2" fmla="*/ 2983310 w 2983469"/>
              <a:gd name="connsiteY2" fmla="*/ 892629 h 1349829"/>
              <a:gd name="connsiteX3" fmla="*/ 1497410 w 2983469"/>
              <a:gd name="connsiteY3" fmla="*/ 1349829 h 1349829"/>
              <a:gd name="connsiteX4" fmla="*/ 11510 w 2983469"/>
              <a:gd name="connsiteY4" fmla="*/ 892629 h 1349829"/>
              <a:gd name="connsiteX0" fmla="*/ 3917 w 4644860"/>
              <a:gd name="connsiteY0" fmla="*/ 719619 h 1353438"/>
              <a:gd name="connsiteX1" fmla="*/ 3855645 w 4644860"/>
              <a:gd name="connsiteY1" fmla="*/ 1161 h 1353438"/>
              <a:gd name="connsiteX2" fmla="*/ 4644860 w 4644860"/>
              <a:gd name="connsiteY2" fmla="*/ 893790 h 1353438"/>
              <a:gd name="connsiteX3" fmla="*/ 3158960 w 4644860"/>
              <a:gd name="connsiteY3" fmla="*/ 1350990 h 1353438"/>
              <a:gd name="connsiteX4" fmla="*/ 3917 w 4644860"/>
              <a:gd name="connsiteY4" fmla="*/ 719619 h 135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4860" h="1353438">
                <a:moveTo>
                  <a:pt x="3917" y="719619"/>
                </a:moveTo>
                <a:cubicBezTo>
                  <a:pt x="120031" y="494648"/>
                  <a:pt x="3082155" y="-27868"/>
                  <a:pt x="3855645" y="1161"/>
                </a:cubicBezTo>
                <a:cubicBezTo>
                  <a:pt x="4629136" y="30190"/>
                  <a:pt x="4644860" y="641285"/>
                  <a:pt x="4644860" y="893790"/>
                </a:cubicBezTo>
                <a:cubicBezTo>
                  <a:pt x="4644860" y="1146295"/>
                  <a:pt x="3932451" y="1380019"/>
                  <a:pt x="3158960" y="1350990"/>
                </a:cubicBezTo>
                <a:cubicBezTo>
                  <a:pt x="2385470" y="1321962"/>
                  <a:pt x="-112197" y="944590"/>
                  <a:pt x="3917" y="719619"/>
                </a:cubicBez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০ মিনিট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6"/>
          <p:cNvSpPr/>
          <p:nvPr/>
        </p:nvSpPr>
        <p:spPr>
          <a:xfrm>
            <a:off x="670523" y="4269446"/>
            <a:ext cx="8305800" cy="1981200"/>
          </a:xfrm>
          <a:custGeom>
            <a:avLst/>
            <a:gdLst>
              <a:gd name="connsiteX0" fmla="*/ 0 w 4724400"/>
              <a:gd name="connsiteY0" fmla="*/ 419100 h 838200"/>
              <a:gd name="connsiteX1" fmla="*/ 2362200 w 4724400"/>
              <a:gd name="connsiteY1" fmla="*/ 0 h 838200"/>
              <a:gd name="connsiteX2" fmla="*/ 4724400 w 4724400"/>
              <a:gd name="connsiteY2" fmla="*/ 419100 h 838200"/>
              <a:gd name="connsiteX3" fmla="*/ 2362200 w 4724400"/>
              <a:gd name="connsiteY3" fmla="*/ 838200 h 838200"/>
              <a:gd name="connsiteX4" fmla="*/ 0 w 4724400"/>
              <a:gd name="connsiteY4" fmla="*/ 419100 h 838200"/>
              <a:gd name="connsiteX0" fmla="*/ 0 w 4840514"/>
              <a:gd name="connsiteY0" fmla="*/ 781401 h 1226870"/>
              <a:gd name="connsiteX1" fmla="*/ 2362200 w 4840514"/>
              <a:gd name="connsiteY1" fmla="*/ 362301 h 1226870"/>
              <a:gd name="connsiteX2" fmla="*/ 4840514 w 4840514"/>
              <a:gd name="connsiteY2" fmla="*/ 70201 h 1226870"/>
              <a:gd name="connsiteX3" fmla="*/ 2362200 w 4840514"/>
              <a:gd name="connsiteY3" fmla="*/ 1200501 h 1226870"/>
              <a:gd name="connsiteX4" fmla="*/ 0 w 4840514"/>
              <a:gd name="connsiteY4" fmla="*/ 781401 h 1226870"/>
              <a:gd name="connsiteX0" fmla="*/ 0 w 5537200"/>
              <a:gd name="connsiteY0" fmla="*/ 132621 h 1190478"/>
              <a:gd name="connsiteX1" fmla="*/ 3058886 w 5537200"/>
              <a:gd name="connsiteY1" fmla="*/ 352149 h 1190478"/>
              <a:gd name="connsiteX2" fmla="*/ 5537200 w 5537200"/>
              <a:gd name="connsiteY2" fmla="*/ 60049 h 1190478"/>
              <a:gd name="connsiteX3" fmla="*/ 3058886 w 5537200"/>
              <a:gd name="connsiteY3" fmla="*/ 1190349 h 1190478"/>
              <a:gd name="connsiteX4" fmla="*/ 0 w 5537200"/>
              <a:gd name="connsiteY4" fmla="*/ 132621 h 1190478"/>
              <a:gd name="connsiteX0" fmla="*/ 0 w 6045200"/>
              <a:gd name="connsiteY0" fmla="*/ 392976 h 1453435"/>
              <a:gd name="connsiteX1" fmla="*/ 3058886 w 6045200"/>
              <a:gd name="connsiteY1" fmla="*/ 612504 h 1453435"/>
              <a:gd name="connsiteX2" fmla="*/ 6045200 w 6045200"/>
              <a:gd name="connsiteY2" fmla="*/ 44633 h 1453435"/>
              <a:gd name="connsiteX3" fmla="*/ 3058886 w 6045200"/>
              <a:gd name="connsiteY3" fmla="*/ 1450704 h 1453435"/>
              <a:gd name="connsiteX4" fmla="*/ 0 w 6045200"/>
              <a:gd name="connsiteY4" fmla="*/ 392976 h 1453435"/>
              <a:gd name="connsiteX0" fmla="*/ 0 w 6291943"/>
              <a:gd name="connsiteY0" fmla="*/ 188241 h 1449578"/>
              <a:gd name="connsiteX1" fmla="*/ 3305629 w 6291943"/>
              <a:gd name="connsiteY1" fmla="*/ 610969 h 1449578"/>
              <a:gd name="connsiteX2" fmla="*/ 6291943 w 6291943"/>
              <a:gd name="connsiteY2" fmla="*/ 43098 h 1449578"/>
              <a:gd name="connsiteX3" fmla="*/ 3305629 w 6291943"/>
              <a:gd name="connsiteY3" fmla="*/ 1449169 h 1449578"/>
              <a:gd name="connsiteX4" fmla="*/ 0 w 6291943"/>
              <a:gd name="connsiteY4" fmla="*/ 188241 h 144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1943" h="1449578">
                <a:moveTo>
                  <a:pt x="0" y="188241"/>
                </a:moveTo>
                <a:cubicBezTo>
                  <a:pt x="0" y="-43222"/>
                  <a:pt x="2256972" y="635159"/>
                  <a:pt x="3305629" y="610969"/>
                </a:cubicBezTo>
                <a:cubicBezTo>
                  <a:pt x="4354286" y="586779"/>
                  <a:pt x="6291943" y="-188365"/>
                  <a:pt x="6291943" y="43098"/>
                </a:cubicBezTo>
                <a:cubicBezTo>
                  <a:pt x="6291943" y="274561"/>
                  <a:pt x="4354286" y="1424979"/>
                  <a:pt x="3305629" y="1449169"/>
                </a:cubicBezTo>
                <a:cubicBezTo>
                  <a:pt x="2256972" y="1473359"/>
                  <a:pt x="0" y="419704"/>
                  <a:pt x="0" y="18824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fld id="{5139C3D5-DA22-4601-9A8A-B2027C133EF2}" type="datetime10">
              <a:rPr lang="bn-BD" sz="36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 algn="ctr"/>
              <a:t>মঙ্গলবার, 17 সেপ্টেম্বর 2019</a:t>
            </a:fld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97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2347" y="4640759"/>
            <a:ext cx="39148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জোর করে খাওয়ানো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0" b="10616"/>
          <a:stretch/>
        </p:blipFill>
        <p:spPr>
          <a:xfrm>
            <a:off x="5008860" y="1295400"/>
            <a:ext cx="4058939" cy="411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90383" y="5326559"/>
            <a:ext cx="2186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মুখস্থ বিদ্যা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4" r="3560" b="16479"/>
          <a:stretch/>
        </p:blipFill>
        <p:spPr>
          <a:xfrm>
            <a:off x="0" y="1625718"/>
            <a:ext cx="4953000" cy="30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5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ukhosth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525250"/>
            <a:ext cx="7467600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 পড়া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1" y="762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44520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spc="15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</a:t>
            </a:r>
            <a:r>
              <a:rPr lang="bn-BD" sz="7200" b="1" cap="none" spc="15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 </a:t>
            </a:r>
            <a:r>
              <a:rPr lang="bn-BD" sz="72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 </a:t>
            </a:r>
            <a:endParaRPr lang="en-US" sz="4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422600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প্রথম পত্র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3124200"/>
            <a:ext cx="9067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প্রমথ চৌধুরী</a:t>
            </a:r>
            <a:endParaRPr lang="en-US" sz="72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482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53070"/>
            <a:ext cx="8763000" cy="11079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278082"/>
            <a:ext cx="8839200" cy="397031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  <a:p>
            <a:r>
              <a:rPr lang="bn-BD" sz="3600" b="1" cap="none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প্রমথ চৌধুরীর জন্ম ও মৃত্যু তারিখ এবং তাঁর </a:t>
            </a:r>
            <a:endParaRPr lang="en-US" sz="3600" b="1" cap="none" spc="150" dirty="0" smtClean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cap="none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উল্লেখযোগ্য গ্রন্থের নাম </a:t>
            </a:r>
            <a:r>
              <a:rPr lang="bn-BD" sz="36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  <a:endParaRPr lang="bn-BD" sz="3600" b="1" cap="none" spc="150" dirty="0" smtClean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solidFill>
                  <a:srgbClr val="60551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প্রবন্ধের নির্বাচিত অংশ শুদ্ধ উচ্চারণে পড়তে পারবে। </a:t>
            </a:r>
          </a:p>
          <a:p>
            <a:r>
              <a:rPr lang="bn-BD" sz="3600" b="1" cap="none" spc="1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কঠিন শব্দের অর্থ বলতে পারবে।</a:t>
            </a:r>
          </a:p>
          <a:p>
            <a:r>
              <a:rPr lang="bn-BD" sz="3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লাইব্রেরি ও বই পড়ার প্রয়োজনীয়তা বর্ণনা করতে </a:t>
            </a:r>
            <a:endParaRPr lang="en-US" sz="3600" b="1" spc="150" dirty="0" smtClean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  <a:r>
              <a:rPr lang="bn-BD" sz="3600" b="1" cap="none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cap="none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4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0" y="86142"/>
            <a:ext cx="2362200" cy="1754326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জন্ম </a:t>
            </a:r>
            <a:r>
              <a:rPr lang="en-US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6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৭ই আগস্ট,</a:t>
            </a:r>
          </a:p>
          <a:p>
            <a:pPr algn="ctr"/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১৮৬৮ খ্রিষ্টাব্দ </a:t>
            </a:r>
            <a:endParaRPr lang="en-US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91200" y="1828800"/>
            <a:ext cx="3276601" cy="3108543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উল্লেখযোগ্য গ্রন্থ </a:t>
            </a:r>
            <a:r>
              <a:rPr lang="en-US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2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বীরবলের হালখাতা, রায়তের কথা, চার-ইয়ারি কথা, সনেট পঞ্চাশৎ, পদচারণ ইত্যাদি। </a:t>
            </a:r>
            <a:endParaRPr lang="en-US" sz="32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8999" y="4953000"/>
            <a:ext cx="2362202" cy="1569660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মৃত্যু </a:t>
            </a:r>
            <a:r>
              <a:rPr lang="en-US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2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২রা সেপ্টেম্বর,</a:t>
            </a:r>
          </a:p>
          <a:p>
            <a:pPr algn="ctr"/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১৯৪৬ </a:t>
            </a:r>
            <a:r>
              <a:rPr lang="bn-BD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খ্রিষ্টাব্দ </a:t>
            </a:r>
            <a:endParaRPr lang="en-US" sz="32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844457"/>
            <a:ext cx="3352799" cy="3108543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28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ছদ্মনাম </a:t>
            </a:r>
            <a:r>
              <a:rPr lang="en-US" sz="28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28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বীরবল </a:t>
            </a:r>
          </a:p>
          <a:p>
            <a:r>
              <a:rPr lang="bn-BD" sz="2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সম্পাদনা </a:t>
            </a:r>
            <a:r>
              <a:rPr lang="en-US" sz="28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2800" b="1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সবুজ পত্র </a:t>
            </a:r>
          </a:p>
          <a:p>
            <a:r>
              <a:rPr lang="bn-BD" sz="2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 কৃতিত্ব </a:t>
            </a:r>
            <a:r>
              <a:rPr lang="en-US" sz="2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28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সাহিত্যে চলিত ভাষারীতির প্রবর্তন। </a:t>
            </a:r>
            <a:endParaRPr lang="en-US" sz="24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96629" y="4215825"/>
            <a:ext cx="18421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প্রমথ চৌধুরী</a:t>
            </a:r>
            <a:endParaRPr lang="en-US" sz="3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981200"/>
            <a:ext cx="2057400" cy="223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2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8403" y="5858470"/>
            <a:ext cx="1749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সোল্লাস</a:t>
            </a:r>
            <a:endParaRPr lang="en-US" sz="5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3822" y="5858470"/>
            <a:ext cx="2165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আনন্দ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" b="7427"/>
          <a:stretch/>
        </p:blipFill>
        <p:spPr>
          <a:xfrm>
            <a:off x="76200" y="76200"/>
            <a:ext cx="8991600" cy="58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4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5"/>
          <a:stretch/>
        </p:blipFill>
        <p:spPr>
          <a:xfrm>
            <a:off x="76200" y="76200"/>
            <a:ext cx="6276574" cy="6400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33486" y="1438870"/>
            <a:ext cx="18771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আয়ত্ত 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94567" y="2505670"/>
            <a:ext cx="26356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হস্তগত, </a:t>
            </a:r>
          </a:p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শিক্ষালব্ধ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4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20566" r="2121"/>
          <a:stretch/>
        </p:blipFill>
        <p:spPr>
          <a:xfrm>
            <a:off x="381000" y="122417"/>
            <a:ext cx="8201892" cy="54401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59185" y="5706070"/>
            <a:ext cx="2079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অবগাহন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1000" y="5715000"/>
            <a:ext cx="22381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গোসল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6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6021" y="5172670"/>
            <a:ext cx="1526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উদ্বাহু</a:t>
            </a:r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4966" y="5181600"/>
            <a:ext cx="2409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ঊর্দ্ধবাহু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0584" y="5997714"/>
            <a:ext cx="75568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0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 ফল লাভের জন্য আমরা সকলে উদ্বাহু</a:t>
            </a:r>
            <a:endParaRPr lang="en-US" sz="40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15400" cy="506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4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7646" y="3886200"/>
            <a:ext cx="2473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লোলুপদৃষ্টি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03918" y="3877270"/>
            <a:ext cx="3716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লোভী চাহনি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259050"/>
            <a:ext cx="8915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শিক্ষিত সমাজের লোলুপদৃষ্টি আজ অর্থের ওপরই পড়ে রয়েছে।</a:t>
            </a:r>
            <a:endParaRPr lang="en-US" sz="4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3" y="76200"/>
            <a:ext cx="8951697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4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67400" y="2581870"/>
            <a:ext cx="3222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ভাঁড়েও ভবানী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12156" y="3648670"/>
            <a:ext cx="3055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শূন্য, রিক্ত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r="8710"/>
          <a:stretch/>
        </p:blipFill>
        <p:spPr>
          <a:xfrm>
            <a:off x="117764" y="76200"/>
            <a:ext cx="572740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334000"/>
            <a:ext cx="8915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জাতির জ্ঞানের ভাণ্ডার শূন্য</a:t>
            </a:r>
          </a:p>
          <a:p>
            <a:pPr algn="ctr"/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সে জাতির ধনের ভাঁড়েও ভবানী।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3733800" cy="50570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1" t="4385" r="12554" b="7577"/>
          <a:stretch/>
        </p:blipFill>
        <p:spPr>
          <a:xfrm>
            <a:off x="5413530" y="161959"/>
            <a:ext cx="3481089" cy="49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2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4"/>
          <a:stretch/>
        </p:blipFill>
        <p:spPr>
          <a:xfrm>
            <a:off x="4191001" y="214745"/>
            <a:ext cx="4876799" cy="31380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3904" y="2057400"/>
            <a:ext cx="9989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গুহা</a:t>
            </a:r>
            <a:endParaRPr lang="en-US" sz="5400" b="1" cap="none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057870"/>
            <a:ext cx="2912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দর্শনের চর্চা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0" y="5553670"/>
            <a:ext cx="2513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নীতির চর্চা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14815" r="1515" b="15387"/>
          <a:stretch/>
        </p:blipFill>
        <p:spPr>
          <a:xfrm>
            <a:off x="0" y="3886200"/>
            <a:ext cx="5285553" cy="2895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20485" y="5706070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</a:t>
            </a:r>
            <a:endParaRPr lang="en-US" sz="5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arrow1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6298" y="1122217"/>
            <a:ext cx="1163783" cy="914401"/>
          </a:xfrm>
          <a:prstGeom prst="rect">
            <a:avLst/>
          </a:prstGeom>
        </p:spPr>
      </p:pic>
      <p:pic>
        <p:nvPicPr>
          <p:cNvPr id="13" name="Picture 12" descr="green_arrow_left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4478" y="5046215"/>
            <a:ext cx="2246377" cy="172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13" y="1134070"/>
            <a:ext cx="3313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বিজ্ঞানের চর্চা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8800" y="5562600"/>
            <a:ext cx="3437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সাহিত্যের</a:t>
            </a:r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চর্চা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370" y="76200"/>
            <a:ext cx="4860230" cy="380509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14952" y="2581870"/>
            <a:ext cx="1776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জাদুঘর</a:t>
            </a:r>
            <a:endParaRPr lang="en-US" sz="5400" b="1" cap="none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7"/>
          <a:stretch/>
        </p:blipFill>
        <p:spPr>
          <a:xfrm>
            <a:off x="76200" y="4017818"/>
            <a:ext cx="4326780" cy="275777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789266" y="4029670"/>
            <a:ext cx="2249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লাইব্রেরি</a:t>
            </a:r>
            <a:r>
              <a:rPr lang="bn-BD" sz="5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green_arrow_left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5133807"/>
            <a:ext cx="2246377" cy="1724193"/>
          </a:xfrm>
          <a:prstGeom prst="rect">
            <a:avLst/>
          </a:prstGeom>
        </p:spPr>
      </p:pic>
      <p:pic>
        <p:nvPicPr>
          <p:cNvPr id="16" name="Picture 15" descr="arrow15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219200"/>
            <a:ext cx="10668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7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4114"/>
            <a:ext cx="90678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0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0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09" y="838200"/>
            <a:ext cx="5003691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2400" y="845772"/>
            <a:ext cx="3886200" cy="19697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2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-গ্রুপ</a:t>
            </a:r>
            <a:r>
              <a:rPr lang="en-US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  <a:endParaRPr lang="bn-BD" sz="32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 পাশের ছবিতে ‘বই পড়া’ প্রবন্ধের কোন দিকটি ফুটে উঠেছে? বর্ণনা দাও।</a:t>
            </a:r>
            <a:endParaRPr lang="en-US" sz="30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" t="7475" r="25961" b="5253"/>
          <a:stretch/>
        </p:blipFill>
        <p:spPr>
          <a:xfrm>
            <a:off x="76200" y="2863366"/>
            <a:ext cx="3837708" cy="39184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4800" y="4572000"/>
            <a:ext cx="48006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BD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-গ্রুপ</a:t>
            </a:r>
            <a:r>
              <a:rPr lang="en-US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  <a:endParaRPr lang="bn-BD" sz="3600" b="1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বাম পাশের ছবিতে ‘বই পড়া’ প্রবন্ধের যে দিকটি ফুটে উঠেছে তার বর্ণনা দাও।</a:t>
            </a:r>
            <a:endParaRPr lang="en-US" sz="3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8" t="22047" r="18181" b="32045"/>
          <a:stretch/>
        </p:blipFill>
        <p:spPr>
          <a:xfrm>
            <a:off x="1524000" y="5334000"/>
            <a:ext cx="10668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3" t="40308" r="46342" b="1"/>
          <a:stretch/>
        </p:blipFill>
        <p:spPr>
          <a:xfrm>
            <a:off x="2667000" y="5527964"/>
            <a:ext cx="1246908" cy="11014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7" t="10555" r="46436" b="51918"/>
          <a:stretch/>
        </p:blipFill>
        <p:spPr>
          <a:xfrm>
            <a:off x="114007" y="5791200"/>
            <a:ext cx="118139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6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6868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5181600"/>
            <a:ext cx="8610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‘আমরা শিক্ষার ফল লাভের জন্য উদ্বাহু’ </a:t>
            </a:r>
            <a:endParaRPr lang="en-US" sz="4800" b="1" spc="150" dirty="0" smtClean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8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– ব্যাখ্যা করো। </a:t>
            </a:r>
            <a:endParaRPr lang="en-US" sz="48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683603"/>
            <a:ext cx="6705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প্রমথ চৌধুরীর ছদ্মনাম কী?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598003"/>
            <a:ext cx="7239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সাহিত্য চর্চার জন্য কী দরকার?  </a:t>
            </a:r>
            <a:endParaRPr lang="en-US" sz="48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3611940"/>
            <a:ext cx="8534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আমাদের শিক্ষিত সমাজের লোলুপদৃষ্টি </a:t>
            </a:r>
            <a:r>
              <a:rPr lang="en-US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কোথায়?</a:t>
            </a:r>
            <a:r>
              <a:rPr lang="bn-BD" sz="4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47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14961"/>
            <a:ext cx="8839200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3081278"/>
            <a:ext cx="88392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‘বই পড়া’ প্রবন্ধের আলোকে</a:t>
            </a:r>
          </a:p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আমাদের জীবনে লাইব্রেরির প্রয়োজনীয়তা ব্যাখ্যা করো।  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31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olaka.jpg"/>
          <p:cNvPicPr>
            <a:picLocks noChangeAspect="1"/>
          </p:cNvPicPr>
          <p:nvPr/>
        </p:nvPicPr>
        <p:blipFill>
          <a:blip r:embed="rId2"/>
          <a:srcRect t="9722"/>
          <a:stretch>
            <a:fillRect/>
          </a:stretch>
        </p:blipFill>
        <p:spPr>
          <a:xfrm>
            <a:off x="434926" y="304800"/>
            <a:ext cx="8328074" cy="6096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828800" y="2057400"/>
            <a:ext cx="5334000" cy="264687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E4FEE6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rgbClr val="E4FEE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05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321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user</cp:lastModifiedBy>
  <cp:revision>135</cp:revision>
  <dcterms:created xsi:type="dcterms:W3CDTF">2006-08-16T00:00:00Z</dcterms:created>
  <dcterms:modified xsi:type="dcterms:W3CDTF">2019-09-17T15:54:32Z</dcterms:modified>
</cp:coreProperties>
</file>