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2" r:id="rId3"/>
    <p:sldId id="263" r:id="rId4"/>
    <p:sldId id="259" r:id="rId5"/>
    <p:sldId id="260" r:id="rId6"/>
    <p:sldId id="264" r:id="rId7"/>
    <p:sldId id="261" r:id="rId8"/>
    <p:sldId id="265" r:id="rId9"/>
    <p:sldId id="271" r:id="rId10"/>
    <p:sldId id="258" r:id="rId11"/>
    <p:sldId id="275" r:id="rId12"/>
    <p:sldId id="266" r:id="rId13"/>
    <p:sldId id="267" r:id="rId14"/>
    <p:sldId id="272" r:id="rId15"/>
    <p:sldId id="268" r:id="rId16"/>
    <p:sldId id="270"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1056"/>
      </p:cViewPr>
      <p:guideLst/>
    </p:cSldViewPr>
  </p:slideViewPr>
  <p:notesTextViewPr>
    <p:cViewPr>
      <p:scale>
        <a:sx n="1" d="1"/>
        <a:sy n="1" d="1"/>
      </p:scale>
      <p:origin x="0" y="0"/>
    </p:cViewPr>
  </p:notesTextViewPr>
  <p:sorterViewPr>
    <p:cViewPr>
      <p:scale>
        <a:sx n="100" d="100"/>
        <a:sy n="100" d="100"/>
      </p:scale>
      <p:origin x="0" y="-30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A433CF-11BA-47A5-AA99-0E6F2723F145}"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FE776-8BC4-41E5-8A92-15D0837B537D}" type="slidenum">
              <a:rPr lang="en-US" smtClean="0"/>
              <a:t>‹#›</a:t>
            </a:fld>
            <a:endParaRPr lang="en-US"/>
          </a:p>
        </p:txBody>
      </p:sp>
    </p:spTree>
    <p:extLst>
      <p:ext uri="{BB962C8B-B14F-4D97-AF65-F5344CB8AC3E}">
        <p14:creationId xmlns:p14="http://schemas.microsoft.com/office/powerpoint/2010/main" val="151654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433CF-11BA-47A5-AA99-0E6F2723F145}"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FE776-8BC4-41E5-8A92-15D0837B537D}" type="slidenum">
              <a:rPr lang="en-US" smtClean="0"/>
              <a:t>‹#›</a:t>
            </a:fld>
            <a:endParaRPr lang="en-US"/>
          </a:p>
        </p:txBody>
      </p:sp>
    </p:spTree>
    <p:extLst>
      <p:ext uri="{BB962C8B-B14F-4D97-AF65-F5344CB8AC3E}">
        <p14:creationId xmlns:p14="http://schemas.microsoft.com/office/powerpoint/2010/main" val="420248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433CF-11BA-47A5-AA99-0E6F2723F145}"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FE776-8BC4-41E5-8A92-15D0837B537D}" type="slidenum">
              <a:rPr lang="en-US" smtClean="0"/>
              <a:t>‹#›</a:t>
            </a:fld>
            <a:endParaRPr lang="en-US"/>
          </a:p>
        </p:txBody>
      </p:sp>
    </p:spTree>
    <p:extLst>
      <p:ext uri="{BB962C8B-B14F-4D97-AF65-F5344CB8AC3E}">
        <p14:creationId xmlns:p14="http://schemas.microsoft.com/office/powerpoint/2010/main" val="223846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433CF-11BA-47A5-AA99-0E6F2723F145}"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FE776-8BC4-41E5-8A92-15D0837B537D}" type="slidenum">
              <a:rPr lang="en-US" smtClean="0"/>
              <a:t>‹#›</a:t>
            </a:fld>
            <a:endParaRPr lang="en-US"/>
          </a:p>
        </p:txBody>
      </p:sp>
    </p:spTree>
    <p:extLst>
      <p:ext uri="{BB962C8B-B14F-4D97-AF65-F5344CB8AC3E}">
        <p14:creationId xmlns:p14="http://schemas.microsoft.com/office/powerpoint/2010/main" val="401902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A433CF-11BA-47A5-AA99-0E6F2723F145}"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FE776-8BC4-41E5-8A92-15D0837B537D}" type="slidenum">
              <a:rPr lang="en-US" smtClean="0"/>
              <a:t>‹#›</a:t>
            </a:fld>
            <a:endParaRPr lang="en-US"/>
          </a:p>
        </p:txBody>
      </p:sp>
    </p:spTree>
    <p:extLst>
      <p:ext uri="{BB962C8B-B14F-4D97-AF65-F5344CB8AC3E}">
        <p14:creationId xmlns:p14="http://schemas.microsoft.com/office/powerpoint/2010/main" val="2015670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A433CF-11BA-47A5-AA99-0E6F2723F145}"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FE776-8BC4-41E5-8A92-15D0837B537D}" type="slidenum">
              <a:rPr lang="en-US" smtClean="0"/>
              <a:t>‹#›</a:t>
            </a:fld>
            <a:endParaRPr lang="en-US"/>
          </a:p>
        </p:txBody>
      </p:sp>
    </p:spTree>
    <p:extLst>
      <p:ext uri="{BB962C8B-B14F-4D97-AF65-F5344CB8AC3E}">
        <p14:creationId xmlns:p14="http://schemas.microsoft.com/office/powerpoint/2010/main" val="1909626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A433CF-11BA-47A5-AA99-0E6F2723F145}" type="datetimeFigureOut">
              <a:rPr lang="en-US" smtClean="0"/>
              <a:t>10/19/2019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FE776-8BC4-41E5-8A92-15D0837B537D}" type="slidenum">
              <a:rPr lang="en-US" smtClean="0"/>
              <a:t>‹#›</a:t>
            </a:fld>
            <a:endParaRPr lang="en-US"/>
          </a:p>
        </p:txBody>
      </p:sp>
    </p:spTree>
    <p:extLst>
      <p:ext uri="{BB962C8B-B14F-4D97-AF65-F5344CB8AC3E}">
        <p14:creationId xmlns:p14="http://schemas.microsoft.com/office/powerpoint/2010/main" val="306930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A433CF-11BA-47A5-AA99-0E6F2723F145}" type="datetimeFigureOut">
              <a:rPr lang="en-US" smtClean="0"/>
              <a:t>10/19/2019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FE776-8BC4-41E5-8A92-15D0837B537D}" type="slidenum">
              <a:rPr lang="en-US" smtClean="0"/>
              <a:t>‹#›</a:t>
            </a:fld>
            <a:endParaRPr lang="en-US"/>
          </a:p>
        </p:txBody>
      </p:sp>
    </p:spTree>
    <p:extLst>
      <p:ext uri="{BB962C8B-B14F-4D97-AF65-F5344CB8AC3E}">
        <p14:creationId xmlns:p14="http://schemas.microsoft.com/office/powerpoint/2010/main" val="2062056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433CF-11BA-47A5-AA99-0E6F2723F145}" type="datetimeFigureOut">
              <a:rPr lang="en-US" smtClean="0"/>
              <a:t>10/19/2019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FE776-8BC4-41E5-8A92-15D0837B537D}" type="slidenum">
              <a:rPr lang="en-US" smtClean="0"/>
              <a:t>‹#›</a:t>
            </a:fld>
            <a:endParaRPr lang="en-US"/>
          </a:p>
        </p:txBody>
      </p:sp>
    </p:spTree>
    <p:extLst>
      <p:ext uri="{BB962C8B-B14F-4D97-AF65-F5344CB8AC3E}">
        <p14:creationId xmlns:p14="http://schemas.microsoft.com/office/powerpoint/2010/main" val="3692845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433CF-11BA-47A5-AA99-0E6F2723F145}"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FE776-8BC4-41E5-8A92-15D0837B537D}" type="slidenum">
              <a:rPr lang="en-US" smtClean="0"/>
              <a:t>‹#›</a:t>
            </a:fld>
            <a:endParaRPr lang="en-US"/>
          </a:p>
        </p:txBody>
      </p:sp>
    </p:spTree>
    <p:extLst>
      <p:ext uri="{BB962C8B-B14F-4D97-AF65-F5344CB8AC3E}">
        <p14:creationId xmlns:p14="http://schemas.microsoft.com/office/powerpoint/2010/main" val="3248570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433CF-11BA-47A5-AA99-0E6F2723F145}"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FE776-8BC4-41E5-8A92-15D0837B537D}" type="slidenum">
              <a:rPr lang="en-US" smtClean="0"/>
              <a:t>‹#›</a:t>
            </a:fld>
            <a:endParaRPr lang="en-US"/>
          </a:p>
        </p:txBody>
      </p:sp>
    </p:spTree>
    <p:extLst>
      <p:ext uri="{BB962C8B-B14F-4D97-AF65-F5344CB8AC3E}">
        <p14:creationId xmlns:p14="http://schemas.microsoft.com/office/powerpoint/2010/main" val="18042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433CF-11BA-47A5-AA99-0E6F2723F145}" type="datetimeFigureOut">
              <a:rPr lang="en-US" smtClean="0"/>
              <a:t>10/19/2019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FE776-8BC4-41E5-8A92-15D0837B537D}" type="slidenum">
              <a:rPr lang="en-US" smtClean="0"/>
              <a:t>‹#›</a:t>
            </a:fld>
            <a:endParaRPr lang="en-US"/>
          </a:p>
        </p:txBody>
      </p:sp>
    </p:spTree>
    <p:extLst>
      <p:ext uri="{BB962C8B-B14F-4D97-AF65-F5344CB8AC3E}">
        <p14:creationId xmlns:p14="http://schemas.microsoft.com/office/powerpoint/2010/main" val="3619067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670" y="1466850"/>
            <a:ext cx="10659651" cy="5391150"/>
          </a:xfrm>
          <a:prstGeom prst="rect">
            <a:avLst/>
          </a:prstGeom>
        </p:spPr>
      </p:pic>
      <p:sp>
        <p:nvSpPr>
          <p:cNvPr id="3" name="TextBox 2"/>
          <p:cNvSpPr txBox="1"/>
          <p:nvPr/>
        </p:nvSpPr>
        <p:spPr>
          <a:xfrm>
            <a:off x="0" y="143411"/>
            <a:ext cx="12192000" cy="1323439"/>
          </a:xfrm>
          <a:prstGeom prst="rect">
            <a:avLst/>
          </a:prstGeom>
          <a:noFill/>
        </p:spPr>
        <p:txBody>
          <a:bodyPr wrap="square" rtlCol="0">
            <a:spAutoFit/>
          </a:bodyPr>
          <a:lstStyle/>
          <a:p>
            <a:r>
              <a:rPr lang="bn-IN" sz="8000" dirty="0" smtClean="0">
                <a:latin typeface="NikoshBAN" panose="02000000000000000000" pitchFamily="2" charset="0"/>
                <a:cs typeface="NikoshBAN" panose="02000000000000000000" pitchFamily="2" charset="0"/>
              </a:rPr>
              <a:t>            সবাইকে স্বাগতম </a:t>
            </a:r>
            <a:endParaRPr lang="en-US"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4518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893" y="707886"/>
            <a:ext cx="4359623" cy="3064151"/>
          </a:xfrm>
          <a:prstGeom prst="rect">
            <a:avLst/>
          </a:prstGeom>
        </p:spPr>
      </p:pic>
      <p:sp>
        <p:nvSpPr>
          <p:cNvPr id="3" name="TextBox 2"/>
          <p:cNvSpPr txBox="1"/>
          <p:nvPr/>
        </p:nvSpPr>
        <p:spPr>
          <a:xfrm>
            <a:off x="1478071" y="0"/>
            <a:ext cx="8311891"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কিছু স্নেহ জাতীয় খাবারের সাথে পরিচিত হওয়া যাক </a:t>
            </a:r>
            <a:endParaRPr lang="en-US" sz="4000" dirty="0">
              <a:latin typeface="NikoshBAN" panose="02000000000000000000" pitchFamily="2" charset="0"/>
              <a:cs typeface="NikoshBAN" panose="02000000000000000000" pitchFamily="2" charset="0"/>
            </a:endParaRPr>
          </a:p>
        </p:txBody>
      </p:sp>
      <p:pic>
        <p:nvPicPr>
          <p:cNvPr id="4" name="Content Placeholder 4"/>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1615858" y="707886"/>
            <a:ext cx="4421687" cy="285962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857" y="3758303"/>
            <a:ext cx="4421687" cy="309969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6893" y="4070960"/>
            <a:ext cx="4359623" cy="2949878"/>
          </a:xfrm>
          <a:prstGeom prst="rect">
            <a:avLst/>
          </a:prstGeom>
        </p:spPr>
      </p:pic>
      <p:sp>
        <p:nvSpPr>
          <p:cNvPr id="7" name="TextBox 6"/>
          <p:cNvSpPr txBox="1"/>
          <p:nvPr/>
        </p:nvSpPr>
        <p:spPr>
          <a:xfrm>
            <a:off x="3908121" y="1916482"/>
            <a:ext cx="1122423" cy="707886"/>
          </a:xfrm>
          <a:prstGeom prst="rect">
            <a:avLst/>
          </a:prstGeom>
          <a:noFill/>
        </p:spPr>
        <p:txBody>
          <a:bodyPr wrap="none" rtlCol="0">
            <a:spAutoFit/>
          </a:bodyPr>
          <a:lstStyle/>
          <a:p>
            <a:r>
              <a:rPr lang="bn-IN" sz="4000" dirty="0" smtClean="0">
                <a:solidFill>
                  <a:srgbClr val="FFFF00"/>
                </a:solidFill>
                <a:latin typeface="NikoshBAN" panose="02000000000000000000" pitchFamily="2" charset="0"/>
                <a:cs typeface="NikoshBAN" panose="02000000000000000000" pitchFamily="2" charset="0"/>
              </a:rPr>
              <a:t>মাংস</a:t>
            </a:r>
            <a:r>
              <a:rPr lang="bn-IN" dirty="0" smtClean="0"/>
              <a:t> </a:t>
            </a:r>
            <a:endParaRPr lang="en-US" dirty="0"/>
          </a:p>
        </p:txBody>
      </p:sp>
      <p:sp>
        <p:nvSpPr>
          <p:cNvPr id="8" name="TextBox 7"/>
          <p:cNvSpPr txBox="1"/>
          <p:nvPr/>
        </p:nvSpPr>
        <p:spPr>
          <a:xfrm>
            <a:off x="8455068" y="2079321"/>
            <a:ext cx="1125629"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পনির</a:t>
            </a:r>
            <a:r>
              <a:rPr lang="bn-IN" dirty="0" smtClean="0"/>
              <a:t> </a:t>
            </a:r>
            <a:endParaRPr lang="en-US" dirty="0"/>
          </a:p>
        </p:txBody>
      </p:sp>
      <p:sp>
        <p:nvSpPr>
          <p:cNvPr id="9" name="TextBox 8"/>
          <p:cNvSpPr txBox="1"/>
          <p:nvPr/>
        </p:nvSpPr>
        <p:spPr>
          <a:xfrm>
            <a:off x="4146115" y="5373666"/>
            <a:ext cx="1136850"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ছোলা</a:t>
            </a:r>
            <a:r>
              <a:rPr lang="bn-IN" dirty="0" smtClean="0"/>
              <a:t> </a:t>
            </a:r>
            <a:endParaRPr lang="en-US" dirty="0"/>
          </a:p>
        </p:txBody>
      </p:sp>
      <p:sp>
        <p:nvSpPr>
          <p:cNvPr id="10" name="TextBox 9"/>
          <p:cNvSpPr txBox="1"/>
          <p:nvPr/>
        </p:nvSpPr>
        <p:spPr>
          <a:xfrm>
            <a:off x="8818323" y="5373666"/>
            <a:ext cx="1252266" cy="707886"/>
          </a:xfrm>
          <a:prstGeom prst="rect">
            <a:avLst/>
          </a:prstGeom>
          <a:noFill/>
        </p:spPr>
        <p:txBody>
          <a:bodyPr wrap="none" rtlCol="0">
            <a:spAutoFit/>
          </a:bodyPr>
          <a:lstStyle/>
          <a:p>
            <a:r>
              <a:rPr lang="bn-IN" sz="4000" dirty="0" smtClean="0">
                <a:solidFill>
                  <a:srgbClr val="C00000"/>
                </a:solidFill>
                <a:latin typeface="NikoshBAN" panose="02000000000000000000" pitchFamily="2" charset="0"/>
                <a:cs typeface="NikoshBAN" panose="02000000000000000000" pitchFamily="2" charset="0"/>
              </a:rPr>
              <a:t>বাদাম</a:t>
            </a:r>
            <a:r>
              <a:rPr lang="bn-IN"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3439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80">
                                          <p:stCondLst>
                                            <p:cond delay="0"/>
                                          </p:stCondLst>
                                        </p:cTn>
                                        <p:tgtEl>
                                          <p:spTgt spid="7"/>
                                        </p:tgtEl>
                                      </p:cBhvr>
                                    </p:animEffect>
                                    <p:anim calcmode="lin" valueType="num">
                                      <p:cBhvr>
                                        <p:cTn id="3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0" dur="26">
                                          <p:stCondLst>
                                            <p:cond delay="650"/>
                                          </p:stCondLst>
                                        </p:cTn>
                                        <p:tgtEl>
                                          <p:spTgt spid="7"/>
                                        </p:tgtEl>
                                      </p:cBhvr>
                                      <p:to x="100000" y="60000"/>
                                    </p:animScale>
                                    <p:animScale>
                                      <p:cBhvr>
                                        <p:cTn id="41" dur="166" decel="50000">
                                          <p:stCondLst>
                                            <p:cond delay="676"/>
                                          </p:stCondLst>
                                        </p:cTn>
                                        <p:tgtEl>
                                          <p:spTgt spid="7"/>
                                        </p:tgtEl>
                                      </p:cBhvr>
                                      <p:to x="100000" y="100000"/>
                                    </p:animScale>
                                    <p:animScale>
                                      <p:cBhvr>
                                        <p:cTn id="42" dur="26">
                                          <p:stCondLst>
                                            <p:cond delay="1312"/>
                                          </p:stCondLst>
                                        </p:cTn>
                                        <p:tgtEl>
                                          <p:spTgt spid="7"/>
                                        </p:tgtEl>
                                      </p:cBhvr>
                                      <p:to x="100000" y="80000"/>
                                    </p:animScale>
                                    <p:animScale>
                                      <p:cBhvr>
                                        <p:cTn id="43" dur="166" decel="50000">
                                          <p:stCondLst>
                                            <p:cond delay="1338"/>
                                          </p:stCondLst>
                                        </p:cTn>
                                        <p:tgtEl>
                                          <p:spTgt spid="7"/>
                                        </p:tgtEl>
                                      </p:cBhvr>
                                      <p:to x="100000" y="100000"/>
                                    </p:animScale>
                                    <p:animScale>
                                      <p:cBhvr>
                                        <p:cTn id="44" dur="26">
                                          <p:stCondLst>
                                            <p:cond delay="1642"/>
                                          </p:stCondLst>
                                        </p:cTn>
                                        <p:tgtEl>
                                          <p:spTgt spid="7"/>
                                        </p:tgtEl>
                                      </p:cBhvr>
                                      <p:to x="100000" y="90000"/>
                                    </p:animScale>
                                    <p:animScale>
                                      <p:cBhvr>
                                        <p:cTn id="45" dur="166" decel="50000">
                                          <p:stCondLst>
                                            <p:cond delay="1668"/>
                                          </p:stCondLst>
                                        </p:cTn>
                                        <p:tgtEl>
                                          <p:spTgt spid="7"/>
                                        </p:tgtEl>
                                      </p:cBhvr>
                                      <p:to x="100000" y="100000"/>
                                    </p:animScale>
                                    <p:animScale>
                                      <p:cBhvr>
                                        <p:cTn id="46" dur="26">
                                          <p:stCondLst>
                                            <p:cond delay="1808"/>
                                          </p:stCondLst>
                                        </p:cTn>
                                        <p:tgtEl>
                                          <p:spTgt spid="7"/>
                                        </p:tgtEl>
                                      </p:cBhvr>
                                      <p:to x="100000" y="95000"/>
                                    </p:animScale>
                                    <p:animScale>
                                      <p:cBhvr>
                                        <p:cTn id="47" dur="166" decel="50000">
                                          <p:stCondLst>
                                            <p:cond delay="1834"/>
                                          </p:stCondLst>
                                        </p:cTn>
                                        <p:tgtEl>
                                          <p:spTgt spid="7"/>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2000"/>
                                        <p:tgtEl>
                                          <p:spTgt spid="8"/>
                                        </p:tgtEl>
                                      </p:cBhvr>
                                    </p:animEffect>
                                    <p:anim calcmode="lin" valueType="num">
                                      <p:cBhvr>
                                        <p:cTn id="53" dur="2000" fill="hold"/>
                                        <p:tgtEl>
                                          <p:spTgt spid="8"/>
                                        </p:tgtEl>
                                        <p:attrNameLst>
                                          <p:attrName>ppt_w</p:attrName>
                                        </p:attrNameLst>
                                      </p:cBhvr>
                                      <p:tavLst>
                                        <p:tav tm="0" fmla="#ppt_w*sin(2.5*pi*$)">
                                          <p:val>
                                            <p:fltVal val="0"/>
                                          </p:val>
                                        </p:tav>
                                        <p:tav tm="100000">
                                          <p:val>
                                            <p:fltVal val="1"/>
                                          </p:val>
                                        </p:tav>
                                      </p:tavLst>
                                    </p:anim>
                                    <p:anim calcmode="lin" valueType="num">
                                      <p:cBhvr>
                                        <p:cTn id="5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Effect transition="in" filter="fade">
                                      <p:cBhvr>
                                        <p:cTn id="6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8953" y="876822"/>
            <a:ext cx="2549096" cy="769441"/>
          </a:xfrm>
          <a:prstGeom prst="rect">
            <a:avLst/>
          </a:prstGeom>
          <a:noFill/>
        </p:spPr>
        <p:txBody>
          <a:bodyPr wrap="none" rtlCol="0">
            <a:spAutoFit/>
          </a:bodyPr>
          <a:lstStyle/>
          <a:p>
            <a:r>
              <a:rPr lang="bn-IN" sz="4400" dirty="0" smtClean="0">
                <a:latin typeface="NikoshBAN" panose="02000000000000000000" pitchFamily="2" charset="0"/>
                <a:cs typeface="NikoshBAN" panose="02000000000000000000" pitchFamily="2" charset="0"/>
              </a:rPr>
              <a:t>জোড়ায় কাজ </a:t>
            </a:r>
            <a:endParaRPr lang="en-US" sz="4400" dirty="0">
              <a:latin typeface="NikoshBAN" panose="02000000000000000000" pitchFamily="2" charset="0"/>
              <a:cs typeface="NikoshBAN" panose="02000000000000000000" pitchFamily="2" charset="0"/>
            </a:endParaRPr>
          </a:p>
        </p:txBody>
      </p:sp>
      <p:sp>
        <p:nvSpPr>
          <p:cNvPr id="3" name="TextBox 2"/>
          <p:cNvSpPr txBox="1"/>
          <p:nvPr/>
        </p:nvSpPr>
        <p:spPr>
          <a:xfrm>
            <a:off x="3081403" y="2417523"/>
            <a:ext cx="6588663"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স্নেহ জাতীয় পদার্থের তালিকা তৈরি কর? </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1227551" y="3232789"/>
            <a:ext cx="10697227" cy="2000548"/>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সম্ভাব্য উত্তরঃ  </a:t>
            </a:r>
          </a:p>
          <a:p>
            <a:r>
              <a:rPr lang="bn-IN" sz="4000" dirty="0" smtClean="0">
                <a:latin typeface="NikoshBAN" panose="02000000000000000000" pitchFamily="2" charset="0"/>
                <a:cs typeface="NikoshBAN" panose="02000000000000000000" pitchFamily="2" charset="0"/>
              </a:rPr>
              <a:t>মাংস, মাখন,পনির,ডালডা, চকলেট, বাদাম, তিলের তেল, ভুট্টার তেল, তেলের আচার, সয়াবিন তেল, সূর্য্যমুখী তেল ইত্যাদি।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6089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012" y="901873"/>
            <a:ext cx="8818325" cy="1938992"/>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স্নেহ পদার্থের অভাবে ত্বক শুষ্ক ও খসখসে হয়ে যায়, সৌন্দর্য নষ্ট হয়,শিশুদের একজিমা রোগ হয়,</a:t>
            </a:r>
          </a:p>
          <a:p>
            <a:r>
              <a:rPr lang="bn-IN" sz="4000" dirty="0" smtClean="0">
                <a:latin typeface="NikoshBAN" panose="02000000000000000000" pitchFamily="2" charset="0"/>
                <a:cs typeface="NikoshBAN" panose="02000000000000000000" pitchFamily="2" charset="0"/>
              </a:rPr>
              <a:t>বয়স্কদের চর্ম রোগ প্রতিরোধ ক্ষমতা কমে যায়। </a:t>
            </a:r>
          </a:p>
        </p:txBody>
      </p:sp>
      <p:sp>
        <p:nvSpPr>
          <p:cNvPr id="3" name="TextBox 2"/>
          <p:cNvSpPr txBox="1"/>
          <p:nvPr/>
        </p:nvSpPr>
        <p:spPr>
          <a:xfrm>
            <a:off x="1465545" y="3356976"/>
            <a:ext cx="9043792" cy="1938992"/>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সয়াবিন তেল পানির মধ্যে দিয়ে এতে কিছু পরিমাণ ইথানল দিলে দ্রবণটি ঘোলাতে দেখা যায়।</a:t>
            </a:r>
          </a:p>
          <a:p>
            <a:r>
              <a:rPr lang="bn-IN" sz="4000" dirty="0" smtClean="0">
                <a:latin typeface="NikoshBAN" panose="02000000000000000000" pitchFamily="2" charset="0"/>
                <a:cs typeface="NikoshBAN" panose="02000000000000000000" pitchFamily="2" charset="0"/>
              </a:rPr>
              <a:t>এতে স্নেহ জাতীয় পদার্থের উপস্থিতি লক্ষ্য করা যাবে।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6470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5775" y="1002082"/>
            <a:ext cx="2914580" cy="1015663"/>
          </a:xfrm>
          <a:prstGeom prst="rect">
            <a:avLst/>
          </a:prstGeom>
          <a:noFill/>
        </p:spPr>
        <p:txBody>
          <a:bodyPr wrap="none" rtlCol="0">
            <a:spAutoFit/>
          </a:bodyPr>
          <a:lstStyle/>
          <a:p>
            <a:r>
              <a:rPr lang="bn-IN" sz="6000" dirty="0" smtClean="0">
                <a:latin typeface="NikoshBAN" panose="02000000000000000000" pitchFamily="2" charset="0"/>
                <a:cs typeface="NikoshBAN" panose="02000000000000000000" pitchFamily="2" charset="0"/>
              </a:rPr>
              <a:t>দলীয় কাজ </a:t>
            </a:r>
            <a:endParaRPr lang="en-US" sz="6000" dirty="0">
              <a:latin typeface="NikoshBAN" panose="02000000000000000000" pitchFamily="2" charset="0"/>
              <a:cs typeface="NikoshBAN" panose="02000000000000000000" pitchFamily="2" charset="0"/>
            </a:endParaRPr>
          </a:p>
        </p:txBody>
      </p:sp>
      <p:sp>
        <p:nvSpPr>
          <p:cNvPr id="3" name="TextBox 2"/>
          <p:cNvSpPr txBox="1"/>
          <p:nvPr/>
        </p:nvSpPr>
        <p:spPr>
          <a:xfrm>
            <a:off x="1716066" y="2404998"/>
            <a:ext cx="9656811"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স্নেহ জাতীয় পদার্থের  অভাব জনিত রোগ গুলো ব্যাখ্যা কর?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228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67429" y="463556"/>
            <a:ext cx="3677610" cy="1015663"/>
          </a:xfrm>
          <a:prstGeom prst="rect">
            <a:avLst/>
          </a:prstGeom>
        </p:spPr>
        <p:txBody>
          <a:bodyPr wrap="none">
            <a:spAutoFit/>
          </a:bodyPr>
          <a:lstStyle/>
          <a:p>
            <a:r>
              <a:rPr lang="bn-IN" sz="6000" dirty="0">
                <a:latin typeface="NikoshBAN" panose="02000000000000000000" pitchFamily="2" charset="0"/>
                <a:cs typeface="NikoshBAN" panose="02000000000000000000" pitchFamily="2" charset="0"/>
              </a:rPr>
              <a:t>সম্ভাব্য উত্তরঃ </a:t>
            </a:r>
            <a:r>
              <a:rPr lang="bn-IN"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2" name="Rectangle 1"/>
          <p:cNvSpPr/>
          <p:nvPr/>
        </p:nvSpPr>
        <p:spPr>
          <a:xfrm>
            <a:off x="463463" y="2967335"/>
            <a:ext cx="11073007" cy="3170099"/>
          </a:xfrm>
          <a:prstGeom prst="rect">
            <a:avLst/>
          </a:prstGeom>
        </p:spPr>
        <p:txBody>
          <a:bodyPr wrap="square">
            <a:spAutoFit/>
          </a:bodyPr>
          <a:lstStyle/>
          <a:p>
            <a:r>
              <a:rPr lang="bn-IN" sz="4000" dirty="0">
                <a:latin typeface="NikoshBAN" panose="02000000000000000000" pitchFamily="2" charset="0"/>
                <a:cs typeface="NikoshBAN" panose="02000000000000000000" pitchFamily="2" charset="0"/>
              </a:rPr>
              <a:t>স্নেহ পদার্থের অভাবে ত্বক শুষ্ক ও খসখসে হয়ে যায়, সৌন্দর্য নষ্ট হয়,শিশুদের একজিমা রোগ </a:t>
            </a:r>
            <a:r>
              <a:rPr lang="bn-IN" sz="4000" dirty="0" smtClean="0">
                <a:latin typeface="NikoshBAN" panose="02000000000000000000" pitchFamily="2" charset="0"/>
                <a:cs typeface="NikoshBAN" panose="02000000000000000000" pitchFamily="2" charset="0"/>
              </a:rPr>
              <a:t>হয়, বয়স্কদের </a:t>
            </a:r>
            <a:r>
              <a:rPr lang="bn-IN" sz="4000" dirty="0">
                <a:latin typeface="NikoshBAN" panose="02000000000000000000" pitchFamily="2" charset="0"/>
                <a:cs typeface="NikoshBAN" panose="02000000000000000000" pitchFamily="2" charset="0"/>
              </a:rPr>
              <a:t>চর্ম রোগ প্রতিরোধ ক্ষমতা কমে যায়। </a:t>
            </a:r>
            <a:endParaRPr lang="bn-IN" sz="4000" dirty="0" smtClean="0">
              <a:latin typeface="NikoshBAN" panose="02000000000000000000" pitchFamily="2" charset="0"/>
              <a:cs typeface="NikoshBAN" panose="02000000000000000000" pitchFamily="2" charset="0"/>
            </a:endParaRPr>
          </a:p>
          <a:p>
            <a:r>
              <a:rPr lang="bn-IN" sz="4000" dirty="0" smtClean="0">
                <a:latin typeface="NikoshBAN" panose="02000000000000000000" pitchFamily="2" charset="0"/>
                <a:cs typeface="NikoshBAN" panose="02000000000000000000" pitchFamily="2" charset="0"/>
              </a:rPr>
              <a:t>পরিমাণ মত স্নেহ জাতীয় খাবার গ্রহণ করলে এসব রোগ সেরে যায়। অথবা ভাল চিকিৎসকের পরামর্শ নিতে হবে।  </a:t>
            </a:r>
            <a:endParaRPr lang="bn-IN"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9139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4744" y="0"/>
            <a:ext cx="2217274" cy="1015663"/>
          </a:xfrm>
          <a:prstGeom prst="rect">
            <a:avLst/>
          </a:prstGeom>
          <a:noFill/>
        </p:spPr>
        <p:txBody>
          <a:bodyPr wrap="none" rtlCol="0">
            <a:spAutoFit/>
          </a:bodyPr>
          <a:lstStyle/>
          <a:p>
            <a:r>
              <a:rPr lang="bn-IN" sz="6000" dirty="0" smtClean="0">
                <a:latin typeface="NikoshBAN" panose="02000000000000000000" pitchFamily="2" charset="0"/>
                <a:cs typeface="NikoshBAN" panose="02000000000000000000" pitchFamily="2" charset="0"/>
              </a:rPr>
              <a:t>মূল্যায়ন </a:t>
            </a:r>
            <a:endParaRPr lang="en-US" sz="6000" dirty="0">
              <a:latin typeface="NikoshBAN" panose="02000000000000000000" pitchFamily="2" charset="0"/>
              <a:cs typeface="NikoshBAN" panose="02000000000000000000" pitchFamily="2" charset="0"/>
            </a:endParaRPr>
          </a:p>
        </p:txBody>
      </p:sp>
      <p:sp>
        <p:nvSpPr>
          <p:cNvPr id="3" name="TextBox 2"/>
          <p:cNvSpPr txBox="1"/>
          <p:nvPr/>
        </p:nvSpPr>
        <p:spPr>
          <a:xfrm>
            <a:off x="296413" y="1371600"/>
            <a:ext cx="11411210" cy="4401205"/>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১.স্নেহ পদার্থে কত ধরনের চর্বি জাতীয় এসিড আছে?</a:t>
            </a:r>
          </a:p>
          <a:p>
            <a:r>
              <a:rPr lang="bn-IN" sz="4000" dirty="0" smtClean="0">
                <a:latin typeface="NikoshBAN" panose="02000000000000000000" pitchFamily="2" charset="0"/>
                <a:cs typeface="NikoshBAN" panose="02000000000000000000" pitchFamily="2" charset="0"/>
              </a:rPr>
              <a:t>(ক)২২       (খ)২০       (গ)২৫         (ঘ)১৮ </a:t>
            </a:r>
          </a:p>
          <a:p>
            <a:r>
              <a:rPr lang="bn-IN" sz="4000" dirty="0" smtClean="0">
                <a:latin typeface="NikoshBAN" panose="02000000000000000000" pitchFamily="2" charset="0"/>
                <a:cs typeface="NikoshBAN" panose="02000000000000000000" pitchFamily="2" charset="0"/>
              </a:rPr>
              <a:t>২. মোট শক্তির কত ভাগ স্নেহ থেকে আসে?</a:t>
            </a:r>
          </a:p>
          <a:p>
            <a:r>
              <a:rPr lang="bn-IN" sz="4000" dirty="0" smtClean="0">
                <a:latin typeface="NikoshBAN" panose="02000000000000000000" pitchFamily="2" charset="0"/>
                <a:cs typeface="NikoshBAN" panose="02000000000000000000" pitchFamily="2" charset="0"/>
              </a:rPr>
              <a:t> (ক)১০%-২০%            (খ)১৫%-২০%          </a:t>
            </a:r>
          </a:p>
          <a:p>
            <a:r>
              <a:rPr lang="bn-IN" sz="4000" dirty="0" smtClean="0">
                <a:latin typeface="NikoshBAN" panose="02000000000000000000" pitchFamily="2" charset="0"/>
                <a:cs typeface="NikoshBAN" panose="02000000000000000000" pitchFamily="2" charset="0"/>
              </a:rPr>
              <a:t> (গ)২০%-৩০%            (ঘ)২৫%-৩০% </a:t>
            </a:r>
          </a:p>
          <a:p>
            <a:r>
              <a:rPr lang="bn-IN" sz="4000" dirty="0" smtClean="0">
                <a:latin typeface="NikoshBAN" panose="02000000000000000000" pitchFamily="2" charset="0"/>
                <a:cs typeface="NikoshBAN" panose="02000000000000000000" pitchFamily="2" charset="0"/>
              </a:rPr>
              <a:t>৩. চর্বি এসিড কয় ধরনের হয়?</a:t>
            </a:r>
          </a:p>
          <a:p>
            <a:r>
              <a:rPr lang="bn-IN" sz="4000" dirty="0" smtClean="0">
                <a:latin typeface="NikoshBAN" panose="02000000000000000000" pitchFamily="2" charset="0"/>
                <a:cs typeface="NikoshBAN" panose="02000000000000000000" pitchFamily="2" charset="0"/>
              </a:rPr>
              <a:t>(ক) দুই     (খ)তিন     (গ)চার       (ঘ)পাঁচ  </a:t>
            </a:r>
            <a:endParaRPr lang="en-US" sz="4000" dirty="0">
              <a:latin typeface="NikoshBAN" panose="02000000000000000000" pitchFamily="2" charset="0"/>
              <a:cs typeface="NikoshBAN" panose="02000000000000000000" pitchFamily="2" charset="0"/>
            </a:endParaRPr>
          </a:p>
        </p:txBody>
      </p:sp>
      <p:sp>
        <p:nvSpPr>
          <p:cNvPr id="6" name="Donut 5"/>
          <p:cNvSpPr/>
          <p:nvPr/>
        </p:nvSpPr>
        <p:spPr>
          <a:xfrm>
            <a:off x="376290" y="5041285"/>
            <a:ext cx="631178" cy="73152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377918" y="3788897"/>
            <a:ext cx="698744" cy="71628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2286000" y="1950720"/>
            <a:ext cx="563880" cy="65532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292537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6427" y="4070959"/>
            <a:ext cx="3087705" cy="1015663"/>
          </a:xfrm>
          <a:prstGeom prst="rect">
            <a:avLst/>
          </a:prstGeom>
          <a:noFill/>
        </p:spPr>
        <p:txBody>
          <a:bodyPr wrap="none" rtlCol="0">
            <a:spAutoFit/>
          </a:bodyPr>
          <a:lstStyle/>
          <a:p>
            <a:r>
              <a:rPr lang="bn-IN" sz="6000" dirty="0" smtClean="0">
                <a:latin typeface="NikoshBAN" panose="02000000000000000000" pitchFamily="2" charset="0"/>
                <a:cs typeface="NikoshBAN" panose="02000000000000000000" pitchFamily="2" charset="0"/>
              </a:rPr>
              <a:t>বাড়ির কাজ </a:t>
            </a:r>
            <a:endParaRPr lang="en-US" sz="6000" dirty="0">
              <a:latin typeface="NikoshBAN" panose="02000000000000000000" pitchFamily="2" charset="0"/>
              <a:cs typeface="NikoshBAN" panose="02000000000000000000" pitchFamily="2" charset="0"/>
            </a:endParaRPr>
          </a:p>
        </p:txBody>
      </p:sp>
      <p:sp>
        <p:nvSpPr>
          <p:cNvPr id="3" name="TextBox 2"/>
          <p:cNvSpPr txBox="1"/>
          <p:nvPr/>
        </p:nvSpPr>
        <p:spPr>
          <a:xfrm>
            <a:off x="1127342" y="5536504"/>
            <a:ext cx="9754593"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স্নেহ জাতীয় পদার্থ মানব শরীরের জন্য গুরুত্বপূর্ন ব্যাখ্যা কর? </a:t>
            </a:r>
            <a:endParaRPr lang="en-US"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4" t="25357"/>
          <a:stretch/>
        </p:blipFill>
        <p:spPr>
          <a:xfrm>
            <a:off x="2530258" y="0"/>
            <a:ext cx="6150278" cy="3820439"/>
          </a:xfrm>
          <a:prstGeom prst="rect">
            <a:avLst/>
          </a:prstGeom>
        </p:spPr>
      </p:pic>
    </p:spTree>
    <p:extLst>
      <p:ext uri="{BB962C8B-B14F-4D97-AF65-F5344CB8AC3E}">
        <p14:creationId xmlns:p14="http://schemas.microsoft.com/office/powerpoint/2010/main" val="26956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anim calcmode="lin" valueType="num">
                                      <p:cBhvr>
                                        <p:cTn id="22" dur="2000" fill="hold"/>
                                        <p:tgtEl>
                                          <p:spTgt spid="3"/>
                                        </p:tgtEl>
                                        <p:attrNameLst>
                                          <p:attrName>ppt_w</p:attrName>
                                        </p:attrNameLst>
                                      </p:cBhvr>
                                      <p:tavLst>
                                        <p:tav tm="0" fmla="#ppt_w*sin(2.5*pi*$)">
                                          <p:val>
                                            <p:fltVal val="0"/>
                                          </p:val>
                                        </p:tav>
                                        <p:tav tm="100000">
                                          <p:val>
                                            <p:fltVal val="1"/>
                                          </p:val>
                                        </p:tav>
                                      </p:tavLst>
                                    </p:anim>
                                    <p:anim calcmode="lin" valueType="num">
                                      <p:cBhvr>
                                        <p:cTn id="23"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404964" cy="6858000"/>
          </a:xfrm>
          <a:prstGeom prst="rect">
            <a:avLst/>
          </a:prstGeom>
        </p:spPr>
      </p:pic>
      <p:sp>
        <p:nvSpPr>
          <p:cNvPr id="5" name="Round Same Side Corner Rectangle 4"/>
          <p:cNvSpPr/>
          <p:nvPr/>
        </p:nvSpPr>
        <p:spPr>
          <a:xfrm>
            <a:off x="8404964" y="0"/>
            <a:ext cx="3787036" cy="6858000"/>
          </a:xfrm>
          <a:prstGeom prst="round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latin typeface="NikoshBAN" panose="02000000000000000000" pitchFamily="2" charset="0"/>
                <a:cs typeface="NikoshBAN" panose="02000000000000000000" pitchFamily="2" charset="0"/>
              </a:rPr>
              <a:t>ধন্যবাদ সবাইকে </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3451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103" y="88166"/>
            <a:ext cx="4153701" cy="1015663"/>
          </a:xfrm>
          <a:prstGeom prst="rect">
            <a:avLst/>
          </a:prstGeom>
          <a:noFill/>
        </p:spPr>
        <p:txBody>
          <a:bodyPr wrap="none" rtlCol="0">
            <a:spAutoFit/>
          </a:bodyPr>
          <a:lstStyle/>
          <a:p>
            <a:r>
              <a:rPr lang="bn-IN" sz="6000" dirty="0" smtClean="0">
                <a:latin typeface="NikoshBAN" panose="02000000000000000000" pitchFamily="2" charset="0"/>
                <a:cs typeface="NikoshBAN" panose="02000000000000000000" pitchFamily="2" charset="0"/>
              </a:rPr>
              <a:t>শিক্ষক পরিচিতি </a:t>
            </a:r>
            <a:endParaRPr lang="en-US" sz="6000" dirty="0">
              <a:latin typeface="NikoshBAN" panose="02000000000000000000" pitchFamily="2" charset="0"/>
              <a:cs typeface="NikoshBAN" panose="02000000000000000000" pitchFamily="2" charset="0"/>
            </a:endParaRPr>
          </a:p>
        </p:txBody>
      </p:sp>
      <p:sp>
        <p:nvSpPr>
          <p:cNvPr id="3" name="TextBox 2"/>
          <p:cNvSpPr txBox="1"/>
          <p:nvPr/>
        </p:nvSpPr>
        <p:spPr>
          <a:xfrm>
            <a:off x="298103" y="2141951"/>
            <a:ext cx="10366714" cy="3170099"/>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পঙ্কজ ভৌমিক</a:t>
            </a:r>
          </a:p>
          <a:p>
            <a:r>
              <a:rPr lang="bn-IN" sz="4000" dirty="0" smtClean="0">
                <a:latin typeface="NikoshBAN" panose="02000000000000000000" pitchFamily="2" charset="0"/>
                <a:cs typeface="NikoshBAN" panose="02000000000000000000" pitchFamily="2" charset="0"/>
              </a:rPr>
              <a:t>বি,এস,সি(অনার্স)এম,এস,সি(পদার্থ)বি,এড</a:t>
            </a:r>
          </a:p>
          <a:p>
            <a:r>
              <a:rPr lang="bn-IN" sz="4000" dirty="0" smtClean="0">
                <a:latin typeface="NikoshBAN" panose="02000000000000000000" pitchFamily="2" charset="0"/>
                <a:cs typeface="NikoshBAN" panose="02000000000000000000" pitchFamily="2" charset="0"/>
              </a:rPr>
              <a:t>সহকারী শিক্ষক(ভৌত বিজ্ঞান) </a:t>
            </a:r>
          </a:p>
          <a:p>
            <a:r>
              <a:rPr lang="bn-IN" sz="4000" dirty="0" smtClean="0">
                <a:latin typeface="NikoshBAN" panose="02000000000000000000" pitchFamily="2" charset="0"/>
                <a:cs typeface="NikoshBAN" panose="02000000000000000000" pitchFamily="2" charset="0"/>
              </a:rPr>
              <a:t>বলিহার দ্বিমুখী উচ্চ বিদ্যালয়</a:t>
            </a:r>
          </a:p>
          <a:p>
            <a:r>
              <a:rPr lang="bn-IN" sz="4000" dirty="0" smtClean="0">
                <a:latin typeface="NikoshBAN" panose="02000000000000000000" pitchFamily="2" charset="0"/>
                <a:cs typeface="NikoshBAN" panose="02000000000000000000" pitchFamily="2" charset="0"/>
              </a:rPr>
              <a:t>নওগাঁ সদর,নওগাঁ </a:t>
            </a:r>
            <a:endParaRPr lang="en-US"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449859" y="1115865"/>
            <a:ext cx="6857999" cy="4626278"/>
          </a:xfrm>
          <a:prstGeom prst="rect">
            <a:avLst/>
          </a:prstGeom>
        </p:spPr>
      </p:pic>
    </p:spTree>
    <p:extLst>
      <p:ext uri="{BB962C8B-B14F-4D97-AF65-F5344CB8AC3E}">
        <p14:creationId xmlns:p14="http://schemas.microsoft.com/office/powerpoint/2010/main" val="4251824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16690" y="175364"/>
            <a:ext cx="8166970" cy="518577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solidFill>
                  <a:schemeClr val="tx1"/>
                </a:solidFill>
                <a:latin typeface="NikoshBAN" panose="02000000000000000000" pitchFamily="2" charset="0"/>
                <a:cs typeface="NikoshBAN" panose="02000000000000000000" pitchFamily="2" charset="0"/>
              </a:rPr>
              <a:t>পাঠ পরিচিতি</a:t>
            </a:r>
          </a:p>
          <a:p>
            <a:pPr algn="ctr"/>
            <a:r>
              <a:rPr lang="bn-IN" sz="4000" dirty="0" smtClean="0">
                <a:solidFill>
                  <a:schemeClr val="tx1"/>
                </a:solidFill>
                <a:latin typeface="NikoshBAN" panose="02000000000000000000" pitchFamily="2" charset="0"/>
                <a:cs typeface="NikoshBAN" panose="02000000000000000000" pitchFamily="2" charset="0"/>
              </a:rPr>
              <a:t>বিষয়ঃ বিজ্ঞান</a:t>
            </a:r>
          </a:p>
          <a:p>
            <a:pPr algn="ctr"/>
            <a:r>
              <a:rPr lang="bn-IN" sz="4000" dirty="0" smtClean="0">
                <a:solidFill>
                  <a:schemeClr val="tx1"/>
                </a:solidFill>
                <a:latin typeface="NikoshBAN" panose="02000000000000000000" pitchFamily="2" charset="0"/>
                <a:cs typeface="NikoshBAN" panose="02000000000000000000" pitchFamily="2" charset="0"/>
              </a:rPr>
              <a:t>শ্রেণিঃ </a:t>
            </a:r>
            <a:r>
              <a:rPr lang="en-US" sz="4000" dirty="0" smtClean="0">
                <a:solidFill>
                  <a:schemeClr val="tx1"/>
                </a:solidFill>
                <a:latin typeface="NikoshBAN" panose="02000000000000000000" pitchFamily="2" charset="0"/>
                <a:cs typeface="NikoshBAN" panose="02000000000000000000" pitchFamily="2" charset="0"/>
              </a:rPr>
              <a:t>8</a:t>
            </a:r>
            <a:r>
              <a:rPr lang="bn-IN" sz="4000" dirty="0" smtClean="0">
                <a:solidFill>
                  <a:schemeClr val="tx1"/>
                </a:solidFill>
                <a:latin typeface="NikoshBAN" panose="02000000000000000000" pitchFamily="2" charset="0"/>
                <a:cs typeface="NikoshBAN" panose="02000000000000000000" pitchFamily="2" charset="0"/>
              </a:rPr>
              <a:t>ম </a:t>
            </a:r>
          </a:p>
          <a:p>
            <a:pPr algn="ctr"/>
            <a:r>
              <a:rPr lang="bn-IN" sz="4000" dirty="0" smtClean="0">
                <a:solidFill>
                  <a:schemeClr val="tx1"/>
                </a:solidFill>
                <a:latin typeface="NikoshBAN" panose="02000000000000000000" pitchFamily="2" charset="0"/>
                <a:cs typeface="NikoshBAN" panose="02000000000000000000" pitchFamily="2" charset="0"/>
              </a:rPr>
              <a:t>অধ্যায়ঃ ত্রয়োদশ   </a:t>
            </a:r>
          </a:p>
          <a:p>
            <a:pPr algn="ctr"/>
            <a:r>
              <a:rPr lang="bn-IN" sz="4000" smtClean="0">
                <a:solidFill>
                  <a:schemeClr val="tx1"/>
                </a:solidFill>
                <a:latin typeface="NikoshBAN" panose="02000000000000000000" pitchFamily="2" charset="0"/>
                <a:cs typeface="NikoshBAN" panose="02000000000000000000" pitchFamily="2" charset="0"/>
              </a:rPr>
              <a:t>তারিখঃ </a:t>
            </a:r>
            <a:r>
              <a:rPr lang="bn-IN" sz="4000" smtClean="0">
                <a:solidFill>
                  <a:schemeClr val="tx1"/>
                </a:solidFill>
                <a:latin typeface="NikoshBAN" panose="02000000000000000000" pitchFamily="2" charset="0"/>
                <a:cs typeface="NikoshBAN" panose="02000000000000000000" pitchFamily="2" charset="0"/>
              </a:rPr>
              <a:t> </a:t>
            </a:r>
            <a:endParaRPr lang="bn-IN" sz="4000" dirty="0" smtClean="0">
              <a:solidFill>
                <a:schemeClr val="tx1"/>
              </a:solidFill>
              <a:latin typeface="NikoshBAN" panose="02000000000000000000" pitchFamily="2" charset="0"/>
              <a:cs typeface="NikoshBAN" panose="02000000000000000000" pitchFamily="2" charset="0"/>
            </a:endParaRPr>
          </a:p>
          <a:p>
            <a:pPr algn="ctr"/>
            <a:r>
              <a:rPr lang="bn-IN" sz="4000" dirty="0" smtClean="0">
                <a:solidFill>
                  <a:schemeClr val="tx1"/>
                </a:solidFill>
                <a:latin typeface="NikoshBAN" panose="02000000000000000000" pitchFamily="2" charset="0"/>
                <a:cs typeface="NikoshBAN" panose="02000000000000000000" pitchFamily="2" charset="0"/>
              </a:rPr>
              <a:t>সময়ঃ ৫০ মিনিট </a:t>
            </a:r>
          </a:p>
          <a:p>
            <a:pPr algn="ctr"/>
            <a:endParaRPr lang="en-US" dirty="0"/>
          </a:p>
        </p:txBody>
      </p:sp>
    </p:spTree>
    <p:extLst>
      <p:ext uri="{BB962C8B-B14F-4D97-AF65-F5344CB8AC3E}">
        <p14:creationId xmlns:p14="http://schemas.microsoft.com/office/powerpoint/2010/main" val="3772156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1299" y="400833"/>
            <a:ext cx="5117106"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মাংসের তেল কী ধরনের খাবার </a:t>
            </a:r>
            <a:endParaRPr lang="en-US" sz="4000" dirty="0">
              <a:latin typeface="NikoshBAN" panose="02000000000000000000" pitchFamily="2" charset="0"/>
              <a:cs typeface="NikoshBAN" panose="02000000000000000000" pitchFamily="2" charset="0"/>
            </a:endParaRPr>
          </a:p>
        </p:txBody>
      </p:sp>
      <p:sp>
        <p:nvSpPr>
          <p:cNvPr id="3" name="TextBox 2"/>
          <p:cNvSpPr txBox="1"/>
          <p:nvPr/>
        </p:nvSpPr>
        <p:spPr>
          <a:xfrm>
            <a:off x="914400" y="1427967"/>
            <a:ext cx="10889520"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মানুষের যখন পেট বড় হয় বা ভুঁড়ি হয় তখন কী জমে গেছে বলা হয়? </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4860099" y="3169085"/>
            <a:ext cx="1130438" cy="1015663"/>
          </a:xfrm>
          <a:prstGeom prst="rect">
            <a:avLst/>
          </a:prstGeom>
          <a:noFill/>
        </p:spPr>
        <p:txBody>
          <a:bodyPr wrap="none" rtlCol="0">
            <a:spAutoFit/>
          </a:bodyPr>
          <a:lstStyle/>
          <a:p>
            <a:r>
              <a:rPr lang="bn-IN" sz="6000" dirty="0" smtClean="0">
                <a:latin typeface="NikoshBAN" panose="02000000000000000000" pitchFamily="2" charset="0"/>
                <a:cs typeface="NikoshBAN" panose="02000000000000000000" pitchFamily="2" charset="0"/>
              </a:rPr>
              <a:t>চর্বি</a:t>
            </a:r>
            <a:r>
              <a:rPr lang="bn-IN"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59" y="2136908"/>
            <a:ext cx="10889520" cy="4721092"/>
          </a:xfrm>
          <a:prstGeom prst="rect">
            <a:avLst/>
          </a:prstGeom>
        </p:spPr>
      </p:pic>
      <p:sp>
        <p:nvSpPr>
          <p:cNvPr id="6" name="TextBox 5"/>
          <p:cNvSpPr txBox="1"/>
          <p:nvPr/>
        </p:nvSpPr>
        <p:spPr>
          <a:xfrm>
            <a:off x="3031298" y="914400"/>
            <a:ext cx="4825360"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ছবিতে কী দেখা যাচ্ছে বলত? </a:t>
            </a:r>
            <a:endParaRPr lang="en-US" sz="4000" dirty="0">
              <a:latin typeface="NikoshBAN" panose="02000000000000000000" pitchFamily="2" charset="0"/>
              <a:cs typeface="NikoshBAN" panose="02000000000000000000" pitchFamily="2" charset="0"/>
            </a:endParaRPr>
          </a:p>
        </p:txBody>
      </p:sp>
      <p:sp>
        <p:nvSpPr>
          <p:cNvPr id="7" name="TextBox 6"/>
          <p:cNvSpPr txBox="1"/>
          <p:nvPr/>
        </p:nvSpPr>
        <p:spPr>
          <a:xfrm>
            <a:off x="10008296" y="754776"/>
            <a:ext cx="2340705"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মাংসের তেল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1379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additive="base">
                                        <p:cTn id="2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5"/>
                                        </p:tgtEl>
                                        <p:attrNameLst>
                                          <p:attrName>ppt_x</p:attrName>
                                        </p:attrNameLst>
                                      </p:cBhvr>
                                      <p:tavLst>
                                        <p:tav tm="0">
                                          <p:val>
                                            <p:strVal val="ppt_x"/>
                                          </p:val>
                                        </p:tav>
                                        <p:tav tm="100000">
                                          <p:val>
                                            <p:strVal val="ppt_x"/>
                                          </p:val>
                                        </p:tav>
                                      </p:tavLst>
                                    </p:anim>
                                    <p:anim calcmode="lin" valueType="num">
                                      <p:cBhvr additive="base">
                                        <p:cTn id="42" dur="500"/>
                                        <p:tgtEl>
                                          <p:spTgt spid="5"/>
                                        </p:tgtEl>
                                        <p:attrNameLst>
                                          <p:attrName>ppt_y</p:attrName>
                                        </p:attrNameLst>
                                      </p:cBhvr>
                                      <p:tavLst>
                                        <p:tav tm="0">
                                          <p:val>
                                            <p:strVal val="ppt_y"/>
                                          </p:val>
                                        </p:tav>
                                        <p:tav tm="100000">
                                          <p:val>
                                            <p:strVal val="1+ppt_h/2"/>
                                          </p:val>
                                        </p:tav>
                                      </p:tavLst>
                                    </p:anim>
                                    <p:set>
                                      <p:cBhvr>
                                        <p:cTn id="43" dur="1" fill="hold">
                                          <p:stCondLst>
                                            <p:cond delay="499"/>
                                          </p:stCondLst>
                                        </p:cTn>
                                        <p:tgtEl>
                                          <p:spTgt spid="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80">
                                          <p:stCondLst>
                                            <p:cond delay="0"/>
                                          </p:stCondLst>
                                        </p:cTn>
                                        <p:tgtEl>
                                          <p:spTgt spid="4"/>
                                        </p:tgtEl>
                                      </p:cBhvr>
                                    </p:animEffect>
                                    <p:anim calcmode="lin" valueType="num">
                                      <p:cBhvr>
                                        <p:cTn id="4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4" dur="26">
                                          <p:stCondLst>
                                            <p:cond delay="650"/>
                                          </p:stCondLst>
                                        </p:cTn>
                                        <p:tgtEl>
                                          <p:spTgt spid="4"/>
                                        </p:tgtEl>
                                      </p:cBhvr>
                                      <p:to x="100000" y="60000"/>
                                    </p:animScale>
                                    <p:animScale>
                                      <p:cBhvr>
                                        <p:cTn id="55" dur="166" decel="50000">
                                          <p:stCondLst>
                                            <p:cond delay="676"/>
                                          </p:stCondLst>
                                        </p:cTn>
                                        <p:tgtEl>
                                          <p:spTgt spid="4"/>
                                        </p:tgtEl>
                                      </p:cBhvr>
                                      <p:to x="100000" y="100000"/>
                                    </p:animScale>
                                    <p:animScale>
                                      <p:cBhvr>
                                        <p:cTn id="56" dur="26">
                                          <p:stCondLst>
                                            <p:cond delay="1312"/>
                                          </p:stCondLst>
                                        </p:cTn>
                                        <p:tgtEl>
                                          <p:spTgt spid="4"/>
                                        </p:tgtEl>
                                      </p:cBhvr>
                                      <p:to x="100000" y="80000"/>
                                    </p:animScale>
                                    <p:animScale>
                                      <p:cBhvr>
                                        <p:cTn id="57" dur="166" decel="50000">
                                          <p:stCondLst>
                                            <p:cond delay="1338"/>
                                          </p:stCondLst>
                                        </p:cTn>
                                        <p:tgtEl>
                                          <p:spTgt spid="4"/>
                                        </p:tgtEl>
                                      </p:cBhvr>
                                      <p:to x="100000" y="100000"/>
                                    </p:animScale>
                                    <p:animScale>
                                      <p:cBhvr>
                                        <p:cTn id="58" dur="26">
                                          <p:stCondLst>
                                            <p:cond delay="1642"/>
                                          </p:stCondLst>
                                        </p:cTn>
                                        <p:tgtEl>
                                          <p:spTgt spid="4"/>
                                        </p:tgtEl>
                                      </p:cBhvr>
                                      <p:to x="100000" y="90000"/>
                                    </p:animScale>
                                    <p:animScale>
                                      <p:cBhvr>
                                        <p:cTn id="59" dur="166" decel="50000">
                                          <p:stCondLst>
                                            <p:cond delay="1668"/>
                                          </p:stCondLst>
                                        </p:cTn>
                                        <p:tgtEl>
                                          <p:spTgt spid="4"/>
                                        </p:tgtEl>
                                      </p:cBhvr>
                                      <p:to x="100000" y="100000"/>
                                    </p:animScale>
                                    <p:animScale>
                                      <p:cBhvr>
                                        <p:cTn id="60" dur="26">
                                          <p:stCondLst>
                                            <p:cond delay="1808"/>
                                          </p:stCondLst>
                                        </p:cTn>
                                        <p:tgtEl>
                                          <p:spTgt spid="4"/>
                                        </p:tgtEl>
                                      </p:cBhvr>
                                      <p:to x="100000" y="95000"/>
                                    </p:animScale>
                                    <p:animScale>
                                      <p:cBhvr>
                                        <p:cTn id="6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erge 1"/>
          <p:cNvSpPr/>
          <p:nvPr/>
        </p:nvSpPr>
        <p:spPr>
          <a:xfrm>
            <a:off x="2016690" y="0"/>
            <a:ext cx="8192022" cy="1941534"/>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latin typeface="NikoshBAN" panose="02000000000000000000" pitchFamily="2" charset="0"/>
                <a:cs typeface="NikoshBAN" panose="02000000000000000000" pitchFamily="2" charset="0"/>
              </a:rPr>
              <a:t>আজকের পাঠ </a:t>
            </a:r>
            <a:endParaRPr lang="en-US" sz="6000" dirty="0">
              <a:latin typeface="NikoshBAN" panose="02000000000000000000" pitchFamily="2" charset="0"/>
              <a:cs typeface="NikoshBAN" panose="02000000000000000000" pitchFamily="2" charset="0"/>
            </a:endParaRPr>
          </a:p>
        </p:txBody>
      </p:sp>
      <p:sp>
        <p:nvSpPr>
          <p:cNvPr id="3" name="6-Point Star 2"/>
          <p:cNvSpPr/>
          <p:nvPr/>
        </p:nvSpPr>
        <p:spPr>
          <a:xfrm>
            <a:off x="926926" y="1941534"/>
            <a:ext cx="10346499" cy="4672208"/>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anose="02000000000000000000" pitchFamily="2" charset="0"/>
                <a:cs typeface="NikoshBAN" panose="02000000000000000000" pitchFamily="2" charset="0"/>
              </a:rPr>
              <a:t>চর্বি বা স্নেহ জাতীয় পদার্থ</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1368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endCondLst>
                                    <p:cond evt="onNext" delay="0">
                                      <p:tgtEl>
                                        <p:sldTgt/>
                                      </p:tgtEl>
                                    </p:cond>
                                  </p:end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4233797" y="112734"/>
            <a:ext cx="4371584" cy="804672"/>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latin typeface="NikoshBAN" panose="02000000000000000000" pitchFamily="2" charset="0"/>
                <a:cs typeface="NikoshBAN" panose="02000000000000000000" pitchFamily="2" charset="0"/>
              </a:rPr>
              <a:t>শিখনফল </a:t>
            </a:r>
            <a:endParaRPr lang="en-US" sz="5400" dirty="0">
              <a:latin typeface="NikoshBAN" panose="02000000000000000000" pitchFamily="2" charset="0"/>
              <a:cs typeface="NikoshBAN" panose="02000000000000000000" pitchFamily="2" charset="0"/>
            </a:endParaRPr>
          </a:p>
        </p:txBody>
      </p:sp>
      <p:sp>
        <p:nvSpPr>
          <p:cNvPr id="3" name="TextBox 2"/>
          <p:cNvSpPr txBox="1"/>
          <p:nvPr/>
        </p:nvSpPr>
        <p:spPr>
          <a:xfrm>
            <a:off x="2254664" y="1565754"/>
            <a:ext cx="9937336" cy="1938992"/>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.১.স্নেহ পদার্থ কী তা বলতে পারবে;</a:t>
            </a:r>
          </a:p>
          <a:p>
            <a:r>
              <a:rPr lang="bn-IN" sz="4000" dirty="0" smtClean="0">
                <a:latin typeface="NikoshBAN" panose="02000000000000000000" pitchFamily="2" charset="0"/>
                <a:cs typeface="NikoshBAN" panose="02000000000000000000" pitchFamily="2" charset="0"/>
              </a:rPr>
              <a:t>২.স্নেহ জাতীয় পদার্থ গুলো চিহ্নিত করতে পারবে;</a:t>
            </a:r>
          </a:p>
          <a:p>
            <a:r>
              <a:rPr lang="bn-IN" sz="4000" dirty="0" smtClean="0">
                <a:latin typeface="NikoshBAN" panose="02000000000000000000" pitchFamily="2" charset="0"/>
                <a:cs typeface="NikoshBAN" panose="02000000000000000000" pitchFamily="2" charset="0"/>
              </a:rPr>
              <a:t>৩.এর অভাব জনিত রোগগুলো চিহ্নিত ও ব্যাখ্যা করতে পারবে।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483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714041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স্নেহ জাতীয় পদার্থ কে শক্তি উৎপাদনকারী উপাদান বলা হয়।স্নেহ পদার্থে কার্বন,হাইড্রোজেন ও অক্সিজেনের পরিমাণ বেশি থাকে। কার্বনের দহন ক্ষমতা বেশি থকায় স্নেহ পদার্থের অণু থেকে বেশি তাপ শক্তি উৎপন্ন হয়। স্নেহ পদার্থ ফ্যাটি এসিড </a:t>
            </a:r>
            <a:r>
              <a:rPr lang="bn-IN" sz="4000" smtClean="0">
                <a:latin typeface="NikoshBAN" panose="02000000000000000000" pitchFamily="2" charset="0"/>
                <a:cs typeface="NikoshBAN" panose="02000000000000000000" pitchFamily="2" charset="0"/>
              </a:rPr>
              <a:t>ও গ্লিসারলের </a:t>
            </a:r>
            <a:r>
              <a:rPr lang="bn-IN" sz="4000" dirty="0" smtClean="0">
                <a:latin typeface="NikoshBAN" panose="02000000000000000000" pitchFamily="2" charset="0"/>
                <a:cs typeface="NikoshBAN" panose="02000000000000000000" pitchFamily="2" charset="0"/>
              </a:rPr>
              <a:t>সমন্বয়ে গঠিত একটি যৌগ। স্নেহ পদার্থে ২০ ধরনের চর্বি জাতীয় এসিড পাওয়া যায়। চর্বি জাতীয় এসিড দুই ধরনের হয়। যথা- ১. অসম্পৃক্ত চর্বি জাতীয় এসিড    ২.সম্পৃক্ত চর্বি জাতীয় এসিড। যে স্নেহ জাতীয় খাদ্যে অসম্পৃক্ত চর্বি জাতীয় এসিড বেশি থাকে তা বেশি উপকারি হয়। যেমন সয়াবিন তেল,সুর্য্যমুখী তেল,তিলের তেল,ভুট্টার তেল ইত্যাদি। যেসব খাদ্যে সম্পৃক্ত চর্বি জাতীয় এসিড বেশি থাকে সে সকল খাদ্যকে স্নেহবহল খাদ্য বলা হয়। যেমন- মাংস, মাখন,পনির,ডালডা,চকলেট,বাদাম ইত্যাদি। দৈনিক মোট শক্তির ২০%-৩০% শক্তি স্নেহ থেকে পাওয়া যায়।  </a:t>
            </a:r>
          </a:p>
          <a:p>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4430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3901" y="638828"/>
            <a:ext cx="2973891" cy="1015663"/>
          </a:xfrm>
          <a:prstGeom prst="rect">
            <a:avLst/>
          </a:prstGeom>
          <a:noFill/>
        </p:spPr>
        <p:txBody>
          <a:bodyPr wrap="none" rtlCol="0">
            <a:spAutoFit/>
          </a:bodyPr>
          <a:lstStyle/>
          <a:p>
            <a:r>
              <a:rPr lang="bn-IN" sz="6000" dirty="0" smtClean="0">
                <a:latin typeface="NikoshBAN" panose="02000000000000000000" pitchFamily="2" charset="0"/>
                <a:cs typeface="NikoshBAN" panose="02000000000000000000" pitchFamily="2" charset="0"/>
              </a:rPr>
              <a:t>একক কাজ </a:t>
            </a:r>
            <a:endParaRPr lang="en-US" sz="6000" dirty="0">
              <a:latin typeface="NikoshBAN" panose="02000000000000000000" pitchFamily="2" charset="0"/>
              <a:cs typeface="NikoshBAN" panose="02000000000000000000" pitchFamily="2" charset="0"/>
            </a:endParaRPr>
          </a:p>
        </p:txBody>
      </p:sp>
      <p:sp>
        <p:nvSpPr>
          <p:cNvPr id="3" name="TextBox 2"/>
          <p:cNvSpPr txBox="1"/>
          <p:nvPr/>
        </p:nvSpPr>
        <p:spPr>
          <a:xfrm>
            <a:off x="3331923" y="2267211"/>
            <a:ext cx="5171609"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স্নেহ পদার্থ কী কী দিয়ে গঠিত?  </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10271342" y="2154477"/>
            <a:ext cx="1963999" cy="830997"/>
          </a:xfrm>
          <a:prstGeom prst="rect">
            <a:avLst/>
          </a:prstGeom>
          <a:noFill/>
        </p:spPr>
        <p:txBody>
          <a:bodyPr wrap="none" rtlCol="0">
            <a:spAutoFit/>
          </a:bodyPr>
          <a:lstStyle/>
          <a:p>
            <a:r>
              <a:rPr lang="bn-IN" sz="4800" dirty="0" smtClean="0">
                <a:latin typeface="NikoshBAN" panose="02000000000000000000" pitchFamily="2" charset="0"/>
                <a:cs typeface="NikoshBAN" panose="02000000000000000000" pitchFamily="2" charset="0"/>
              </a:rPr>
              <a:t>৩ মিনিট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255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ppt_w</p:attrName>
                                        </p:attrNameLst>
                                      </p:cBhvr>
                                      <p:tavLst>
                                        <p:tav tm="0" fmla="#ppt_w*sin(2.5*pi*$)">
                                          <p:val>
                                            <p:fltVal val="0"/>
                                          </p:val>
                                        </p:tav>
                                        <p:tav tm="100000">
                                          <p:val>
                                            <p:fltVal val="1"/>
                                          </p:val>
                                        </p:tav>
                                      </p:tavLst>
                                    </p:anim>
                                    <p:anim calcmode="lin" valueType="num">
                                      <p:cBhvr>
                                        <p:cTn id="27"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1375" y="212943"/>
            <a:ext cx="3490058" cy="1015663"/>
          </a:xfrm>
          <a:prstGeom prst="rect">
            <a:avLst/>
          </a:prstGeom>
          <a:noFill/>
        </p:spPr>
        <p:txBody>
          <a:bodyPr wrap="none" rtlCol="0">
            <a:spAutoFit/>
          </a:bodyPr>
          <a:lstStyle/>
          <a:p>
            <a:r>
              <a:rPr lang="bn-IN" sz="6000" dirty="0" smtClean="0">
                <a:latin typeface="NikoshBAN" panose="02000000000000000000" pitchFamily="2" charset="0"/>
                <a:cs typeface="NikoshBAN" panose="02000000000000000000" pitchFamily="2" charset="0"/>
              </a:rPr>
              <a:t>সম্ভাব্য উত্তরঃ </a:t>
            </a:r>
            <a:endParaRPr lang="en-US" sz="6000" dirty="0">
              <a:latin typeface="NikoshBAN" panose="02000000000000000000" pitchFamily="2" charset="0"/>
              <a:cs typeface="NikoshBAN" panose="02000000000000000000" pitchFamily="2" charset="0"/>
            </a:endParaRPr>
          </a:p>
        </p:txBody>
      </p:sp>
      <p:sp>
        <p:nvSpPr>
          <p:cNvPr id="3" name="TextBox 2"/>
          <p:cNvSpPr txBox="1"/>
          <p:nvPr/>
        </p:nvSpPr>
        <p:spPr>
          <a:xfrm>
            <a:off x="3019429" y="1766170"/>
            <a:ext cx="5993949" cy="830997"/>
          </a:xfrm>
          <a:prstGeom prst="rect">
            <a:avLst/>
          </a:prstGeom>
          <a:noFill/>
        </p:spPr>
        <p:txBody>
          <a:bodyPr wrap="none" rtlCol="0">
            <a:spAutoFit/>
          </a:bodyPr>
          <a:lstStyle/>
          <a:p>
            <a:r>
              <a:rPr lang="bn-IN" sz="4800" dirty="0" smtClean="0">
                <a:latin typeface="NikoshBAN" panose="02000000000000000000" pitchFamily="2" charset="0"/>
                <a:cs typeface="NikoshBAN" panose="02000000000000000000" pitchFamily="2" charset="0"/>
              </a:rPr>
              <a:t>কার্বন,হাইড্রোজেন ও অক্সিজেন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1979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endCondLst>
                                    <p:cond evt="onNext" delay="0">
                                      <p:tgtEl>
                                        <p:sldTgt/>
                                      </p:tgtEl>
                                    </p:cond>
                                  </p:end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480</Words>
  <Application>Microsoft Office PowerPoint</Application>
  <PresentationFormat>Widescreen</PresentationFormat>
  <Paragraphs>61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74</cp:revision>
  <dcterms:created xsi:type="dcterms:W3CDTF">2019-08-05T07:48:01Z</dcterms:created>
  <dcterms:modified xsi:type="dcterms:W3CDTF">2019-10-20T04:05:19Z</dcterms:modified>
</cp:coreProperties>
</file>