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68" r:id="rId14"/>
    <p:sldId id="267" r:id="rId15"/>
    <p:sldId id="269" r:id="rId16"/>
    <p:sldId id="270" r:id="rId17"/>
    <p:sldId id="272" r:id="rId18"/>
    <p:sldId id="273" r:id="rId19"/>
    <p:sldId id="274" r:id="rId20"/>
  </p:sldIdLst>
  <p:sldSz cx="10972800" cy="6400800"/>
  <p:notesSz cx="6858000" cy="9144000"/>
  <p:defaultTextStyle>
    <a:defPPr>
      <a:defRPr lang="en-US"/>
    </a:defPPr>
    <a:lvl1pPr marL="0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1pPr>
    <a:lvl2pPr marL="416966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2pPr>
    <a:lvl3pPr marL="833933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3pPr>
    <a:lvl4pPr marL="1250899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4pPr>
    <a:lvl5pPr marL="1667866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5pPr>
    <a:lvl6pPr marL="2084832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6pPr>
    <a:lvl7pPr marL="2501798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7pPr>
    <a:lvl8pPr marL="2918765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8pPr>
    <a:lvl9pPr marL="3335731" algn="l" defTabSz="833933" rtl="0" eaLnBrk="1" latinLnBrk="0" hangingPunct="1">
      <a:defRPr sz="164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0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047539"/>
            <a:ext cx="8229600" cy="2228427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61902"/>
            <a:ext cx="8229600" cy="1545378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404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760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8665" y="1595756"/>
            <a:ext cx="9464040" cy="266255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665" y="4283499"/>
            <a:ext cx="9464040" cy="1400175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59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380" y="1703917"/>
            <a:ext cx="4663440" cy="40612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980" y="1703917"/>
            <a:ext cx="4663440" cy="40612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977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09" y="340784"/>
            <a:ext cx="9464040" cy="12371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810" y="1569085"/>
            <a:ext cx="4642008" cy="768985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810" y="2338070"/>
            <a:ext cx="4642008" cy="3438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980" y="1569085"/>
            <a:ext cx="4664869" cy="768985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980" y="2338070"/>
            <a:ext cx="4664869" cy="34389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09950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926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3522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26720"/>
            <a:ext cx="3539013" cy="14935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4869" y="921597"/>
            <a:ext cx="5554980" cy="4548717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1920240"/>
            <a:ext cx="3539013" cy="3557482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9475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810" y="426720"/>
            <a:ext cx="3539013" cy="14935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64869" y="921597"/>
            <a:ext cx="5554980" cy="4548717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810" y="1920240"/>
            <a:ext cx="3539013" cy="3557482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522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396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2410" y="340783"/>
            <a:ext cx="2366010" cy="542438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380" y="340783"/>
            <a:ext cx="6960870" cy="542438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302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" name="bomb.wav"/>
          </p:stSnd>
        </p:sndAc>
      </p:transition>
    </mc:Choice>
    <mc:Fallback>
      <p:transition spd="slow">
        <p:fade/>
        <p:sndAc>
          <p:stSnd>
            <p:snd r:embed="rId1" name="bomb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380" y="340784"/>
            <a:ext cx="9464040" cy="1237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380" y="1703917"/>
            <a:ext cx="9464040" cy="4061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380" y="5932594"/>
            <a:ext cx="246888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D27B9-058B-4031-8FEC-623EC45BBFC8}" type="datetimeFigureOut">
              <a:rPr lang="en-US" smtClean="0"/>
              <a:t>04-Oct-19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4740" y="5932594"/>
            <a:ext cx="370332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49540" y="5932594"/>
            <a:ext cx="2468880" cy="3407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A5E73-84B1-40D0-8F91-D5A40B07B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8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7250">
        <p15:prstTrans prst="curtains"/>
        <p:sndAc>
          <p:stSnd>
            <p:snd r:embed="rId13" name="bomb.wav"/>
          </p:stSnd>
        </p:sndAc>
      </p:transition>
    </mc:Choice>
    <mc:Fallback>
      <p:transition spd="slow">
        <p:fade/>
        <p:sndAc>
          <p:stSnd>
            <p:snd r:embed="rId13" name="bomb.wav"/>
          </p:stSnd>
        </p:sndAc>
      </p:transition>
    </mc:Fallback>
  </mc:AlternateConten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gif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gif"/><Relationship Id="rId5" Type="http://schemas.openxmlformats.org/officeDocument/2006/relationships/image" Target="../media/image16.gif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63501"/>
            <a:ext cx="10769600" cy="6019800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0" y="0"/>
            <a:ext cx="10972800" cy="6400800"/>
          </a:xfrm>
          <a:prstGeom prst="frame">
            <a:avLst>
              <a:gd name="adj1" fmla="val 3175"/>
            </a:avLst>
          </a:prstGeom>
          <a:blipFill>
            <a:blip r:embed="rId4"/>
            <a:tile tx="0" ty="0" sx="100000" sy="100000" flip="none" algn="tl"/>
          </a:blipFill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12700" y="-12700"/>
            <a:ext cx="11036300" cy="6426200"/>
            <a:chOff x="-12700" y="-12700"/>
            <a:chExt cx="11036300" cy="6426200"/>
          </a:xfrm>
        </p:grpSpPr>
        <p:sp>
          <p:nvSpPr>
            <p:cNvPr id="5" name="L-Shape 4"/>
            <p:cNvSpPr/>
            <p:nvPr/>
          </p:nvSpPr>
          <p:spPr>
            <a:xfrm>
              <a:off x="-12700" y="5829300"/>
              <a:ext cx="838200" cy="584200"/>
            </a:xfrm>
            <a:prstGeom prst="corne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L-Shape 5"/>
            <p:cNvSpPr/>
            <p:nvPr/>
          </p:nvSpPr>
          <p:spPr>
            <a:xfrm rot="10800000">
              <a:off x="10185400" y="-12700"/>
              <a:ext cx="838200" cy="584200"/>
            </a:xfrm>
            <a:prstGeom prst="corne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-Shape 6"/>
            <p:cNvSpPr/>
            <p:nvPr/>
          </p:nvSpPr>
          <p:spPr>
            <a:xfrm rot="5400000">
              <a:off x="-139700" y="114300"/>
              <a:ext cx="838200" cy="584200"/>
            </a:xfrm>
            <a:prstGeom prst="corne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L-Shape 7"/>
            <p:cNvSpPr/>
            <p:nvPr/>
          </p:nvSpPr>
          <p:spPr>
            <a:xfrm rot="16200000">
              <a:off x="10287000" y="5702300"/>
              <a:ext cx="838200" cy="584200"/>
            </a:xfrm>
            <a:prstGeom prst="corne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 rot="16200000">
            <a:off x="450845" y="1828800"/>
            <a:ext cx="29591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</a:t>
            </a:r>
            <a:endParaRPr lang="en-US" sz="66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 rot="16200000">
            <a:off x="2241553" y="1828800"/>
            <a:ext cx="29591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</a:t>
            </a:r>
            <a:endParaRPr lang="en-US" sz="66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 rot="16200000">
            <a:off x="4016359" y="1866900"/>
            <a:ext cx="29591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</a:t>
            </a:r>
            <a:endParaRPr lang="en-US" sz="66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 rot="16200000">
            <a:off x="6057897" y="1289048"/>
            <a:ext cx="238760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</a:t>
            </a:r>
            <a:endParaRPr lang="en-US" sz="44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7912103" y="1276350"/>
            <a:ext cx="2387601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 </a:t>
            </a:r>
            <a:endParaRPr lang="en-US" sz="4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854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sndAc>
          <p:stSnd>
            <p:snd r:embed="rId2" name="bomb.wav"/>
          </p:stSnd>
        </p:sndAc>
      </p:transition>
    </mc:Choice>
    <mc:Fallback>
      <p:transition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85900" y="546100"/>
            <a:ext cx="7734300" cy="1193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DeflateBottom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6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en-US" sz="6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538287" y="1854199"/>
            <a:ext cx="7896225" cy="3949700"/>
            <a:chOff x="1755775" y="1739900"/>
            <a:chExt cx="7194550" cy="3949700"/>
          </a:xfrm>
          <a:solidFill>
            <a:srgbClr val="C00000"/>
          </a:solidFill>
        </p:grpSpPr>
        <p:sp>
          <p:nvSpPr>
            <p:cNvPr id="7" name="Bevel 6"/>
            <p:cNvSpPr/>
            <p:nvPr/>
          </p:nvSpPr>
          <p:spPr>
            <a:xfrm>
              <a:off x="1755775" y="1739900"/>
              <a:ext cx="7194550" cy="3949700"/>
            </a:xfrm>
            <a:prstGeom prst="bevel">
              <a:avLst>
                <a:gd name="adj" fmla="val 12179"/>
              </a:avLst>
            </a:prstGeom>
            <a:grp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9367" y="2185309"/>
              <a:ext cx="6256933" cy="3058882"/>
            </a:xfrm>
            <a:prstGeom prst="rect">
              <a:avLst/>
            </a:prstGeom>
            <a:grpFill/>
            <a:ln w="28575">
              <a:solidFill>
                <a:srgbClr val="00B050"/>
              </a:solidFill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-31751" y="-25400"/>
            <a:ext cx="11036300" cy="6426200"/>
            <a:chOff x="-31750" y="-38101"/>
            <a:chExt cx="11036300" cy="6426200"/>
          </a:xfrm>
        </p:grpSpPr>
        <p:sp>
          <p:nvSpPr>
            <p:cNvPr id="10" name="Frame 9"/>
            <p:cNvSpPr/>
            <p:nvPr/>
          </p:nvSpPr>
          <p:spPr>
            <a:xfrm>
              <a:off x="-31750" y="-2"/>
              <a:ext cx="10972800" cy="6388101"/>
            </a:xfrm>
            <a:prstGeom prst="frame">
              <a:avLst>
                <a:gd name="adj1" fmla="val 3175"/>
              </a:avLst>
            </a:prstGeom>
            <a:blipFill>
              <a:blip r:embed="rId4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-31750" y="-38101"/>
              <a:ext cx="11036300" cy="6426200"/>
              <a:chOff x="-12700" y="-12700"/>
              <a:chExt cx="11036300" cy="6426200"/>
            </a:xfrm>
          </p:grpSpPr>
          <p:sp>
            <p:nvSpPr>
              <p:cNvPr id="12" name="L-Shape 11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L-Shape 12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L-Shape 13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L-Shape 14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27725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2000" fill="hold" grpId="0" nodeType="click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294980" y="3280565"/>
            <a:ext cx="4221163" cy="13620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530599" y="469900"/>
            <a:ext cx="3556000" cy="1163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r>
              <a:rPr lang="bn-IN" sz="5400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5400" dirty="0"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25" y="469900"/>
            <a:ext cx="2356176" cy="2730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5118CADF-7AC3-4D6D-9C9E-E8A7A100C7F2}"/>
              </a:ext>
            </a:extLst>
          </p:cNvPr>
          <p:cNvSpPr/>
          <p:nvPr/>
        </p:nvSpPr>
        <p:spPr>
          <a:xfrm>
            <a:off x="152401" y="3200400"/>
            <a:ext cx="60960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en-US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r>
              <a:rPr lang="bn-IN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4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মেরাজুল</a:t>
            </a:r>
            <a:r>
              <a:rPr lang="en-US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B05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00B05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 algn="ctr"/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বিরাট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সারদা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সুন্দরী</a:t>
            </a:r>
            <a:r>
              <a:rPr lang="bn-IN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সরকারি প্রাথমিক বিদ্যালয়</a:t>
            </a:r>
          </a:p>
          <a:p>
            <a:pPr algn="ctr"/>
            <a:r>
              <a:rPr lang="bn-IN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উপজেলা-</a:t>
            </a:r>
            <a:r>
              <a:rPr lang="en-US" sz="2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আজমিরী</a:t>
            </a:r>
            <a:r>
              <a:rPr lang="en-US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গঞ্জ</a:t>
            </a:r>
            <a:r>
              <a:rPr lang="en-US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IN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জেলা-হবিগঞ্জ</a:t>
            </a:r>
            <a:endParaRPr lang="en-US" sz="28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8400" y="3003446"/>
            <a:ext cx="4876801" cy="32862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পঞ্চম </a:t>
            </a:r>
          </a:p>
          <a:p>
            <a:pPr algn="ctr"/>
            <a:r>
              <a:rPr lang="bn-IN" sz="3200" dirty="0" smtClean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বাংলাদেশ ও বিশ্বপরিচয়</a:t>
            </a:r>
          </a:p>
          <a:p>
            <a:pPr algn="ctr"/>
            <a:r>
              <a:rPr lang="bn-IN" sz="32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 আমাদের মুক্তিযুদ্ধ</a:t>
            </a:r>
          </a:p>
          <a:p>
            <a:pPr algn="ctr"/>
            <a:r>
              <a:rPr lang="bn-IN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মুক্তিযোদ্ধা</a:t>
            </a:r>
          </a:p>
          <a:p>
            <a:pPr algn="ctr"/>
            <a:r>
              <a:rPr lang="bn-IN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 </a:t>
            </a:r>
          </a:p>
          <a:p>
            <a:pPr algn="ctr"/>
            <a:endParaRPr lang="en-US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12700" y="-12700"/>
            <a:ext cx="11036300" cy="6426200"/>
            <a:chOff x="-12700" y="-12700"/>
            <a:chExt cx="11036300" cy="6426200"/>
          </a:xfrm>
        </p:grpSpPr>
        <p:sp>
          <p:nvSpPr>
            <p:cNvPr id="4" name="Frame 3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5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11" name="L-Shape 10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L-Shape 11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L-Shape 12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L-Shape 13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" t="1787" r="1906" b="2704"/>
          <a:stretch/>
        </p:blipFill>
        <p:spPr>
          <a:xfrm>
            <a:off x="7773193" y="441216"/>
            <a:ext cx="2259806" cy="2451100"/>
          </a:xfrm>
          <a:prstGeom prst="rect">
            <a:avLst/>
          </a:prstGeom>
          <a:ln w="127000" cap="sq">
            <a:solidFill>
              <a:schemeClr val="accent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77313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-12700" y="-12700"/>
            <a:ext cx="11036300" cy="6426200"/>
            <a:chOff x="-12700" y="-12700"/>
            <a:chExt cx="11036300" cy="6426200"/>
          </a:xfrm>
        </p:grpSpPr>
        <p:sp>
          <p:nvSpPr>
            <p:cNvPr id="2" name="Frame 1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4" name="L-Shape 3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L-Shape 4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L-Shape 5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L-Shape 6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" name="Rectangle 7"/>
          <p:cNvSpPr/>
          <p:nvPr/>
        </p:nvSpPr>
        <p:spPr>
          <a:xfrm>
            <a:off x="2590800" y="571501"/>
            <a:ext cx="5829300" cy="863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Wave2">
              <a:avLst/>
            </a:prstTxWarp>
            <a:noAutofit/>
          </a:bodyPr>
          <a:lstStyle/>
          <a:p>
            <a:pPr algn="ctr"/>
            <a:r>
              <a:rPr lang="bn-IN" sz="6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66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06400" y="1752600"/>
            <a:ext cx="5626100" cy="15748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IN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শিক্ষার্থীরা........ </a:t>
            </a:r>
            <a:endParaRPr lang="en-US" sz="44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2793999"/>
            <a:ext cx="9347200" cy="1206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14.2.1 –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অংশগ্রহন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আত্মত্যাগের</a:t>
            </a:r>
            <a:r>
              <a:rPr lang="bn-IN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ক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6600" y="4146550"/>
            <a:ext cx="9448800" cy="1117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bn-IN" sz="4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১৪.২.২ -বাংলাদেশের স্বাধীনতা যুদ্ধে মুক্তিযুদ্ধাদের অবদান বর্ণনা করতে পারবে । </a:t>
            </a:r>
            <a:endParaRPr lang="en-US" sz="40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351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-63500" y="-25400"/>
            <a:ext cx="11036300" cy="6426200"/>
            <a:chOff x="-12700" y="-12700"/>
            <a:chExt cx="11036300" cy="6426200"/>
          </a:xfrm>
        </p:grpSpPr>
        <p:sp>
          <p:nvSpPr>
            <p:cNvPr id="2" name="Frame 1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4" name="L-Shape 3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L-Shape 4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L-Shape 5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L-Shape 6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" name="Rectangle 7"/>
          <p:cNvSpPr/>
          <p:nvPr/>
        </p:nvSpPr>
        <p:spPr>
          <a:xfrm>
            <a:off x="1854200" y="279400"/>
            <a:ext cx="7861300" cy="1346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51000" y="520700"/>
            <a:ext cx="8039100" cy="609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IN" sz="44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চিন্তা করে বলতো নিচের ছবিগুলো কাদের ? </a:t>
            </a:r>
            <a:endParaRPr lang="en-US" sz="4400" dirty="0" smtClean="0">
              <a:ln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" y="1441450"/>
            <a:ext cx="4622800" cy="3559175"/>
          </a:xfrm>
          <a:prstGeom prst="roundRect">
            <a:avLst>
              <a:gd name="adj" fmla="val 11111"/>
            </a:avLst>
          </a:prstGeom>
          <a:ln w="190500" cap="rnd">
            <a:solidFill>
              <a:srgbClr val="C000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850" y="1441450"/>
            <a:ext cx="4286250" cy="3517900"/>
          </a:xfrm>
          <a:prstGeom prst="roundRect">
            <a:avLst>
              <a:gd name="adj" fmla="val 9667"/>
            </a:avLst>
          </a:prstGeom>
          <a:ln w="190500" cap="rnd">
            <a:solidFill>
              <a:srgbClr val="00FF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3" name="Rectangle 12"/>
          <p:cNvSpPr/>
          <p:nvPr/>
        </p:nvSpPr>
        <p:spPr>
          <a:xfrm>
            <a:off x="2965450" y="5426075"/>
            <a:ext cx="4699000" cy="508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InflateBottom">
              <a:avLst/>
            </a:prstTxWarp>
            <a:noAutofit/>
          </a:bodyPr>
          <a:lstStyle/>
          <a:p>
            <a:pPr algn="ctr"/>
            <a:r>
              <a:rPr lang="bn-IN" sz="5400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মুক্তিযোদ্ধাদের</a:t>
            </a:r>
            <a:endParaRPr lang="en-US" sz="5400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FF0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94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" y="19051"/>
            <a:ext cx="10845799" cy="6108700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-12700" y="-12700"/>
            <a:ext cx="11036300" cy="6426200"/>
            <a:chOff x="-12700" y="-12700"/>
            <a:chExt cx="11036300" cy="6426200"/>
          </a:xfrm>
        </p:grpSpPr>
        <p:sp>
          <p:nvSpPr>
            <p:cNvPr id="2" name="Frame 1"/>
            <p:cNvSpPr/>
            <p:nvPr/>
          </p:nvSpPr>
          <p:spPr>
            <a:xfrm>
              <a:off x="15875" y="1270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4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4" name="L-Shape 3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L-Shape 4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L-Shape 5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L-Shape 6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1960557" y="279400"/>
            <a:ext cx="5975352" cy="1270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পড়ব</a:t>
            </a:r>
            <a:r>
              <a:rPr lang="en-US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75949" y="4838700"/>
            <a:ext cx="3662367" cy="9906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DoubleWave1">
              <a:avLst/>
            </a:prstTxWarp>
            <a:noAutofit/>
          </a:bodyPr>
          <a:lstStyle/>
          <a:p>
            <a:pPr algn="ctr"/>
            <a:r>
              <a:rPr lang="bn-IN" sz="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মুক্তিযোদ্ধা </a:t>
            </a:r>
            <a:endParaRPr lang="en-US" sz="6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350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0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63500" y="-25400"/>
            <a:ext cx="11036300" cy="6426200"/>
            <a:chOff x="-12700" y="-12700"/>
            <a:chExt cx="11036300" cy="6426200"/>
          </a:xfrm>
        </p:grpSpPr>
        <p:sp>
          <p:nvSpPr>
            <p:cNvPr id="7" name="Frame 6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3" name="L-Shape 2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L-Shape 3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L-Shape 4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L-Shape 5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825" y="1326130"/>
            <a:ext cx="3943351" cy="3460752"/>
          </a:xfrm>
          <a:prstGeom prst="roundRect">
            <a:avLst>
              <a:gd name="adj" fmla="val 11111"/>
            </a:avLst>
          </a:prstGeom>
          <a:ln w="190500" cap="rnd">
            <a:solidFill>
              <a:srgbClr val="FF0066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3" name="TextBox 12"/>
          <p:cNvSpPr txBox="1"/>
          <p:nvPr/>
        </p:nvSpPr>
        <p:spPr>
          <a:xfrm>
            <a:off x="774700" y="4904482"/>
            <a:ext cx="94361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সমগ্র বাঙ্গালী জাতি জড়িয়ে পড়েন । এ যুদ্ধে দল-মত নির্বিশেষে সকল শ্রেণী-পেশার মানুষ অংশগ্রহন করেন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648" y="1298572"/>
            <a:ext cx="4375151" cy="3460752"/>
          </a:xfrm>
          <a:prstGeom prst="roundRect">
            <a:avLst>
              <a:gd name="adj" fmla="val 11111"/>
            </a:avLst>
          </a:prstGeom>
          <a:ln w="190500" cap="rnd">
            <a:solidFill>
              <a:srgbClr val="7030A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5" name="Rectangle 14"/>
          <p:cNvSpPr/>
          <p:nvPr/>
        </p:nvSpPr>
        <p:spPr>
          <a:xfrm>
            <a:off x="1873250" y="213614"/>
            <a:ext cx="7239000" cy="9398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IN" sz="40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যুদ্ধে বিভিন্ন পেশার মানুষের অংশগ্রহন ।  </a:t>
            </a:r>
            <a:endParaRPr lang="en-US" sz="4000" dirty="0" smtClean="0">
              <a:ln>
                <a:solidFill>
                  <a:srgbClr val="FF0000"/>
                </a:solidFill>
              </a:ln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0796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1841500" y="292100"/>
            <a:ext cx="7239000" cy="9398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IN" sz="40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যুদ্ধে বিভিন্ন পেশার মানুষের অংশগ্রহন ।  </a:t>
            </a:r>
            <a:endParaRPr lang="en-US" sz="4000" dirty="0" smtClean="0">
              <a:ln>
                <a:solidFill>
                  <a:srgbClr val="FF0000"/>
                </a:solidFill>
              </a:ln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1511300"/>
            <a:ext cx="4432300" cy="3443287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Rectangle 11"/>
          <p:cNvSpPr/>
          <p:nvPr/>
        </p:nvSpPr>
        <p:spPr>
          <a:xfrm>
            <a:off x="546100" y="4927602"/>
            <a:ext cx="9296400" cy="147319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ক্ষুদ্র নৃ-গোষ্ঠীর মানুষ ও এ যুদ্ধে অবদান রাখেন । অনেক নারী প্রশিক্ষণ নিয়ে যুদ্ধে সরাসরি অংশগ্রহন করেন ।  </a:t>
            </a:r>
            <a:endParaRPr lang="en-US" sz="36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0" r="14796"/>
          <a:stretch/>
        </p:blipFill>
        <p:spPr>
          <a:xfrm>
            <a:off x="800101" y="1511299"/>
            <a:ext cx="4406900" cy="3443287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1653230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1841500" y="292100"/>
            <a:ext cx="7239000" cy="9398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IN" sz="40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যুদ্ধে বিভিন্ন পেশার মানুষের অংশগ্রহন ।  </a:t>
            </a:r>
            <a:endParaRPr lang="en-US" sz="4000" dirty="0" smtClean="0">
              <a:ln>
                <a:solidFill>
                  <a:srgbClr val="FF0000"/>
                </a:solidFill>
              </a:ln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300" y="1603375"/>
            <a:ext cx="4291012" cy="3219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92D05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4" r="5334"/>
          <a:stretch/>
        </p:blipFill>
        <p:spPr>
          <a:xfrm>
            <a:off x="5626100" y="1603375"/>
            <a:ext cx="4533900" cy="3219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Rectangle 14"/>
          <p:cNvSpPr/>
          <p:nvPr/>
        </p:nvSpPr>
        <p:spPr>
          <a:xfrm>
            <a:off x="381000" y="5237162"/>
            <a:ext cx="10198100" cy="762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সংস্কৃতি কর্মীরা তাঁদের কর্মকান্ডের মধ্য দিয়ে মুক্তিযোদ্ধাদের অনুপ্রাণিত করেন । </a:t>
            </a:r>
            <a:endParaRPr lang="en-US" sz="3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0371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2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3390900" y="419099"/>
            <a:ext cx="4508500" cy="105410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">
              <a:avLst/>
            </a:prstTxWarp>
          </a:bodyPr>
          <a:lstStyle/>
          <a:p>
            <a:pPr algn="ctr"/>
            <a:r>
              <a:rPr lang="bn-IN" sz="6600" b="1" dirty="0" smtClean="0">
                <a:ln w="9525">
                  <a:solidFill>
                    <a:srgbClr val="FF0000"/>
                  </a:solidFill>
                  <a:prstDash val="solid"/>
                </a:ln>
                <a:noFill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bn-IN" sz="6600" dirty="0" smtClean="0">
                <a:solidFill>
                  <a:srgbClr val="00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6600" b="1" dirty="0" smtClean="0">
                <a:ln w="13462">
                  <a:solidFill>
                    <a:srgbClr val="FF0066"/>
                  </a:solidFill>
                  <a:prstDash val="solid"/>
                </a:ln>
                <a:noFill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IN" sz="6600" dirty="0" smtClean="0">
                <a:solidFill>
                  <a:srgbClr val="00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 smtClean="0">
              <a:solidFill>
                <a:srgbClr val="00FF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384" y="1663700"/>
            <a:ext cx="5705231" cy="3454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1" name="Rectangle 10"/>
          <p:cNvSpPr/>
          <p:nvPr/>
        </p:nvSpPr>
        <p:spPr>
          <a:xfrm>
            <a:off x="1022350" y="4991100"/>
            <a:ext cx="9137650" cy="10160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bn-IN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 মানুষ কীভাবে অংশগ্রহন করেছিলেন ? </a:t>
            </a:r>
            <a:r>
              <a:rPr lang="bn-IN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613508" y="2597150"/>
            <a:ext cx="3810000" cy="9525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25507" y="2851150"/>
            <a:ext cx="3810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1853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200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40741E-6 2.53968E-6 L 2.40741E-6 -0.07218 " pathEditMode="relative" rAng="0" ptsTypes="AA">
                                      <p:cBhvr>
                                        <p:cTn id="6" dur="1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21"/>
                                    </p:animMotion>
                                    <p:animRot by="1500000">
                                      <p:cBhvr>
                                        <p:cTn id="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7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75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750" fill="hold">
                                          <p:stCondLst>
                                            <p:cond delay="2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9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2171700" y="255583"/>
            <a:ext cx="6813550" cy="1028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n>
                  <a:solidFill>
                    <a:srgbClr val="FF0066"/>
                  </a:solidFill>
                </a:ln>
                <a:solidFill>
                  <a:srgbClr val="0070C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</a:t>
            </a:r>
            <a:r>
              <a:rPr lang="en-US" sz="6600" dirty="0" smtClean="0">
                <a:ln>
                  <a:solidFill>
                    <a:srgbClr val="FF0066"/>
                  </a:solidFill>
                </a:ln>
                <a:solidFill>
                  <a:srgbClr val="0070C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bn-IN" sz="6600" dirty="0" smtClean="0">
                <a:ln>
                  <a:solidFill>
                    <a:srgbClr val="FF0066"/>
                  </a:solidFill>
                </a:ln>
                <a:solidFill>
                  <a:srgbClr val="0070C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অ্যাকশন গ্রুপ’ </a:t>
            </a:r>
            <a:endParaRPr lang="en-US" sz="6600" dirty="0" smtClean="0">
              <a:ln>
                <a:solidFill>
                  <a:srgbClr val="FF0066"/>
                </a:solidFill>
              </a:ln>
              <a:solidFill>
                <a:srgbClr val="0070C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1312863"/>
            <a:ext cx="4127500" cy="3792537"/>
          </a:xfrm>
          <a:prstGeom prst="rect">
            <a:avLst/>
          </a:prstGeom>
          <a:ln w="190500" cap="sq">
            <a:solidFill>
              <a:srgbClr val="00FF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825" y="1284283"/>
            <a:ext cx="4321175" cy="37925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Rectangle 11"/>
          <p:cNvSpPr/>
          <p:nvPr/>
        </p:nvSpPr>
        <p:spPr>
          <a:xfrm>
            <a:off x="546100" y="5321300"/>
            <a:ext cx="9702800" cy="66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bn-IN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‘অ্যাকশন গ্রুপ’ অস্ত্র বহন করত এবং সম্মুখযুদ্ধে অংশ নিতেন ।  </a:t>
            </a:r>
            <a:endPara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9230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207963"/>
            <a:ext cx="3117850" cy="4762500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4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2605087" y="469899"/>
            <a:ext cx="6946900" cy="800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মুক্তিযোদ্ধাদের প্রিয় গান । </a:t>
            </a:r>
            <a:endParaRPr lang="en-US" sz="6600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531935"/>
            <a:ext cx="6654800" cy="3479802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12800" y="5067300"/>
            <a:ext cx="909955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 সময়ে দেশের মানুষের প্রিয় অনেক গানের একটি ছিল ‘জয় বাংলা বাংলার জয়’। ‘জয় বাংলা’ ধ্বনি ছিল মুক্তিযোদ্ধাদের প্রিয় স্লোগান ।  </a:t>
            </a:r>
            <a:endParaRPr lang="en-US" sz="3200" dirty="0" smtClean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81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9" name="Oval 8"/>
          <p:cNvSpPr/>
          <p:nvPr/>
        </p:nvSpPr>
        <p:spPr>
          <a:xfrm>
            <a:off x="2908300" y="939800"/>
            <a:ext cx="5905500" cy="18415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6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073400" y="450850"/>
            <a:ext cx="5257800" cy="952499"/>
          </a:xfrm>
          <a:prstGeom prst="ellipse">
            <a:avLst/>
          </a:prstGeom>
          <a:ln/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endParaRPr lang="en-US" sz="66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624" y="1860550"/>
            <a:ext cx="4371975" cy="2828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C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1860550"/>
            <a:ext cx="4521200" cy="29781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996950" y="5334000"/>
            <a:ext cx="8674100" cy="50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Wingdings" panose="05000000000000000000" pitchFamily="2" charset="2"/>
              <a:buChar char="v"/>
            </a:pPr>
            <a:r>
              <a:rPr lang="bn-IN" sz="4400" dirty="0" smtClean="0">
                <a:solidFill>
                  <a:srgbClr val="FF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‘অ্যাকশন গ্রুপ’ কী কাজ করত ? </a:t>
            </a:r>
            <a:endParaRPr lang="en-US" sz="4400" dirty="0" smtClean="0">
              <a:solidFill>
                <a:srgbClr val="FF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87994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1663700" y="419099"/>
            <a:ext cx="7378700" cy="85090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‘ইন্টেলিজেন্স গ্রুপ’</a:t>
            </a:r>
            <a:endParaRPr lang="en-US" sz="6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1439067"/>
            <a:ext cx="4521200" cy="3649663"/>
          </a:xfrm>
          <a:prstGeom prst="rect">
            <a:avLst/>
          </a:prstGeom>
          <a:ln w="889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0" y="1358899"/>
            <a:ext cx="4260850" cy="3810000"/>
          </a:xfrm>
          <a:prstGeom prst="rect">
            <a:avLst/>
          </a:prstGeom>
          <a:ln w="88900" cap="sq" cmpd="thickThin">
            <a:solidFill>
              <a:srgbClr val="00B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Rectangle 11"/>
          <p:cNvSpPr/>
          <p:nvPr/>
        </p:nvSpPr>
        <p:spPr>
          <a:xfrm>
            <a:off x="152400" y="5337966"/>
            <a:ext cx="10795000" cy="596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‘ইন্টেলিজেন্স গ্রুপ’ শত্রুপক্ষের গতিবিধি সম্পর্কে খবরাখবর সংগ্রহ করতেন । </a:t>
            </a:r>
            <a:endPara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332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9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9" name="Rectangle 8"/>
          <p:cNvSpPr/>
          <p:nvPr/>
        </p:nvSpPr>
        <p:spPr>
          <a:xfrm>
            <a:off x="520700" y="419099"/>
            <a:ext cx="9588500" cy="1028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 বইয়ের সাথে সংযোগ সাধন </a:t>
            </a:r>
            <a:endParaRPr lang="en-US" sz="6600" b="1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1539223"/>
            <a:ext cx="3608730" cy="42113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933449"/>
            <a:ext cx="3467100" cy="494853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9650" y="3168649"/>
            <a:ext cx="3810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9741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10" name="Rectangle 9"/>
          <p:cNvSpPr/>
          <p:nvPr/>
        </p:nvSpPr>
        <p:spPr>
          <a:xfrm>
            <a:off x="3486150" y="419099"/>
            <a:ext cx="3733800" cy="711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InflateBottom">
              <a:avLst/>
            </a:prstTxWarp>
          </a:bodyPr>
          <a:lstStyle/>
          <a:p>
            <a:pPr algn="ctr"/>
            <a:r>
              <a:rPr lang="bn-IN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66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6100" y="5143498"/>
            <a:ext cx="9740900" cy="698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‘জয় বাংলা বাংলার জয়’ গানটি সকলে মিলে গাও । </a:t>
            </a:r>
            <a:endParaRPr lang="en-US" sz="48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262" y="1393824"/>
            <a:ext cx="5959475" cy="3638551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40569" y="2514599"/>
            <a:ext cx="3810000" cy="952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19231" y="2609850"/>
            <a:ext cx="3810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192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  <p:sndAc>
          <p:stSnd>
            <p:snd r:embed="rId2" name="bomb.wav"/>
          </p:stSnd>
        </p:sndAc>
      </p:transition>
    </mc:Choice>
    <mc:Fallback>
      <p:transition spd="slow">
        <p:fad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675" y="1339850"/>
            <a:ext cx="6470650" cy="3752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" name="Group 2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4" name="Frame 3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4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6" name="L-Shape 5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L-Shape 8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10" name="Rectangle 9"/>
          <p:cNvSpPr/>
          <p:nvPr/>
        </p:nvSpPr>
        <p:spPr>
          <a:xfrm>
            <a:off x="2813050" y="431801"/>
            <a:ext cx="5080000" cy="7238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r>
              <a:rPr lang="bn-IN" sz="6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dirty="0" smtClean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3900" y="5473700"/>
            <a:ext cx="95885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 algn="ctr">
              <a:buFont typeface="Wingdings" panose="05000000000000000000" pitchFamily="2" charset="2"/>
              <a:buChar char="Ø"/>
            </a:pPr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‘ইন্টেলিজেন্স গ্রুপ’ কী কাজ করত ? </a:t>
            </a:r>
            <a:endParaRPr lang="en-US" sz="6000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04862" y="2686050"/>
            <a:ext cx="3810000" cy="952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42250" y="2603500"/>
            <a:ext cx="3810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9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  <p:sndAc>
          <p:stSnd>
            <p:snd r:embed="rId2" name="bomb.wav"/>
          </p:stSnd>
        </p:sndAc>
      </p:transition>
    </mc:Choice>
    <mc:Fallback>
      <p:transition spd="slow">
        <p:dissolve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repeatCount="200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3" repeatCount="2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602814" y="1877901"/>
            <a:ext cx="4470400" cy="114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1">
              <a:avLst/>
            </a:prstTxWarp>
          </a:bodyPr>
          <a:lstStyle/>
          <a:p>
            <a:pPr algn="ctr"/>
            <a:r>
              <a:rPr lang="bn-IN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কাজ </a:t>
            </a:r>
            <a:endParaRPr lang="en-US" sz="66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38100" y="0"/>
            <a:ext cx="11036300" cy="6426200"/>
            <a:chOff x="-12700" y="-12700"/>
            <a:chExt cx="11036300" cy="6426200"/>
          </a:xfrm>
        </p:grpSpPr>
        <p:sp>
          <p:nvSpPr>
            <p:cNvPr id="4" name="Frame 3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3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6" name="L-Shape 5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9" name="L-Shape 8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" y="884635"/>
            <a:ext cx="4216400" cy="4830365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136900" y="4368007"/>
            <a:ext cx="7251700" cy="13469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‘জয় বাংলা বাংলার জয়’ গানটির কথাগুলো লিখে আনবে । </a:t>
            </a:r>
            <a:endParaRPr lang="en-US" sz="54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225" y="3193257"/>
            <a:ext cx="4749800" cy="952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43723">
            <a:off x="3330421" y="33568"/>
            <a:ext cx="3243044" cy="253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26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2" name="bomb.wav"/>
          </p:stSnd>
        </p:sndAc>
      </p:transition>
    </mc:Choice>
    <mc:Fallback>
      <p:transition spd="slow">
        <p:blinds dir="vert"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3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807700" cy="6385698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-38100" y="-25400"/>
            <a:ext cx="11036300" cy="6426200"/>
            <a:chOff x="-12700" y="-12700"/>
            <a:chExt cx="11036300" cy="6426200"/>
          </a:xfrm>
        </p:grpSpPr>
        <p:sp>
          <p:nvSpPr>
            <p:cNvPr id="3" name="Frame 2"/>
            <p:cNvSpPr/>
            <p:nvPr/>
          </p:nvSpPr>
          <p:spPr>
            <a:xfrm>
              <a:off x="0" y="0"/>
              <a:ext cx="10972800" cy="6400800"/>
            </a:xfrm>
            <a:prstGeom prst="frame">
              <a:avLst>
                <a:gd name="adj1" fmla="val 3175"/>
              </a:avLst>
            </a:prstGeom>
            <a:blipFill>
              <a:blip r:embed="rId4"/>
              <a:tile tx="0" ty="0" sx="100000" sy="100000" flip="none" algn="tl"/>
            </a:blipFill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-12700" y="-12700"/>
              <a:ext cx="11036300" cy="6426200"/>
              <a:chOff x="-12700" y="-12700"/>
              <a:chExt cx="11036300" cy="6426200"/>
            </a:xfrm>
          </p:grpSpPr>
          <p:sp>
            <p:nvSpPr>
              <p:cNvPr id="5" name="L-Shape 4"/>
              <p:cNvSpPr/>
              <p:nvPr/>
            </p:nvSpPr>
            <p:spPr>
              <a:xfrm>
                <a:off x="-12700" y="5829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6" name="L-Shape 5"/>
              <p:cNvSpPr/>
              <p:nvPr/>
            </p:nvSpPr>
            <p:spPr>
              <a:xfrm rot="10800000">
                <a:off x="10185400" y="-127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L-Shape 6"/>
              <p:cNvSpPr/>
              <p:nvPr/>
            </p:nvSpPr>
            <p:spPr>
              <a:xfrm rot="5400000">
                <a:off x="-139700" y="114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L-Shape 7"/>
              <p:cNvSpPr/>
              <p:nvPr/>
            </p:nvSpPr>
            <p:spPr>
              <a:xfrm rot="16200000">
                <a:off x="10287000" y="5702300"/>
                <a:ext cx="838200" cy="584200"/>
              </a:xfrm>
              <a:prstGeom prst="corner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11" name="Rectangle 10"/>
          <p:cNvSpPr/>
          <p:nvPr/>
        </p:nvSpPr>
        <p:spPr>
          <a:xfrm>
            <a:off x="3695700" y="990600"/>
            <a:ext cx="4229100" cy="1028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InflateBottom">
              <a:avLst>
                <a:gd name="adj" fmla="val 99506"/>
              </a:avLst>
            </a:prstTxWarp>
            <a:noAutofit/>
          </a:bodyPr>
          <a:lstStyle/>
          <a:p>
            <a:pPr algn="ctr"/>
            <a:r>
              <a:rPr lang="bn-IN" sz="8800" b="1" dirty="0" smtClean="0">
                <a:ln w="6600">
                  <a:solidFill>
                    <a:srgbClr val="00206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IN" sz="8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101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  <p:sndAc>
          <p:stSnd>
            <p:snd r:embed="rId2" name="bomb.wav"/>
          </p:stSnd>
        </p:sndAc>
      </p:transition>
    </mc:Choice>
    <mc:Fallback>
      <p:transition spd="slow">
        <p:checker/>
        <p:sndAc>
          <p:stSnd>
            <p:snd r:embed="rId2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repeatCount="3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 sz="6600" dirty="0" smtClean="0">
            <a:solidFill>
              <a:srgbClr val="00FF00"/>
            </a:solidFill>
            <a:latin typeface="NikoshBAN" panose="02000000000000000000" pitchFamily="2" charset="0"/>
            <a:cs typeface="NikoshBAN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spAutoFit/>
      </a:bodyPr>
      <a:lstStyle>
        <a:defPPr>
          <a:defRPr sz="3200" dirty="0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589</TotalTime>
  <Words>271</Words>
  <Application>Microsoft Office PowerPoint</Application>
  <PresentationFormat>Custom</PresentationFormat>
  <Paragraphs>48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73</cp:revision>
  <dcterms:created xsi:type="dcterms:W3CDTF">2019-10-03T17:16:19Z</dcterms:created>
  <dcterms:modified xsi:type="dcterms:W3CDTF">2019-10-04T19:52:08Z</dcterms:modified>
</cp:coreProperties>
</file>