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71" r:id="rId6"/>
    <p:sldId id="262" r:id="rId7"/>
    <p:sldId id="263" r:id="rId8"/>
    <p:sldId id="264" r:id="rId9"/>
    <p:sldId id="266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D249C-DA4B-4F4F-B487-9FA08195DBA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18438-3667-4A37-9A07-16CA81FF92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9E1CB-A875-4432-B451-47D5D5F682B8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F8E72-0BF9-491C-AF6D-4D3BF5F7637B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79F9-E562-49DB-812B-2D20B213B811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ED8A-E593-4BEE-B8D8-D97C19F43CFD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8A73B-3166-4F3A-B6A8-6FAA737E16BE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0973F-0AD9-4ADC-87AB-A85FBD401587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E59C-8FAB-40C4-978C-9DC3E4CE3771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7AF1C-5129-4FEA-881F-82242A920D5E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A27CC-C9EB-4674-81D0-88AAB3441BE9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585B-0244-496C-AD6C-34B9DE5A3DCC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D862-87EC-4475-A730-F1CC17CFBB64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480C0-59C3-47C0-B198-BC6D6F47FCF5}" type="datetime1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27C45-2130-4E6A-B461-10B6CA7471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ents 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8229600" cy="6096000"/>
          </a:xfrm>
          <a:prstGeom prst="rect">
            <a:avLst/>
          </a:prstGeom>
        </p:spPr>
      </p:pic>
      <p:pic>
        <p:nvPicPr>
          <p:cNvPr id="4" name="Picture 3" descr="Flower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04800"/>
            <a:ext cx="8305800" cy="1828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My Identity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 descr="H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6800" y="1524000"/>
            <a:ext cx="3276600" cy="3429000"/>
          </a:xfrm>
          <a:prstGeom prst="ellipse">
            <a:avLst/>
          </a:prstGeom>
          <a:ln>
            <a:solidFill>
              <a:schemeClr val="tx1"/>
            </a:solidFill>
            <a:prstDash val="solid"/>
          </a:ln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en-US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MD. </a:t>
            </a:r>
            <a:r>
              <a:rPr lang="en-US" b="1" dirty="0" err="1" smtClean="0">
                <a:solidFill>
                  <a:srgbClr val="7030A0"/>
                </a:solidFill>
              </a:rPr>
              <a:t>Norul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Haque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7030A0"/>
                </a:solidFill>
              </a:rPr>
              <a:t>Headmaster, </a:t>
            </a:r>
          </a:p>
          <a:p>
            <a:pPr algn="ctr">
              <a:buNone/>
            </a:pPr>
            <a:r>
              <a:rPr lang="en-US" b="1" dirty="0" err="1" smtClean="0">
                <a:solidFill>
                  <a:srgbClr val="7030A0"/>
                </a:solidFill>
              </a:rPr>
              <a:t>Hazi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Rahmatullah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Forquania</a:t>
            </a:r>
            <a:r>
              <a:rPr lang="en-US" b="1" dirty="0" smtClean="0">
                <a:solidFill>
                  <a:srgbClr val="7030A0"/>
                </a:solidFill>
              </a:rPr>
              <a:t> High School,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7030A0"/>
                </a:solidFill>
              </a:rPr>
              <a:t>South </a:t>
            </a:r>
            <a:r>
              <a:rPr lang="en-US" b="1" dirty="0" err="1" smtClean="0">
                <a:solidFill>
                  <a:srgbClr val="7030A0"/>
                </a:solidFill>
              </a:rPr>
              <a:t>Tengra</a:t>
            </a:r>
            <a:r>
              <a:rPr lang="en-US" b="1" dirty="0" smtClean="0">
                <a:solidFill>
                  <a:srgbClr val="7030A0"/>
                </a:solidFill>
              </a:rPr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Sarulia</a:t>
            </a:r>
            <a:r>
              <a:rPr lang="en-US" b="1" dirty="0" smtClean="0">
                <a:solidFill>
                  <a:srgbClr val="7030A0"/>
                </a:solidFill>
              </a:rPr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Demra</a:t>
            </a:r>
            <a:r>
              <a:rPr lang="en-US" b="1" dirty="0" smtClean="0">
                <a:solidFill>
                  <a:srgbClr val="7030A0"/>
                </a:solidFill>
              </a:rPr>
              <a:t>, Dhaka.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6" name="Picture 5" descr="f 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953000"/>
            <a:ext cx="4419600" cy="1447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Guess the sentences clearly :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35279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If you read, you will pass.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If you got GPA 5, you would be happy.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If you had helped me, I would have passed.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6" name="Content Placeholder 5" descr="Exam hall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600200"/>
            <a:ext cx="4191000" cy="3352800"/>
          </a:xfrm>
        </p:spPr>
      </p:pic>
      <p:sp>
        <p:nvSpPr>
          <p:cNvPr id="5" name="TextBox 4"/>
          <p:cNvSpPr txBox="1"/>
          <p:nvPr/>
        </p:nvSpPr>
        <p:spPr>
          <a:xfrm>
            <a:off x="609600" y="5257800"/>
            <a:ext cx="8077200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We have noticed that there is a condition whether they are real or unrea</a:t>
            </a:r>
            <a:r>
              <a:rPr lang="en-US" sz="3600" dirty="0">
                <a:solidFill>
                  <a:srgbClr val="FFFF00"/>
                </a:solidFill>
              </a:rPr>
              <a:t>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752600" y="381000"/>
            <a:ext cx="4953000" cy="30480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So, our  today’s lesson  is...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962400"/>
            <a:ext cx="8001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Conditionals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Unit : 11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For Class : 9 &amp; 10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Subject : English Grammar And Composition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143000" y="304800"/>
            <a:ext cx="70104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FF00"/>
                </a:solidFill>
              </a:rPr>
              <a:t>Objectives :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905000"/>
            <a:ext cx="731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At the end of the lesson the learners will be able to :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complete the sentences with conditionals.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make complex sentences.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apply them in conversation.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improve their writing skill.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8600" y="457200"/>
            <a:ext cx="8610600" cy="26670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Let us watch a video  for  getting  a clear idea :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810000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0" y="533400"/>
            <a:ext cx="8382000" cy="914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7030A0"/>
                </a:solidFill>
              </a:rPr>
              <a:t>Let us see  structures of conditionals</a:t>
            </a:r>
            <a:r>
              <a:rPr lang="en-US" sz="4000" dirty="0" smtClean="0">
                <a:solidFill>
                  <a:srgbClr val="7030A0"/>
                </a:solidFill>
              </a:rPr>
              <a:t>: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3429000"/>
            <a:ext cx="8305800" cy="28623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4000" b="1" u="sng" dirty="0" smtClean="0"/>
              <a:t>Unreal Condition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err="1" smtClean="0"/>
              <a:t>If+past+Past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condttional</a:t>
            </a:r>
            <a:r>
              <a:rPr lang="en-US" sz="2800" b="1" dirty="0" smtClean="0"/>
              <a:t>( </a:t>
            </a:r>
            <a:r>
              <a:rPr lang="en-US" sz="2800" b="1" dirty="0" err="1" smtClean="0"/>
              <a:t>sub+would</a:t>
            </a:r>
            <a:r>
              <a:rPr lang="en-US" sz="2800" b="1" dirty="0" smtClean="0"/>
              <a:t>/could/might+ base verb) or, Second Conditional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err="1" smtClean="0"/>
              <a:t>If+past+Perfect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condttional</a:t>
            </a:r>
            <a:r>
              <a:rPr lang="en-US" sz="2800" b="1" dirty="0" smtClean="0"/>
              <a:t>( </a:t>
            </a:r>
            <a:r>
              <a:rPr lang="en-US" sz="2800" b="1" dirty="0" err="1" smtClean="0"/>
              <a:t>sub+would</a:t>
            </a:r>
            <a:r>
              <a:rPr lang="en-US" sz="2800" b="1" dirty="0" smtClean="0"/>
              <a:t> have/could have/might have+ past participle of base verb) or, Third Conditional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5240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3400" y="1600200"/>
            <a:ext cx="82296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4400" b="1" u="sng" dirty="0" smtClean="0">
                <a:solidFill>
                  <a:schemeClr val="tx1"/>
                </a:solidFill>
              </a:rPr>
              <a:t>Real Condition</a:t>
            </a:r>
          </a:p>
          <a:p>
            <a:pPr marL="342900" indent="-342900">
              <a:buAutoNum type="arabicPeriod"/>
            </a:pPr>
            <a:r>
              <a:rPr lang="en-US" sz="3200" b="1" dirty="0" smtClean="0">
                <a:solidFill>
                  <a:srgbClr val="FFFF00"/>
                </a:solidFill>
              </a:rPr>
              <a:t>If +present +present/Zero Condition</a:t>
            </a:r>
          </a:p>
          <a:p>
            <a:pPr marL="342900" indent="-342900">
              <a:buAutoNum type="arabicPeriod"/>
            </a:pPr>
            <a:r>
              <a:rPr lang="en-US" sz="3200" b="1" dirty="0" err="1" smtClean="0">
                <a:solidFill>
                  <a:srgbClr val="FFFF00"/>
                </a:solidFill>
              </a:rPr>
              <a:t>If+present+future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33400"/>
            <a:ext cx="64770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</a:rPr>
              <a:t>Let us see some examples :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8001000" cy="23698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en-US" sz="2800" b="1" dirty="0" smtClean="0">
                <a:solidFill>
                  <a:srgbClr val="FFFF00"/>
                </a:solidFill>
              </a:rPr>
              <a:t>                                         </a:t>
            </a:r>
            <a:r>
              <a:rPr lang="en-US" sz="4000" b="1" dirty="0" smtClean="0">
                <a:solidFill>
                  <a:srgbClr val="FFFF00"/>
                </a:solidFill>
              </a:rPr>
              <a:t> Real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If you have a life, you have  a struggle.</a:t>
            </a:r>
          </a:p>
          <a:p>
            <a:pPr marL="342900" indent="-342900">
              <a:buFontTx/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If you are student, you study .</a:t>
            </a:r>
          </a:p>
          <a:p>
            <a:pPr marL="342900" indent="-342900"/>
            <a:r>
              <a:rPr lang="en-US" b="1" dirty="0" smtClean="0">
                <a:solidFill>
                  <a:srgbClr val="FFFF00"/>
                </a:solidFill>
              </a:rPr>
              <a:t>3.   If you go to school, you learn very well.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If you work hard, you will get GPA 5.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If  you  are seriously ill, you will go to a doctor.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If you take physical exercise , you will be healthy.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5800" y="4038600"/>
            <a:ext cx="8001000" cy="2362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b="1" dirty="0" smtClean="0">
                <a:solidFill>
                  <a:srgbClr val="FFFF00"/>
                </a:solidFill>
              </a:rPr>
              <a:t>                                                   </a:t>
            </a:r>
            <a:r>
              <a:rPr lang="en-US" sz="4000" b="1" dirty="0" smtClean="0">
                <a:solidFill>
                  <a:srgbClr val="FFFF00"/>
                </a:solidFill>
              </a:rPr>
              <a:t>Unreal</a:t>
            </a:r>
          </a:p>
          <a:p>
            <a:pPr marL="342900" indent="-342900"/>
            <a:r>
              <a:rPr lang="en-US" b="1" dirty="0" smtClean="0">
                <a:solidFill>
                  <a:srgbClr val="FFFF00"/>
                </a:solidFill>
              </a:rPr>
              <a:t>1.  If I were a  rich man, I would help  the poor.</a:t>
            </a:r>
          </a:p>
          <a:p>
            <a:pPr marL="342900" indent="-342900"/>
            <a:r>
              <a:rPr lang="en-US" b="1" dirty="0" smtClean="0">
                <a:solidFill>
                  <a:srgbClr val="FFFF00"/>
                </a:solidFill>
              </a:rPr>
              <a:t>2.  If You worked hard,  you would pass.</a:t>
            </a:r>
          </a:p>
          <a:p>
            <a:pPr marL="342900" indent="-342900"/>
            <a:r>
              <a:rPr lang="en-US" b="1" dirty="0" smtClean="0">
                <a:solidFill>
                  <a:srgbClr val="FFFF00"/>
                </a:solidFill>
              </a:rPr>
              <a:t>3.  If you won  a lottery, you would buy a good house.</a:t>
            </a:r>
          </a:p>
          <a:p>
            <a:pPr marL="342900" indent="-342900">
              <a:buAutoNum type="arabicPeriod" startAt="4"/>
            </a:pPr>
            <a:r>
              <a:rPr lang="en-US" b="1" dirty="0" smtClean="0">
                <a:solidFill>
                  <a:srgbClr val="FFFF00"/>
                </a:solidFill>
              </a:rPr>
              <a:t>If you had not helped me , I would have failed.</a:t>
            </a:r>
          </a:p>
          <a:p>
            <a:pPr marL="342900" indent="-342900">
              <a:buAutoNum type="arabicPeriod" startAt="4"/>
            </a:pPr>
            <a:r>
              <a:rPr lang="en-US" b="1" dirty="0" smtClean="0">
                <a:solidFill>
                  <a:srgbClr val="FFFF00"/>
                </a:solidFill>
              </a:rPr>
              <a:t>If  someone had mentioned her name, I would have not recognized her.</a:t>
            </a:r>
          </a:p>
          <a:p>
            <a:pPr marL="342900" indent="-342900">
              <a:buAutoNum type="arabicPeriod" startAt="4"/>
            </a:pPr>
            <a:r>
              <a:rPr lang="en-US" b="1" dirty="0" smtClean="0">
                <a:solidFill>
                  <a:srgbClr val="FFFF00"/>
                </a:solidFill>
              </a:rPr>
              <a:t>If I had gone there , I would  have met him.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I knew him............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you were a bird,.....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 you rise early,.........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 you read newspaper,....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they had played well,----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 they are wealthy,.....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you are hungry,.........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you phoned me,-------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you had a camera,........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If he had got GPA 5,-------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Match the answers :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1. I would meet him.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2. you would fly.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3. you will get enough time to study.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4. you will learn many things</a:t>
            </a:r>
            <a:r>
              <a:rPr lang="en-US" sz="2000" dirty="0" smtClean="0">
                <a:solidFill>
                  <a:srgbClr val="7030A0"/>
                </a:solidFill>
              </a:rPr>
              <a:t>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5.they would win the game.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6. they would set up a school.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7. you will eat.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8. I would come.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9. you would take some photographs.</a:t>
            </a:r>
          </a:p>
          <a:p>
            <a:pPr marL="514350" indent="-514350">
              <a:buNone/>
            </a:pPr>
            <a:r>
              <a:rPr lang="en-US" sz="2000" b="1" dirty="0" smtClean="0">
                <a:solidFill>
                  <a:srgbClr val="7030A0"/>
                </a:solidFill>
              </a:rPr>
              <a:t>10. he would have been happy.</a:t>
            </a:r>
          </a:p>
          <a:p>
            <a:pPr marL="514350" indent="-514350">
              <a:buNone/>
            </a:pPr>
            <a:endParaRPr lang="en-US" sz="20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09600" y="838200"/>
            <a:ext cx="7391400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</a:rPr>
              <a:t>Complete the following  sentences  :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28800" y="0"/>
            <a:ext cx="5105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Group  Work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0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0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5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0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2133600" y="685800"/>
            <a:ext cx="4648200" cy="10668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</a:rPr>
              <a:t>HOME WORK</a:t>
            </a: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3" name="Picture 2" descr="A ho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8534400" cy="2395537"/>
          </a:xfrm>
          <a:prstGeom prst="rect">
            <a:avLst/>
          </a:prstGeom>
        </p:spPr>
      </p:pic>
      <p:sp>
        <p:nvSpPr>
          <p:cNvPr id="5" name="Plaque 4"/>
          <p:cNvSpPr/>
          <p:nvPr/>
        </p:nvSpPr>
        <p:spPr>
          <a:xfrm>
            <a:off x="304800" y="4572000"/>
            <a:ext cx="8686800" cy="12192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Write ten sentences applying third conditional on the following :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“What would you do if you were a prime minister ? “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457200" y="381000"/>
            <a:ext cx="8458200" cy="6248400"/>
          </a:xfrm>
          <a:prstGeom prst="irregularSeal2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Abeganshi" pitchFamily="2" charset="0"/>
              </a:rPr>
              <a:t>Thank  You</a:t>
            </a:r>
            <a:endParaRPr lang="en-US" sz="9600" b="1" dirty="0">
              <a:solidFill>
                <a:srgbClr val="FF0000"/>
              </a:solidFill>
              <a:latin typeface="Abeganshi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27C45-2130-4E6A-B461-10B6CA7471D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529</Words>
  <Application>Microsoft Office PowerPoint</Application>
  <PresentationFormat>On-screen Show (4:3)</PresentationFormat>
  <Paragraphs>86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Packager Shell Object</vt:lpstr>
      <vt:lpstr>Slide 1</vt:lpstr>
      <vt:lpstr>My Identity</vt:lpstr>
      <vt:lpstr>Guess the sentences clearly :</vt:lpstr>
      <vt:lpstr>Slide 4</vt:lpstr>
      <vt:lpstr>Slide 5</vt:lpstr>
      <vt:lpstr>Slide 6</vt:lpstr>
      <vt:lpstr>Slide 7</vt:lpstr>
      <vt:lpstr>Slide 8</vt:lpstr>
      <vt:lpstr> 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23</cp:revision>
  <dcterms:created xsi:type="dcterms:W3CDTF">2019-10-18T15:25:10Z</dcterms:created>
  <dcterms:modified xsi:type="dcterms:W3CDTF">2019-10-19T13:43:36Z</dcterms:modified>
</cp:coreProperties>
</file>