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67" r:id="rId2"/>
    <p:sldId id="257" r:id="rId3"/>
    <p:sldId id="258" r:id="rId4"/>
    <p:sldId id="259" r:id="rId5"/>
    <p:sldId id="260" r:id="rId6"/>
    <p:sldId id="266" r:id="rId7"/>
    <p:sldId id="269" r:id="rId8"/>
    <p:sldId id="271" r:id="rId9"/>
    <p:sldId id="270" r:id="rId10"/>
    <p:sldId id="276" r:id="rId11"/>
    <p:sldId id="263" r:id="rId12"/>
    <p:sldId id="279" r:id="rId13"/>
    <p:sldId id="277" r:id="rId14"/>
    <p:sldId id="272" r:id="rId15"/>
    <p:sldId id="262" r:id="rId16"/>
    <p:sldId id="275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CBB394-F004-44EE-B333-661F2EBEFF30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81573B-369C-46FB-976E-6AB5D0C593F7}">
      <dgm:prSet phldrT="[Text]" custT="1"/>
      <dgm:spPr>
        <a:ln>
          <a:solidFill>
            <a:srgbClr val="FF0000"/>
          </a:solidFill>
        </a:ln>
      </dgm:spPr>
      <dgm:t>
        <a:bodyPr/>
        <a:lstStyle/>
        <a:p>
          <a:endParaRPr lang="en-US" sz="1800" dirty="0" smtClean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  <a:p>
          <a:r>
            <a:rPr lang="bn-BD" sz="2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জন্মঃ১৮৯৯খ্রিঃ ১৯ জুলাই ভারেতবিহারে জন্ম গ্রহন করেন।</a:t>
          </a:r>
          <a:endParaRPr lang="en-US" sz="2800" dirty="0"/>
        </a:p>
      </dgm:t>
    </dgm:pt>
    <dgm:pt modelId="{2E6D2075-3C9B-4167-B3B9-9FD85F9395C5}" type="parTrans" cxnId="{E8F9ADB6-84C1-4B4D-A20F-C63D8A5616D6}">
      <dgm:prSet/>
      <dgm:spPr/>
      <dgm:t>
        <a:bodyPr/>
        <a:lstStyle/>
        <a:p>
          <a:endParaRPr lang="en-US"/>
        </a:p>
      </dgm:t>
    </dgm:pt>
    <dgm:pt modelId="{5F1BBECA-8B23-4036-8AD0-85C0D25D4D7B}" type="sibTrans" cxnId="{E8F9ADB6-84C1-4B4D-A20F-C63D8A5616D6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64D84D43-584C-40DB-A709-572304D8BFC3}">
      <dgm:prSet phldrT="[Text]" custT="1"/>
      <dgm:spPr>
        <a:ln>
          <a:solidFill>
            <a:srgbClr val="FF0000"/>
          </a:solidFill>
        </a:ln>
      </dgm:spPr>
      <dgm:t>
        <a:bodyPr/>
        <a:lstStyle/>
        <a:p>
          <a:r>
            <a:rPr lang="bn-BD" sz="2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তিনি পেশায় ছিলিন চিকিৎক</a:t>
          </a:r>
          <a:endParaRPr lang="en-US" sz="2800" dirty="0"/>
        </a:p>
      </dgm:t>
    </dgm:pt>
    <dgm:pt modelId="{5D2E2BE1-56DA-427A-B11E-35C91481A955}" type="parTrans" cxnId="{9576F05D-B5B2-4C0C-8ECA-57A313FD3757}">
      <dgm:prSet/>
      <dgm:spPr/>
      <dgm:t>
        <a:bodyPr/>
        <a:lstStyle/>
        <a:p>
          <a:endParaRPr lang="en-US"/>
        </a:p>
      </dgm:t>
    </dgm:pt>
    <dgm:pt modelId="{736EC480-1FC3-4A2B-B0A7-D13F36F2219D}" type="sibTrans" cxnId="{9576F05D-B5B2-4C0C-8ECA-57A313FD3757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9460452A-0CDA-41A2-A28D-769A80D240A7}">
      <dgm:prSet custT="1"/>
      <dgm:spPr>
        <a:ln>
          <a:solidFill>
            <a:srgbClr val="FF0000"/>
          </a:solidFill>
        </a:ln>
      </dgm:spPr>
      <dgm:t>
        <a:bodyPr/>
        <a:lstStyle/>
        <a:p>
          <a:r>
            <a:rPr lang="bn-BD" sz="2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মৃত্যুঃ</a:t>
          </a:r>
          <a:endParaRPr lang="en-US" sz="2800" dirty="0" smtClean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  <a:p>
          <a:r>
            <a:rPr lang="bn-BD" sz="2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১ ৯৭৯ </a:t>
          </a:r>
          <a:r>
            <a:rPr lang="en-US" sz="2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খিৃ</a:t>
          </a:r>
          <a:r>
            <a:rPr lang="bn-BD" sz="2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ষ্টাব্দের ৯ ফেব্রুয়ারি কলকতায়</a:t>
          </a:r>
          <a:endParaRPr lang="en-US" sz="28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7F7FA2F0-BFBD-4B41-8833-042D993B52A0}" type="parTrans" cxnId="{0CB63643-7EB9-4DAF-86F5-7CBAAD407284}">
      <dgm:prSet/>
      <dgm:spPr/>
      <dgm:t>
        <a:bodyPr/>
        <a:lstStyle/>
        <a:p>
          <a:endParaRPr lang="en-US"/>
        </a:p>
      </dgm:t>
    </dgm:pt>
    <dgm:pt modelId="{64E7A64D-D301-4949-8E9C-6674B32D219D}" type="sibTrans" cxnId="{0CB63643-7EB9-4DAF-86F5-7CBAAD407284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6A8F81FD-628B-459D-8F2B-9C5D8BB3B228}">
      <dgm:prSet/>
      <dgm:spPr>
        <a:ln>
          <a:solidFill>
            <a:srgbClr val="FF0000"/>
          </a:solidFill>
        </a:ln>
      </dgm:spPr>
      <dgm:t>
        <a:bodyPr/>
        <a:lstStyle/>
        <a:p>
          <a:r>
            <a:rPr lang="bn-BD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বনফুলের গল্প, বাহুল্য, </a:t>
          </a:r>
          <a:r>
            <a:rPr lang="en-US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অদৃশ্যলোকে</a:t>
          </a:r>
          <a:r>
            <a:rPr lang="en-US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bn-BD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বহুবর্ণ</a:t>
          </a:r>
          <a:r>
            <a:rPr lang="en-US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bn-BD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অনুগামিনী</a:t>
          </a:r>
          <a:r>
            <a:rPr lang="en-US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,</a:t>
          </a:r>
          <a:r>
            <a:rPr lang="bn-BD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ইত্যাদি।</a:t>
          </a:r>
          <a:endParaRPr lang="en-US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8B5E5652-A15D-42C4-AC3B-74F8C59C2088}" type="parTrans" cxnId="{AF36E78A-774A-4685-AECA-8CB932EC75F3}">
      <dgm:prSet/>
      <dgm:spPr/>
      <dgm:t>
        <a:bodyPr/>
        <a:lstStyle/>
        <a:p>
          <a:endParaRPr lang="en-US"/>
        </a:p>
      </dgm:t>
    </dgm:pt>
    <dgm:pt modelId="{43881009-A409-4B90-A844-EF8C4A0BF983}" type="sibTrans" cxnId="{AF36E78A-774A-4685-AECA-8CB932EC75F3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6933427C-CE52-430A-9477-B04C51D6CAB1}">
      <dgm:prSet custT="1"/>
      <dgm:spPr>
        <a:ln>
          <a:solidFill>
            <a:srgbClr val="FF0000"/>
          </a:solidFill>
        </a:ln>
      </dgm:spPr>
      <dgm:t>
        <a:bodyPr/>
        <a:lstStyle/>
        <a:p>
          <a:r>
            <a:rPr lang="en-US" sz="28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উপাধি</a:t>
          </a:r>
          <a:r>
            <a:rPr lang="bn-BD" sz="2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ঃপদ্মভূষন</a:t>
          </a:r>
          <a:endParaRPr lang="en-US" sz="28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7CD03710-4832-458E-8E69-2ABB717C9419}" type="parTrans" cxnId="{8CBB48C3-89C0-4AF7-9E98-CDD000369221}">
      <dgm:prSet/>
      <dgm:spPr/>
      <dgm:t>
        <a:bodyPr/>
        <a:lstStyle/>
        <a:p>
          <a:endParaRPr lang="en-US"/>
        </a:p>
      </dgm:t>
    </dgm:pt>
    <dgm:pt modelId="{220666D9-8251-45BF-A60A-E8E1D8F8FB7B}" type="sibTrans" cxnId="{8CBB48C3-89C0-4AF7-9E98-CDD000369221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A3085CBF-FA28-4059-AF0E-35682B3AF6E4}">
      <dgm:prSet custT="1"/>
      <dgm:spPr>
        <a:ln>
          <a:solidFill>
            <a:srgbClr val="FF0000"/>
          </a:solidFill>
        </a:ln>
      </dgm:spPr>
      <dgm:t>
        <a:bodyPr/>
        <a:lstStyle/>
        <a:p>
          <a:r>
            <a:rPr lang="bn-BD" sz="2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ছোট গল্প রচনার প্রতি আগ্রহ ছিল ব্যাপক</a:t>
          </a:r>
          <a:endParaRPr lang="en-US" sz="28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7F3598CC-B723-4C06-A7ED-9C9F7570FFF9}" type="parTrans" cxnId="{9A478E46-B6BC-48CA-AAE7-9873E22CD400}">
      <dgm:prSet/>
      <dgm:spPr/>
      <dgm:t>
        <a:bodyPr/>
        <a:lstStyle/>
        <a:p>
          <a:endParaRPr lang="en-US"/>
        </a:p>
      </dgm:t>
    </dgm:pt>
    <dgm:pt modelId="{A64E1C9E-241A-47AE-AAE2-89C2097BDD1B}" type="sibTrans" cxnId="{9A478E46-B6BC-48CA-AAE7-9873E22CD400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6476A2E6-477D-4210-9163-9E89A5EBE2ED}" type="pres">
      <dgm:prSet presAssocID="{7CCBB394-F004-44EE-B333-661F2EBEFF3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810649-9371-467E-B4E2-22AA5DE34090}" type="pres">
      <dgm:prSet presAssocID="{E681573B-369C-46FB-976E-6AB5D0C593F7}" presName="node" presStyleLbl="node1" presStyleIdx="0" presStyleCnt="6" custScaleX="190026" custRadScaleRad="100184" custRadScaleInc="115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DBA2B4-611E-4C97-82CC-8F7B485912C6}" type="pres">
      <dgm:prSet presAssocID="{5F1BBECA-8B23-4036-8AD0-85C0D25D4D7B}" presName="sibTrans" presStyleLbl="sibTrans2D1" presStyleIdx="0" presStyleCnt="6" custScaleX="187734"/>
      <dgm:spPr/>
      <dgm:t>
        <a:bodyPr/>
        <a:lstStyle/>
        <a:p>
          <a:endParaRPr lang="en-US"/>
        </a:p>
      </dgm:t>
    </dgm:pt>
    <dgm:pt modelId="{FAFB1212-6C16-415F-9B95-A251F568FAC2}" type="pres">
      <dgm:prSet presAssocID="{5F1BBECA-8B23-4036-8AD0-85C0D25D4D7B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BC1A012A-6FFF-4CCA-A372-45B6C8D87315}" type="pres">
      <dgm:prSet presAssocID="{64D84D43-584C-40DB-A709-572304D8BFC3}" presName="node" presStyleLbl="node1" presStyleIdx="1" presStyleCnt="6" custScaleX="163414" custRadScaleRad="116922" custRadScaleInc="291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328772-E037-4A1E-B895-F8EC04313BD6}" type="pres">
      <dgm:prSet presAssocID="{736EC480-1FC3-4A2B-B0A7-D13F36F2219D}" presName="sibTrans" presStyleLbl="sibTrans2D1" presStyleIdx="1" presStyleCnt="6" custScaleX="246223"/>
      <dgm:spPr/>
      <dgm:t>
        <a:bodyPr/>
        <a:lstStyle/>
        <a:p>
          <a:endParaRPr lang="en-US"/>
        </a:p>
      </dgm:t>
    </dgm:pt>
    <dgm:pt modelId="{4898A894-EB1A-4456-919F-07E3F05A218E}" type="pres">
      <dgm:prSet presAssocID="{736EC480-1FC3-4A2B-B0A7-D13F36F2219D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909465A7-70AC-42FC-986D-E8FF6A5A910E}" type="pres">
      <dgm:prSet presAssocID="{6933427C-CE52-430A-9477-B04C51D6CAB1}" presName="node" presStyleLbl="node1" presStyleIdx="2" presStyleCnt="6" custScaleX="157683" custRadScaleRad="114272" custRadScaleInc="-216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D86A25-238E-4972-A29A-DFADA55A30DB}" type="pres">
      <dgm:prSet presAssocID="{220666D9-8251-45BF-A60A-E8E1D8F8FB7B}" presName="sibTrans" presStyleLbl="sibTrans2D1" presStyleIdx="2" presStyleCnt="6" custScaleX="150947"/>
      <dgm:spPr/>
      <dgm:t>
        <a:bodyPr/>
        <a:lstStyle/>
        <a:p>
          <a:endParaRPr lang="en-US"/>
        </a:p>
      </dgm:t>
    </dgm:pt>
    <dgm:pt modelId="{2DC40B63-D05F-47D8-80ED-A74C5C10B4E7}" type="pres">
      <dgm:prSet presAssocID="{220666D9-8251-45BF-A60A-E8E1D8F8FB7B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A48CE854-77D3-4C8C-B3BB-65C64C3A635A}" type="pres">
      <dgm:prSet presAssocID="{6A8F81FD-628B-459D-8F2B-9C5D8BB3B228}" presName="node" presStyleLbl="node1" presStyleIdx="3" presStyleCnt="6" custScaleX="180921" custRadScaleRad="97084" custRadScaleInc="75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70DE91-2C95-4B70-A9BC-6C2720667D5D}" type="pres">
      <dgm:prSet presAssocID="{43881009-A409-4B90-A844-EF8C4A0BF983}" presName="sibTrans" presStyleLbl="sibTrans2D1" presStyleIdx="3" presStyleCnt="6" custAng="6085453" custFlipHor="1" custScaleX="184197" custLinFactX="-31468" custLinFactNeighborX="-100000" custLinFactNeighborY="46023"/>
      <dgm:spPr/>
      <dgm:t>
        <a:bodyPr/>
        <a:lstStyle/>
        <a:p>
          <a:endParaRPr lang="en-US"/>
        </a:p>
      </dgm:t>
    </dgm:pt>
    <dgm:pt modelId="{D10DD7B0-5638-473F-A25A-8E8F8712B3F0}" type="pres">
      <dgm:prSet presAssocID="{43881009-A409-4B90-A844-EF8C4A0BF983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D139BF13-5BDE-4774-9120-E4092206507A}" type="pres">
      <dgm:prSet presAssocID="{A3085CBF-FA28-4059-AF0E-35682B3AF6E4}" presName="node" presStyleLbl="node1" presStyleIdx="4" presStyleCnt="6" custScaleX="174876" custRadScaleRad="122023" custRadScaleInc="271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1DDF12-3115-4D16-82A7-F13B7F39F765}" type="pres">
      <dgm:prSet presAssocID="{A64E1C9E-241A-47AE-AAE2-89C2097BDD1B}" presName="sibTrans" presStyleLbl="sibTrans2D1" presStyleIdx="4" presStyleCnt="6" custAng="777370" custScaleX="146189" custLinFactNeighborY="-451" custRadScaleRad="137861" custRadScaleInc="-2147483648"/>
      <dgm:spPr/>
      <dgm:t>
        <a:bodyPr/>
        <a:lstStyle/>
        <a:p>
          <a:endParaRPr lang="en-US"/>
        </a:p>
      </dgm:t>
    </dgm:pt>
    <dgm:pt modelId="{3F353507-9939-4ABE-B1E8-8310842FB0A4}" type="pres">
      <dgm:prSet presAssocID="{A64E1C9E-241A-47AE-AAE2-89C2097BDD1B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5622CE74-20BE-47AA-8D54-5C4DCF5A5129}" type="pres">
      <dgm:prSet presAssocID="{9460452A-0CDA-41A2-A28D-769A80D240A7}" presName="node" presStyleLbl="node1" presStyleIdx="5" presStyleCnt="6" custScaleX="168127" custRadScaleRad="120173" custRadScaleInc="-257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EA8ADF-EDF1-4C53-BB9F-B34691038890}" type="pres">
      <dgm:prSet presAssocID="{64E7A64D-D301-4949-8E9C-6674B32D219D}" presName="sibTrans" presStyleLbl="sibTrans2D1" presStyleIdx="5" presStyleCnt="6" custAng="15419567" custFlipHor="1" custScaleX="170407" custScaleY="85804" custLinFactNeighborX="-65155" custLinFactNeighborY="-48516" custRadScaleRad="157075"/>
      <dgm:spPr/>
      <dgm:t>
        <a:bodyPr/>
        <a:lstStyle/>
        <a:p>
          <a:endParaRPr lang="en-US"/>
        </a:p>
      </dgm:t>
    </dgm:pt>
    <dgm:pt modelId="{2DD70F86-196D-4FA7-94A1-E5177371592A}" type="pres">
      <dgm:prSet presAssocID="{64E7A64D-D301-4949-8E9C-6674B32D219D}" presName="connectorText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AF36E78A-774A-4685-AECA-8CB932EC75F3}" srcId="{7CCBB394-F004-44EE-B333-661F2EBEFF30}" destId="{6A8F81FD-628B-459D-8F2B-9C5D8BB3B228}" srcOrd="3" destOrd="0" parTransId="{8B5E5652-A15D-42C4-AC3B-74F8C59C2088}" sibTransId="{43881009-A409-4B90-A844-EF8C4A0BF983}"/>
    <dgm:cxn modelId="{1D36FFF9-54D0-422F-868A-7EB75AB464D3}" type="presOf" srcId="{64D84D43-584C-40DB-A709-572304D8BFC3}" destId="{BC1A012A-6FFF-4CCA-A372-45B6C8D87315}" srcOrd="0" destOrd="0" presId="urn:microsoft.com/office/officeart/2005/8/layout/cycle2"/>
    <dgm:cxn modelId="{7D5C7A29-60E2-4DED-90F5-594C11469952}" type="presOf" srcId="{7CCBB394-F004-44EE-B333-661F2EBEFF30}" destId="{6476A2E6-477D-4210-9163-9E89A5EBE2ED}" srcOrd="0" destOrd="0" presId="urn:microsoft.com/office/officeart/2005/8/layout/cycle2"/>
    <dgm:cxn modelId="{9B6FD822-362A-45ED-A423-8E9762D36202}" type="presOf" srcId="{9460452A-0CDA-41A2-A28D-769A80D240A7}" destId="{5622CE74-20BE-47AA-8D54-5C4DCF5A5129}" srcOrd="0" destOrd="0" presId="urn:microsoft.com/office/officeart/2005/8/layout/cycle2"/>
    <dgm:cxn modelId="{86478084-F392-46A5-B8EF-43D47A29C8CC}" type="presOf" srcId="{E681573B-369C-46FB-976E-6AB5D0C593F7}" destId="{62810649-9371-467E-B4E2-22AA5DE34090}" srcOrd="0" destOrd="0" presId="urn:microsoft.com/office/officeart/2005/8/layout/cycle2"/>
    <dgm:cxn modelId="{A2AE9DEC-8B97-44B7-9921-8E7A78DDE2CF}" type="presOf" srcId="{5F1BBECA-8B23-4036-8AD0-85C0D25D4D7B}" destId="{FAFB1212-6C16-415F-9B95-A251F568FAC2}" srcOrd="1" destOrd="0" presId="urn:microsoft.com/office/officeart/2005/8/layout/cycle2"/>
    <dgm:cxn modelId="{9A478E46-B6BC-48CA-AAE7-9873E22CD400}" srcId="{7CCBB394-F004-44EE-B333-661F2EBEFF30}" destId="{A3085CBF-FA28-4059-AF0E-35682B3AF6E4}" srcOrd="4" destOrd="0" parTransId="{7F3598CC-B723-4C06-A7ED-9C9F7570FFF9}" sibTransId="{A64E1C9E-241A-47AE-AAE2-89C2097BDD1B}"/>
    <dgm:cxn modelId="{D8AF0893-A9AA-42C6-AD92-F931A5316B5C}" type="presOf" srcId="{220666D9-8251-45BF-A60A-E8E1D8F8FB7B}" destId="{4ED86A25-238E-4972-A29A-DFADA55A30DB}" srcOrd="0" destOrd="0" presId="urn:microsoft.com/office/officeart/2005/8/layout/cycle2"/>
    <dgm:cxn modelId="{58531FF1-A82E-4617-9500-FAD6D24FADEA}" type="presOf" srcId="{43881009-A409-4B90-A844-EF8C4A0BF983}" destId="{DA70DE91-2C95-4B70-A9BC-6C2720667D5D}" srcOrd="0" destOrd="0" presId="urn:microsoft.com/office/officeart/2005/8/layout/cycle2"/>
    <dgm:cxn modelId="{71AED99B-5A09-469B-9BA9-05110880A3CB}" type="presOf" srcId="{43881009-A409-4B90-A844-EF8C4A0BF983}" destId="{D10DD7B0-5638-473F-A25A-8E8F8712B3F0}" srcOrd="1" destOrd="0" presId="urn:microsoft.com/office/officeart/2005/8/layout/cycle2"/>
    <dgm:cxn modelId="{B6D6AF7C-FB91-4CAB-901A-7DF40EFDB121}" type="presOf" srcId="{64E7A64D-D301-4949-8E9C-6674B32D219D}" destId="{2DD70F86-196D-4FA7-94A1-E5177371592A}" srcOrd="1" destOrd="0" presId="urn:microsoft.com/office/officeart/2005/8/layout/cycle2"/>
    <dgm:cxn modelId="{0CB63643-7EB9-4DAF-86F5-7CBAAD407284}" srcId="{7CCBB394-F004-44EE-B333-661F2EBEFF30}" destId="{9460452A-0CDA-41A2-A28D-769A80D240A7}" srcOrd="5" destOrd="0" parTransId="{7F7FA2F0-BFBD-4B41-8833-042D993B52A0}" sibTransId="{64E7A64D-D301-4949-8E9C-6674B32D219D}"/>
    <dgm:cxn modelId="{8B6B4750-1A1E-43D0-91D3-0DF48E8DC11E}" type="presOf" srcId="{6A8F81FD-628B-459D-8F2B-9C5D8BB3B228}" destId="{A48CE854-77D3-4C8C-B3BB-65C64C3A635A}" srcOrd="0" destOrd="0" presId="urn:microsoft.com/office/officeart/2005/8/layout/cycle2"/>
    <dgm:cxn modelId="{D938EE3F-D9B6-456D-B23F-B8FA299DDFA8}" type="presOf" srcId="{6933427C-CE52-430A-9477-B04C51D6CAB1}" destId="{909465A7-70AC-42FC-986D-E8FF6A5A910E}" srcOrd="0" destOrd="0" presId="urn:microsoft.com/office/officeart/2005/8/layout/cycle2"/>
    <dgm:cxn modelId="{8CBB48C3-89C0-4AF7-9E98-CDD000369221}" srcId="{7CCBB394-F004-44EE-B333-661F2EBEFF30}" destId="{6933427C-CE52-430A-9477-B04C51D6CAB1}" srcOrd="2" destOrd="0" parTransId="{7CD03710-4832-458E-8E69-2ABB717C9419}" sibTransId="{220666D9-8251-45BF-A60A-E8E1D8F8FB7B}"/>
    <dgm:cxn modelId="{5C9691CC-E0FD-4039-86C5-664FDA48BEC8}" type="presOf" srcId="{5F1BBECA-8B23-4036-8AD0-85C0D25D4D7B}" destId="{CADBA2B4-611E-4C97-82CC-8F7B485912C6}" srcOrd="0" destOrd="0" presId="urn:microsoft.com/office/officeart/2005/8/layout/cycle2"/>
    <dgm:cxn modelId="{D9DE7487-CEAF-4149-8B9B-844202E8FFF6}" type="presOf" srcId="{A64E1C9E-241A-47AE-AAE2-89C2097BDD1B}" destId="{3F353507-9939-4ABE-B1E8-8310842FB0A4}" srcOrd="1" destOrd="0" presId="urn:microsoft.com/office/officeart/2005/8/layout/cycle2"/>
    <dgm:cxn modelId="{E8F9ADB6-84C1-4B4D-A20F-C63D8A5616D6}" srcId="{7CCBB394-F004-44EE-B333-661F2EBEFF30}" destId="{E681573B-369C-46FB-976E-6AB5D0C593F7}" srcOrd="0" destOrd="0" parTransId="{2E6D2075-3C9B-4167-B3B9-9FD85F9395C5}" sibTransId="{5F1BBECA-8B23-4036-8AD0-85C0D25D4D7B}"/>
    <dgm:cxn modelId="{9576F05D-B5B2-4C0C-8ECA-57A313FD3757}" srcId="{7CCBB394-F004-44EE-B333-661F2EBEFF30}" destId="{64D84D43-584C-40DB-A709-572304D8BFC3}" srcOrd="1" destOrd="0" parTransId="{5D2E2BE1-56DA-427A-B11E-35C91481A955}" sibTransId="{736EC480-1FC3-4A2B-B0A7-D13F36F2219D}"/>
    <dgm:cxn modelId="{2B44691C-9770-46CC-927A-70607E7D920A}" type="presOf" srcId="{736EC480-1FC3-4A2B-B0A7-D13F36F2219D}" destId="{A9328772-E037-4A1E-B895-F8EC04313BD6}" srcOrd="0" destOrd="0" presId="urn:microsoft.com/office/officeart/2005/8/layout/cycle2"/>
    <dgm:cxn modelId="{B5B2AF1C-5D98-4AC4-BA01-3C00C5BE7FB9}" type="presOf" srcId="{A3085CBF-FA28-4059-AF0E-35682B3AF6E4}" destId="{D139BF13-5BDE-4774-9120-E4092206507A}" srcOrd="0" destOrd="0" presId="urn:microsoft.com/office/officeart/2005/8/layout/cycle2"/>
    <dgm:cxn modelId="{635CD84C-FB32-48CD-BDAD-5AAC0EB55765}" type="presOf" srcId="{A64E1C9E-241A-47AE-AAE2-89C2097BDD1B}" destId="{091DDF12-3115-4D16-82A7-F13B7F39F765}" srcOrd="0" destOrd="0" presId="urn:microsoft.com/office/officeart/2005/8/layout/cycle2"/>
    <dgm:cxn modelId="{2F9EF50E-020C-4C2A-8CDC-F5974FD39F8B}" type="presOf" srcId="{64E7A64D-D301-4949-8E9C-6674B32D219D}" destId="{87EA8ADF-EDF1-4C53-BB9F-B34691038890}" srcOrd="0" destOrd="0" presId="urn:microsoft.com/office/officeart/2005/8/layout/cycle2"/>
    <dgm:cxn modelId="{F6B87353-F6CF-4C49-8E05-D5DA32A6CD74}" type="presOf" srcId="{736EC480-1FC3-4A2B-B0A7-D13F36F2219D}" destId="{4898A894-EB1A-4456-919F-07E3F05A218E}" srcOrd="1" destOrd="0" presId="urn:microsoft.com/office/officeart/2005/8/layout/cycle2"/>
    <dgm:cxn modelId="{2DB2F6BB-92B0-482B-9345-43B65090A000}" type="presOf" srcId="{220666D9-8251-45BF-A60A-E8E1D8F8FB7B}" destId="{2DC40B63-D05F-47D8-80ED-A74C5C10B4E7}" srcOrd="1" destOrd="0" presId="urn:microsoft.com/office/officeart/2005/8/layout/cycle2"/>
    <dgm:cxn modelId="{05A6C8A9-C79E-49D6-B6F9-C5E0B204601B}" type="presParOf" srcId="{6476A2E6-477D-4210-9163-9E89A5EBE2ED}" destId="{62810649-9371-467E-B4E2-22AA5DE34090}" srcOrd="0" destOrd="0" presId="urn:microsoft.com/office/officeart/2005/8/layout/cycle2"/>
    <dgm:cxn modelId="{E34BE06C-93A8-41CD-BFD9-FA33562D710D}" type="presParOf" srcId="{6476A2E6-477D-4210-9163-9E89A5EBE2ED}" destId="{CADBA2B4-611E-4C97-82CC-8F7B485912C6}" srcOrd="1" destOrd="0" presId="urn:microsoft.com/office/officeart/2005/8/layout/cycle2"/>
    <dgm:cxn modelId="{4D328383-B2D1-4791-99C8-B5246510910B}" type="presParOf" srcId="{CADBA2B4-611E-4C97-82CC-8F7B485912C6}" destId="{FAFB1212-6C16-415F-9B95-A251F568FAC2}" srcOrd="0" destOrd="0" presId="urn:microsoft.com/office/officeart/2005/8/layout/cycle2"/>
    <dgm:cxn modelId="{5C12E8F4-BB82-4AE9-8AFD-D9AC75856C2F}" type="presParOf" srcId="{6476A2E6-477D-4210-9163-9E89A5EBE2ED}" destId="{BC1A012A-6FFF-4CCA-A372-45B6C8D87315}" srcOrd="2" destOrd="0" presId="urn:microsoft.com/office/officeart/2005/8/layout/cycle2"/>
    <dgm:cxn modelId="{DC65A63A-8ABF-43BA-BB16-DA47983FE526}" type="presParOf" srcId="{6476A2E6-477D-4210-9163-9E89A5EBE2ED}" destId="{A9328772-E037-4A1E-B895-F8EC04313BD6}" srcOrd="3" destOrd="0" presId="urn:microsoft.com/office/officeart/2005/8/layout/cycle2"/>
    <dgm:cxn modelId="{F0A363AD-5F10-4CF8-906D-75771B5315A9}" type="presParOf" srcId="{A9328772-E037-4A1E-B895-F8EC04313BD6}" destId="{4898A894-EB1A-4456-919F-07E3F05A218E}" srcOrd="0" destOrd="0" presId="urn:microsoft.com/office/officeart/2005/8/layout/cycle2"/>
    <dgm:cxn modelId="{133214DC-67DE-45A6-9490-870A4C510F59}" type="presParOf" srcId="{6476A2E6-477D-4210-9163-9E89A5EBE2ED}" destId="{909465A7-70AC-42FC-986D-E8FF6A5A910E}" srcOrd="4" destOrd="0" presId="urn:microsoft.com/office/officeart/2005/8/layout/cycle2"/>
    <dgm:cxn modelId="{97B77367-D078-4ED8-B892-5D2A72422C67}" type="presParOf" srcId="{6476A2E6-477D-4210-9163-9E89A5EBE2ED}" destId="{4ED86A25-238E-4972-A29A-DFADA55A30DB}" srcOrd="5" destOrd="0" presId="urn:microsoft.com/office/officeart/2005/8/layout/cycle2"/>
    <dgm:cxn modelId="{87CAEF75-230C-4E53-ACF7-493FD0C9A61E}" type="presParOf" srcId="{4ED86A25-238E-4972-A29A-DFADA55A30DB}" destId="{2DC40B63-D05F-47D8-80ED-A74C5C10B4E7}" srcOrd="0" destOrd="0" presId="urn:microsoft.com/office/officeart/2005/8/layout/cycle2"/>
    <dgm:cxn modelId="{A36B540A-3FF2-427A-99E1-278DB0906FC1}" type="presParOf" srcId="{6476A2E6-477D-4210-9163-9E89A5EBE2ED}" destId="{A48CE854-77D3-4C8C-B3BB-65C64C3A635A}" srcOrd="6" destOrd="0" presId="urn:microsoft.com/office/officeart/2005/8/layout/cycle2"/>
    <dgm:cxn modelId="{A22158D2-7FE6-469A-B359-FA2B53E073D9}" type="presParOf" srcId="{6476A2E6-477D-4210-9163-9E89A5EBE2ED}" destId="{DA70DE91-2C95-4B70-A9BC-6C2720667D5D}" srcOrd="7" destOrd="0" presId="urn:microsoft.com/office/officeart/2005/8/layout/cycle2"/>
    <dgm:cxn modelId="{9C075156-FFBD-4EFE-BD68-78DC3DFAAE08}" type="presParOf" srcId="{DA70DE91-2C95-4B70-A9BC-6C2720667D5D}" destId="{D10DD7B0-5638-473F-A25A-8E8F8712B3F0}" srcOrd="0" destOrd="0" presId="urn:microsoft.com/office/officeart/2005/8/layout/cycle2"/>
    <dgm:cxn modelId="{AA05914A-D573-49B4-AA5F-08AF33B9EFC6}" type="presParOf" srcId="{6476A2E6-477D-4210-9163-9E89A5EBE2ED}" destId="{D139BF13-5BDE-4774-9120-E4092206507A}" srcOrd="8" destOrd="0" presId="urn:microsoft.com/office/officeart/2005/8/layout/cycle2"/>
    <dgm:cxn modelId="{13A2B15B-A773-4E31-8AF6-5DB11A874DC0}" type="presParOf" srcId="{6476A2E6-477D-4210-9163-9E89A5EBE2ED}" destId="{091DDF12-3115-4D16-82A7-F13B7F39F765}" srcOrd="9" destOrd="0" presId="urn:microsoft.com/office/officeart/2005/8/layout/cycle2"/>
    <dgm:cxn modelId="{1DBA4383-1718-4201-A75A-B4570ABBE5A9}" type="presParOf" srcId="{091DDF12-3115-4D16-82A7-F13B7F39F765}" destId="{3F353507-9939-4ABE-B1E8-8310842FB0A4}" srcOrd="0" destOrd="0" presId="urn:microsoft.com/office/officeart/2005/8/layout/cycle2"/>
    <dgm:cxn modelId="{9BF0AECE-D935-4B39-BD2B-C516FB380CCB}" type="presParOf" srcId="{6476A2E6-477D-4210-9163-9E89A5EBE2ED}" destId="{5622CE74-20BE-47AA-8D54-5C4DCF5A5129}" srcOrd="10" destOrd="0" presId="urn:microsoft.com/office/officeart/2005/8/layout/cycle2"/>
    <dgm:cxn modelId="{E2443824-C54C-4B1F-9CAA-CDB975FB006F}" type="presParOf" srcId="{6476A2E6-477D-4210-9163-9E89A5EBE2ED}" destId="{87EA8ADF-EDF1-4C53-BB9F-B34691038890}" srcOrd="11" destOrd="0" presId="urn:microsoft.com/office/officeart/2005/8/layout/cycle2"/>
    <dgm:cxn modelId="{34E26062-3A12-444A-9410-5F21A2CB097B}" type="presParOf" srcId="{87EA8ADF-EDF1-4C53-BB9F-B34691038890}" destId="{2DD70F86-196D-4FA7-94A1-E5177371592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810649-9371-467E-B4E2-22AA5DE34090}">
      <dsp:nvSpPr>
        <dsp:cNvPr id="0" name=""/>
        <dsp:cNvSpPr/>
      </dsp:nvSpPr>
      <dsp:spPr>
        <a:xfrm>
          <a:off x="3067715" y="3635"/>
          <a:ext cx="3180682" cy="16738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জন্মঃ১৮৯৯খ্রিঃ ১৯ জুলাই ভারেতবিহারে জন্ম গ্রহন করেন।</a:t>
          </a:r>
          <a:endParaRPr lang="en-US" sz="2800" kern="1200" dirty="0"/>
        </a:p>
      </dsp:txBody>
      <dsp:txXfrm>
        <a:off x="3533515" y="248759"/>
        <a:ext cx="2249082" cy="1183566"/>
      </dsp:txXfrm>
    </dsp:sp>
    <dsp:sp modelId="{CADBA2B4-611E-4C97-82CC-8F7B485912C6}">
      <dsp:nvSpPr>
        <dsp:cNvPr id="0" name=""/>
        <dsp:cNvSpPr/>
      </dsp:nvSpPr>
      <dsp:spPr>
        <a:xfrm rot="1754121">
          <a:off x="5706048" y="1299827"/>
          <a:ext cx="554554" cy="564912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5716644" y="1372183"/>
        <a:ext cx="388188" cy="338948"/>
      </dsp:txXfrm>
    </dsp:sp>
    <dsp:sp modelId="{BC1A012A-6FFF-4CCA-A372-45B6C8D87315}">
      <dsp:nvSpPr>
        <dsp:cNvPr id="0" name=""/>
        <dsp:cNvSpPr/>
      </dsp:nvSpPr>
      <dsp:spPr>
        <a:xfrm>
          <a:off x="5875353" y="1450392"/>
          <a:ext cx="2735246" cy="16738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তিনি পেশায় ছিলিন চিকিৎক</a:t>
          </a:r>
          <a:endParaRPr lang="en-US" sz="2800" kern="1200" dirty="0"/>
        </a:p>
      </dsp:txBody>
      <dsp:txXfrm>
        <a:off x="6275921" y="1695516"/>
        <a:ext cx="1934110" cy="1183566"/>
      </dsp:txXfrm>
    </dsp:sp>
    <dsp:sp modelId="{A9328772-E037-4A1E-B895-F8EC04313BD6}">
      <dsp:nvSpPr>
        <dsp:cNvPr id="0" name=""/>
        <dsp:cNvSpPr/>
      </dsp:nvSpPr>
      <dsp:spPr>
        <a:xfrm rot="5562337">
          <a:off x="6840553" y="3101704"/>
          <a:ext cx="701177" cy="564912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6929290" y="3130043"/>
        <a:ext cx="531703" cy="338948"/>
      </dsp:txXfrm>
    </dsp:sp>
    <dsp:sp modelId="{909465A7-70AC-42FC-986D-E8FF6A5A910E}">
      <dsp:nvSpPr>
        <dsp:cNvPr id="0" name=""/>
        <dsp:cNvSpPr/>
      </dsp:nvSpPr>
      <dsp:spPr>
        <a:xfrm>
          <a:off x="5818888" y="3660190"/>
          <a:ext cx="2639320" cy="16738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উপাধি</a:t>
          </a:r>
          <a:r>
            <a:rPr lang="bn-BD" sz="2800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ঃপদ্মভূষন</a:t>
          </a:r>
          <a:endParaRPr lang="en-US" sz="2800" kern="12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sp:txBody>
      <dsp:txXfrm>
        <a:off x="6205407" y="3905314"/>
        <a:ext cx="1866282" cy="1183566"/>
      </dsp:txXfrm>
    </dsp:sp>
    <dsp:sp modelId="{4ED86A25-238E-4972-A29A-DFADA55A30DB}">
      <dsp:nvSpPr>
        <dsp:cNvPr id="0" name=""/>
        <dsp:cNvSpPr/>
      </dsp:nvSpPr>
      <dsp:spPr>
        <a:xfrm rot="9279004">
          <a:off x="5597139" y="4835450"/>
          <a:ext cx="462068" cy="564912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5729085" y="4918757"/>
        <a:ext cx="323448" cy="338948"/>
      </dsp:txXfrm>
    </dsp:sp>
    <dsp:sp modelId="{A48CE854-77D3-4C8C-B3BB-65C64C3A635A}">
      <dsp:nvSpPr>
        <dsp:cNvPr id="0" name=""/>
        <dsp:cNvSpPr/>
      </dsp:nvSpPr>
      <dsp:spPr>
        <a:xfrm>
          <a:off x="2895602" y="4953001"/>
          <a:ext cx="3028281" cy="16738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500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বনফুলের গল্প, বাহুল্য, </a:t>
          </a:r>
          <a:r>
            <a:rPr lang="en-US" sz="2500" kern="12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অদৃশ্যলোকে</a:t>
          </a:r>
          <a:r>
            <a:rPr lang="en-US" sz="2500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bn-BD" sz="2500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বহুবর্ণ</a:t>
          </a:r>
          <a:r>
            <a:rPr lang="en-US" sz="2500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bn-BD" sz="2500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অনুগামিনী</a:t>
          </a:r>
          <a:r>
            <a:rPr lang="en-US" sz="2500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,</a:t>
          </a:r>
          <a:r>
            <a:rPr lang="bn-BD" sz="2500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ইত্যাদি।</a:t>
          </a:r>
          <a:endParaRPr lang="en-US" sz="2500" kern="12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sp:txBody>
      <dsp:txXfrm>
        <a:off x="3339083" y="5198125"/>
        <a:ext cx="2141319" cy="1183566"/>
      </dsp:txXfrm>
    </dsp:sp>
    <dsp:sp modelId="{DA70DE91-2C95-4B70-A9BC-6C2720667D5D}">
      <dsp:nvSpPr>
        <dsp:cNvPr id="0" name=""/>
        <dsp:cNvSpPr/>
      </dsp:nvSpPr>
      <dsp:spPr>
        <a:xfrm rot="3200715" flipH="1">
          <a:off x="2418669" y="5117679"/>
          <a:ext cx="504363" cy="564912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2539489" y="5291355"/>
        <a:ext cx="353054" cy="338948"/>
      </dsp:txXfrm>
    </dsp:sp>
    <dsp:sp modelId="{D139BF13-5BDE-4774-9120-E4092206507A}">
      <dsp:nvSpPr>
        <dsp:cNvPr id="0" name=""/>
        <dsp:cNvSpPr/>
      </dsp:nvSpPr>
      <dsp:spPr>
        <a:xfrm>
          <a:off x="197125" y="3657598"/>
          <a:ext cx="2927099" cy="16738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ছোট গল্প রচনার প্রতি আগ্রহ ছিল ব্যাপক</a:t>
          </a:r>
          <a:endParaRPr lang="en-US" sz="2800" kern="12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sp:txBody>
      <dsp:txXfrm>
        <a:off x="625789" y="3902722"/>
        <a:ext cx="2069771" cy="1183566"/>
      </dsp:txXfrm>
    </dsp:sp>
    <dsp:sp modelId="{091DDF12-3115-4D16-82A7-F13B7F39F765}">
      <dsp:nvSpPr>
        <dsp:cNvPr id="0" name=""/>
        <dsp:cNvSpPr/>
      </dsp:nvSpPr>
      <dsp:spPr>
        <a:xfrm rot="17054351">
          <a:off x="1448793" y="3075685"/>
          <a:ext cx="474549" cy="564912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1502467" y="3257663"/>
        <a:ext cx="332184" cy="338948"/>
      </dsp:txXfrm>
    </dsp:sp>
    <dsp:sp modelId="{5622CE74-20BE-47AA-8D54-5C4DCF5A5129}">
      <dsp:nvSpPr>
        <dsp:cNvPr id="0" name=""/>
        <dsp:cNvSpPr/>
      </dsp:nvSpPr>
      <dsp:spPr>
        <a:xfrm>
          <a:off x="304806" y="1371602"/>
          <a:ext cx="2814133" cy="16738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মৃত্যুঃ</a:t>
          </a:r>
          <a:endParaRPr lang="en-US" sz="2800" kern="1200" dirty="0" smtClean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১ ৯৭৯ </a:t>
          </a:r>
          <a:r>
            <a:rPr lang="en-US" sz="2800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খিৃ</a:t>
          </a:r>
          <a:r>
            <a:rPr lang="bn-BD" sz="2800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ষ্টাব্দের ৯ ফেব্রুয়ারি কলকতায়</a:t>
          </a:r>
          <a:endParaRPr lang="en-US" sz="2800" kern="12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sp:txBody>
      <dsp:txXfrm>
        <a:off x="716926" y="1616726"/>
        <a:ext cx="1989893" cy="1183566"/>
      </dsp:txXfrm>
    </dsp:sp>
    <dsp:sp modelId="{87EA8ADF-EDF1-4C53-BB9F-B34691038890}">
      <dsp:nvSpPr>
        <dsp:cNvPr id="0" name=""/>
        <dsp:cNvSpPr/>
      </dsp:nvSpPr>
      <dsp:spPr>
        <a:xfrm rot="7674812" flipH="1">
          <a:off x="2567302" y="1031942"/>
          <a:ext cx="641811" cy="484717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2595333" y="1186247"/>
        <a:ext cx="496396" cy="2908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D9586-71EA-4D4D-AE9E-6FE062C50F3C}" type="datetimeFigureOut">
              <a:rPr lang="en-US" smtClean="0"/>
              <a:pPr/>
              <a:t>19-Oct-19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91DDBF-71BB-4766-B815-D1903B1376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384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64B05-3588-4E4B-B92E-2B44266C8CF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194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1DDBF-71BB-4766-B815-D1903B13768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084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80FC-E7AD-4B41-AF16-1A5D5D6ABD95}" type="datetime12">
              <a:rPr lang="bn-BD" smtClean="0"/>
              <a:t>19-10-19 15.31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bn-BD" smtClean="0"/>
              <a:t>মোঃ গোলাম রব্বানী শাহ্‌, সহকারী শিক্ষক(আইসিটি), ভাবকী বাবর আলী শাহ্‌ দ্বি-মুখী দাখিল মাদ্রাসা, খানসামা, দিনাজপুর।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D0BDA-7A78-47B8-81BC-77854D7A5321}" type="datetime12">
              <a:rPr lang="bn-BD" smtClean="0"/>
              <a:t>19-10-19 15.31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গোলাম রব্বানী শাহ্‌, সহকারী শিক্ষক(আইসিটি), ভাবকী বাবর আলী শাহ্‌ দ্বি-মুখী দাখিল মাদ্রাসা, খানসামা, দিনাজপুর।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E4FF3-B145-4346-A648-2562D76C096D}" type="datetime12">
              <a:rPr lang="bn-BD" smtClean="0"/>
              <a:t>19-10-19 15.31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গোলাম রব্বানী শাহ্‌, সহকারী শিক্ষক(আইসিটি), ভাবকী বাবর আলী শাহ্‌ দ্বি-মুখী দাখিল মাদ্রাসা, খানসামা, দিনাজপুর।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6EF24D4-BFF0-4857-BA54-950D06AF36BD}" type="datetime12">
              <a:rPr lang="bn-BD" smtClean="0"/>
              <a:t>19-10-19 15.31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bn-BD" smtClean="0"/>
              <a:t>মোঃ গোলাম রব্বানী শাহ্‌, সহকারী শিক্ষক(আইসিটি), ভাবকী বাবর আলী শাহ্‌ দ্বি-মুখী দাখিল মাদ্রাসা, খানসামা, দিনাজপুর।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067BE-0539-4890-9A84-A8C89F27A3FE}" type="datetime12">
              <a:rPr lang="bn-BD" smtClean="0"/>
              <a:t>19-10-19 15.31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গোলাম রব্বানী শাহ্‌, সহকারী শিক্ষক(আইসিটি), ভাবকী বাবর আলী শাহ্‌ দ্বি-মুখী দাখিল মাদ্রাসা, খানসামা, দিনাজপুর।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D3C7-816C-43E4-8AD0-BF06EF560B31}" type="datetime12">
              <a:rPr lang="bn-BD" smtClean="0"/>
              <a:t>19-10-19 15.31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গোলাম রব্বানী শাহ্‌, সহকারী শিক্ষক(আইসিটি), ভাবকী বাবর আলী শাহ্‌ দ্বি-মুখী দাখিল মাদ্রাসা, খানসামা, দিনাজপুর।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গোলাম রব্বানী শাহ্‌, সহকারী শিক্ষক(আইসিটি), ভাবকী বাবর আলী শাহ্‌ দ্বি-মুখী দাখিল মাদ্রাসা, খানসামা, দিনাজপুর।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D40FC-840B-4EC5-A740-37D6C2BF4E89}" type="datetime12">
              <a:rPr lang="bn-BD" smtClean="0"/>
              <a:t>19-10-19 15.31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1A3EF-10C4-43F3-98DE-2DBEE6B35067}" type="datetime12">
              <a:rPr lang="bn-BD" smtClean="0"/>
              <a:t>19-10-19 15.31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গোলাম রব্বানী শাহ্‌, সহকারী শিক্ষক(আইসিটি), ভাবকী বাবর আলী শাহ্‌ দ্বি-মুখী দাখিল মাদ্রাসা, খানসামা, দিনাজপুর।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59A04-FE36-434B-84DC-68A3A29287F6}" type="datetime12">
              <a:rPr lang="bn-BD" smtClean="0"/>
              <a:t>19-10-19 15.31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গোলাম রব্বানী শাহ্‌, সহকারী শিক্ষক(আইসিটি), ভাবকী বাবর আলী শাহ্‌ দ্বি-মুখী দাখিল মাদ্রাসা, খানসামা, দিনাজপুর।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BCD5B0A-A14E-42BD-A9B8-1E0973B738A9}" type="datetime12">
              <a:rPr lang="bn-BD" smtClean="0"/>
              <a:t>19-10-19 15.31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bn-BD" smtClean="0"/>
              <a:t>মোঃ গোলাম রব্বানী শাহ্‌, সহকারী শিক্ষক(আইসিটি), ভাবকী বাবর আলী শাহ্‌ দ্বি-মুখী দাখিল মাদ্রাসা, খানসামা, দিনাজপুর।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A190C-9A2E-4FBF-A6EA-8B93993961E9}" type="datetime12">
              <a:rPr lang="bn-BD" smtClean="0"/>
              <a:t>19-10-19 15.31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bn-BD" smtClean="0"/>
              <a:t>মোঃ গোলাম রব্বানী শাহ্‌, সহকারী শিক্ষক(আইসিটি), ভাবকী বাবর আলী শাহ্‌ দ্বি-মুখী দাখিল মাদ্রাসা, খানসামা, দিনাজপুর।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15A3023-9635-474F-AB3D-D4B6F340F794}" type="datetime12">
              <a:rPr lang="bn-BD" smtClean="0"/>
              <a:t>19-10-19 15.31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bn-BD" smtClean="0"/>
              <a:t>মোঃ গোলাম রব্বানী শাহ্‌, সহকারী শিক্ষক(আইসিটি), ভাবকী বাবর আলী শাহ্‌ দ্বি-মুখী দাখিল মাদ্রাসা, খানসামা, দিনাজপুর।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:\Documents and Settings\chitto\Desktop\flwer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-381000"/>
            <a:ext cx="5257799" cy="5029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10" name="Title 6"/>
          <p:cNvSpPr txBox="1">
            <a:spLocks/>
          </p:cNvSpPr>
          <p:nvPr/>
        </p:nvSpPr>
        <p:spPr>
          <a:xfrm>
            <a:off x="0" y="4406274"/>
            <a:ext cx="9144000" cy="2451726"/>
          </a:xfrm>
          <a:prstGeom prst="rect">
            <a:avLst/>
          </a:prstGeom>
          <a:solidFill>
            <a:srgbClr val="92D050"/>
          </a:solidFill>
          <a:ln w="635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rtlCol="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19900" b="0" i="0" u="none" strike="noStrike" kern="1200" cap="none" spc="-10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স্বাগতম</a:t>
            </a:r>
            <a:endParaRPr kumimoji="0" lang="bn-BD" sz="11500" b="0" i="0" u="none" strike="noStrike" kern="1200" cap="none" spc="-100" normalizeH="0" baseline="0" noProof="0" dirty="0">
              <a:ln>
                <a:solidFill>
                  <a:sysClr val="windowText" lastClr="000000"/>
                </a:solidFill>
              </a:ln>
              <a:solidFill>
                <a:sysClr val="window" lastClr="FFFFFF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" y="6332126"/>
            <a:ext cx="8458200" cy="491715"/>
          </a:xfrm>
        </p:spPr>
        <p:txBody>
          <a:bodyPr/>
          <a:lstStyle/>
          <a:p>
            <a:pPr algn="ctr"/>
            <a:r>
              <a:rPr lang="bn-BD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গোলাম রব্বানী শাহ্‌, সহকারী শিক্ষক(আইসিটি), ভাবকী বাবর আলী শাহ্‌ দ্বি-মুখী দাখিল মাদ্রাসা, খানসামা, দিনাজপুর।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6553200" y="2057400"/>
            <a:ext cx="4190999" cy="685799"/>
          </a:xfrm>
        </p:spPr>
        <p:txBody>
          <a:bodyPr/>
          <a:lstStyle/>
          <a:p>
            <a:fld id="{DB65E521-6CC5-41A5-B77A-6847AEB94AF0}" type="datetime12">
              <a:rPr lang="bn-BD" sz="4000" smtClean="0"/>
              <a:t>19-10-19 15.31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06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My Contant\Class 6\11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88"/>
          <a:stretch/>
        </p:blipFill>
        <p:spPr bwMode="auto">
          <a:xfrm>
            <a:off x="532711" y="1939893"/>
            <a:ext cx="8001689" cy="412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7373125" y="2762730"/>
            <a:ext cx="2971800" cy="567915"/>
          </a:xfrm>
        </p:spPr>
        <p:txBody>
          <a:bodyPr/>
          <a:lstStyle/>
          <a:p>
            <a:pPr algn="ctr"/>
            <a:fld id="{C1CC07B6-8610-41F4-BE7A-F41212B0AEA6}" type="datetime12">
              <a:rPr lang="bn-BD" sz="2400" smtClean="0"/>
              <a:pPr algn="ctr"/>
              <a:t>19-10-19 15.31</a:t>
            </a:fld>
            <a:endParaRPr lang="en-US" sz="2400" dirty="0"/>
          </a:p>
        </p:txBody>
      </p:sp>
      <p:pic>
        <p:nvPicPr>
          <p:cNvPr id="1026" name="Picture 2" descr="F:\My Contant\Class 6\11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11" y="2057400"/>
            <a:ext cx="80010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owchart: Multidocument 6"/>
          <p:cNvSpPr/>
          <p:nvPr/>
        </p:nvSpPr>
        <p:spPr>
          <a:xfrm>
            <a:off x="1232338" y="304800"/>
            <a:ext cx="6601746" cy="1512098"/>
          </a:xfrm>
          <a:prstGeom prst="flowChartMultidocumen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লক্ষ্য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 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248400"/>
            <a:ext cx="8991600" cy="457200"/>
          </a:xfrm>
        </p:spPr>
        <p:txBody>
          <a:bodyPr/>
          <a:lstStyle/>
          <a:p>
            <a:pPr algn="ctr"/>
            <a:r>
              <a:rPr lang="bn-BD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গোলাম রব্বানী শাহ্‌, সহকারী শিক্ষক(আইসিটি), ভাবকী বাবর আলী শাহ্‌ দ্বি-মুখী দাখিল মাদ্রাসা, খানসামা, দিনাজপুর।</a:t>
            </a:r>
            <a:endParaRPr lang="en-US" sz="1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75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decel="100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decel="100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015" y="2743200"/>
            <a:ext cx="1963385" cy="17526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114" y="282015"/>
            <a:ext cx="1524000" cy="2186609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259080" y="4572000"/>
            <a:ext cx="2331720" cy="19431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Notched Right Arrow 4"/>
          <p:cNvSpPr/>
          <p:nvPr/>
        </p:nvSpPr>
        <p:spPr>
          <a:xfrm>
            <a:off x="2590800" y="685800"/>
            <a:ext cx="2133600" cy="1371600"/>
          </a:xfrm>
          <a:prstGeom prst="notched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খিড়কি</a:t>
            </a:r>
            <a:endParaRPr lang="en-US" sz="3600" dirty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76800" y="533400"/>
            <a:ext cx="4114800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বাড়ির পিছনের দরজা</a:t>
            </a:r>
            <a:endParaRPr lang="en-US" sz="44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Notched Right Arrow 9"/>
          <p:cNvSpPr/>
          <p:nvPr/>
        </p:nvSpPr>
        <p:spPr>
          <a:xfrm>
            <a:off x="2590800" y="2971800"/>
            <a:ext cx="2133600" cy="1295400"/>
          </a:xfrm>
          <a:prstGeom prst="notchedRightArrow">
            <a:avLst/>
          </a:prstGeom>
          <a:solidFill>
            <a:srgbClr val="92D050"/>
          </a:soli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 উনুন</a:t>
            </a:r>
            <a:endParaRPr lang="en-US" sz="4800" dirty="0"/>
          </a:p>
        </p:txBody>
      </p:sp>
      <p:sp>
        <p:nvSpPr>
          <p:cNvPr id="12" name="Rounded Rectangle 11"/>
          <p:cNvSpPr/>
          <p:nvPr/>
        </p:nvSpPr>
        <p:spPr>
          <a:xfrm>
            <a:off x="4876800" y="2819400"/>
            <a:ext cx="39624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চুলা,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যা রান্নার কাজে ব্যবহারিত হয়।</a:t>
            </a:r>
            <a:endParaRPr lang="en-US" sz="4400" dirty="0"/>
          </a:p>
        </p:txBody>
      </p:sp>
      <p:sp>
        <p:nvSpPr>
          <p:cNvPr id="14" name="Notched Right Arrow 13"/>
          <p:cNvSpPr/>
          <p:nvPr/>
        </p:nvSpPr>
        <p:spPr>
          <a:xfrm>
            <a:off x="2590800" y="4724400"/>
            <a:ext cx="2133600" cy="1143000"/>
          </a:xfrm>
          <a:prstGeom prst="notchedRightArrow">
            <a:avLst/>
          </a:prstGeom>
          <a:solidFill>
            <a:schemeClr val="tx2"/>
          </a:soli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গ্রহ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76800" y="4724400"/>
            <a:ext cx="3886200" cy="121920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সূর্য প্রদক্ষিণকারি জ্যোতিষ্ক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43800" y="1941576"/>
            <a:ext cx="2590800" cy="384048"/>
          </a:xfrm>
        </p:spPr>
        <p:txBody>
          <a:bodyPr/>
          <a:lstStyle/>
          <a:p>
            <a:pPr algn="ctr"/>
            <a:fld id="{4B17EFD7-5B8F-482D-BF53-54920E5248BC}" type="datetime12">
              <a:rPr lang="bn-BD" sz="1800" smtClean="0"/>
              <a:pPr algn="ctr"/>
              <a:t>19-10-19 15.31</a:t>
            </a:fld>
            <a:endParaRPr lang="en-US" sz="18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0" y="6432267"/>
            <a:ext cx="9144000" cy="501933"/>
          </a:xfrm>
        </p:spPr>
        <p:txBody>
          <a:bodyPr/>
          <a:lstStyle/>
          <a:p>
            <a:pPr algn="ctr"/>
            <a:r>
              <a:rPr lang="bn-BD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গোলাম রব্বানী শাহ্‌, সহকারী শিক্ষক(আইসিটি), ভাবকী বাবর আলী শাহ্‌ দ্বি-মুখী দাখিল মাদ্রাসা, খানসামা, দিনাজপুর।</a:t>
            </a:r>
            <a:endParaRPr lang="en-US" sz="1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2" grpId="0" animBg="1"/>
      <p:bldP spid="14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762000" y="4648200"/>
            <a:ext cx="1600200" cy="990600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জগৎ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3352800" y="4648200"/>
            <a:ext cx="1981200" cy="990600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শুকতারা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6172200" y="4648200"/>
            <a:ext cx="1752600" cy="990600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শত্রু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355937"/>
            <a:ext cx="37338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6000" u="sng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2000" y="1676400"/>
            <a:ext cx="7162800" cy="1981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নীচের শব্দ গুলো দিয়ে বাক্য তৈরী কর</a:t>
            </a: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>
            <a:stCxn id="6" idx="2"/>
            <a:endCxn id="3" idx="0"/>
          </p:cNvCxnSpPr>
          <p:nvPr/>
        </p:nvCxnSpPr>
        <p:spPr>
          <a:xfrm flipH="1">
            <a:off x="1562100" y="3657600"/>
            <a:ext cx="2781300" cy="990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2"/>
            <a:endCxn id="4" idx="0"/>
          </p:cNvCxnSpPr>
          <p:nvPr/>
        </p:nvCxnSpPr>
        <p:spPr>
          <a:xfrm>
            <a:off x="4343400" y="3657600"/>
            <a:ext cx="0" cy="990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2"/>
            <a:endCxn id="5" idx="0"/>
          </p:cNvCxnSpPr>
          <p:nvPr/>
        </p:nvCxnSpPr>
        <p:spPr>
          <a:xfrm>
            <a:off x="4343400" y="3657600"/>
            <a:ext cx="2705100" cy="990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6877050" y="2190750"/>
            <a:ext cx="3467100" cy="457200"/>
          </a:xfrm>
        </p:spPr>
        <p:txBody>
          <a:bodyPr/>
          <a:lstStyle/>
          <a:p>
            <a:pPr algn="ctr"/>
            <a:fld id="{F658B905-FAE6-4784-8E5B-D040C69273A9}" type="datetime12">
              <a:rPr lang="bn-BD" sz="2400" smtClean="0"/>
              <a:pPr algn="ctr"/>
              <a:t>19-10-19 15.31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28600" y="6203666"/>
            <a:ext cx="8763000" cy="501933"/>
          </a:xfrm>
        </p:spPr>
        <p:txBody>
          <a:bodyPr/>
          <a:lstStyle/>
          <a:p>
            <a:pPr algn="ctr"/>
            <a:r>
              <a:rPr lang="bn-BD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গোলাম রব্বানী শাহ্‌, সহকারী শিক্ষক(আইসিটি), ভাবকী বাবর আলী শাহ্‌ দ্বি-মুখী দাখিল মাদ্রাসা, খানসামা, দিনাজপুর।</a:t>
            </a:r>
            <a:endParaRPr lang="en-US" sz="1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56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My Contant\Class 6\20191006_1422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8382001" cy="417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My Contant\Class 6\20191006_1422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84850" y="-5953"/>
            <a:ext cx="4126702" cy="838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7353302" y="1875838"/>
            <a:ext cx="2971800" cy="491715"/>
          </a:xfrm>
        </p:spPr>
        <p:txBody>
          <a:bodyPr/>
          <a:lstStyle/>
          <a:p>
            <a:fld id="{07688D3D-E65C-4132-A54C-9EBA869BDDED}" type="datetime12">
              <a:rPr lang="bn-BD" sz="2400" smtClean="0">
                <a:solidFill>
                  <a:srgbClr val="FF0000"/>
                </a:solidFill>
              </a:rPr>
              <a:t>19-10-19 15.31</a:t>
            </a:fld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Flowchart: Multidocument 4"/>
          <p:cNvSpPr/>
          <p:nvPr/>
        </p:nvSpPr>
        <p:spPr>
          <a:xfrm>
            <a:off x="1232338" y="304800"/>
            <a:ext cx="6601746" cy="1512098"/>
          </a:xfrm>
          <a:prstGeom prst="flowChartMultidocumen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লক্ষ্য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 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236311"/>
            <a:ext cx="8686801" cy="469289"/>
          </a:xfrm>
        </p:spPr>
        <p:txBody>
          <a:bodyPr/>
          <a:lstStyle/>
          <a:p>
            <a:pPr algn="ctr"/>
            <a:r>
              <a:rPr lang="bn-BD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গোলাম রব্বানী শাহ্‌, সহকারী শিক্ষক(আইসিটি), ভাবকী বাবর আলী শাহ্‌ দ্বি-মুখী দাখিল মাদ্রাসা, খানসামা, দিনাজপুর।</a:t>
            </a:r>
            <a:endParaRPr lang="en-US" sz="1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46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xmlns="" id="{7686F695-F729-4E10-B464-E441D114EE0D}"/>
              </a:ext>
            </a:extLst>
          </p:cNvPr>
          <p:cNvSpPr/>
          <p:nvPr/>
        </p:nvSpPr>
        <p:spPr>
          <a:xfrm>
            <a:off x="2215662" y="381000"/>
            <a:ext cx="3991708" cy="1537555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perspectiveHeroicExtreme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Beveled 2">
            <a:extLst>
              <a:ext uri="{FF2B5EF4-FFF2-40B4-BE49-F238E27FC236}">
                <a16:creationId xmlns:a16="http://schemas.microsoft.com/office/drawing/2014/main" xmlns="" id="{4802433C-BE13-4093-9D55-DB109709B9E1}"/>
              </a:ext>
            </a:extLst>
          </p:cNvPr>
          <p:cNvSpPr/>
          <p:nvPr/>
        </p:nvSpPr>
        <p:spPr>
          <a:xfrm>
            <a:off x="694593" y="2514600"/>
            <a:ext cx="7192108" cy="3276600"/>
          </a:xfrm>
          <a:prstGeom prst="bevel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বিশেষ চাহিদা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শিশু সমাজে আর্শীবাদ না অভিষাপ বুঝিয়ে লেখ?</a:t>
            </a:r>
            <a:endParaRPr lang="en-US" alt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6970508" y="2325891"/>
            <a:ext cx="3238501" cy="415515"/>
          </a:xfrm>
        </p:spPr>
        <p:txBody>
          <a:bodyPr/>
          <a:lstStyle/>
          <a:p>
            <a:fld id="{7B594ECC-D863-413C-BFC6-29272854D1EA}" type="datetime12">
              <a:rPr lang="bn-BD" sz="2400" smtClean="0"/>
              <a:t>19-10-19 15.31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2400" y="6324600"/>
            <a:ext cx="8610600" cy="381000"/>
          </a:xfrm>
        </p:spPr>
        <p:txBody>
          <a:bodyPr/>
          <a:lstStyle/>
          <a:p>
            <a:pPr algn="ctr"/>
            <a:r>
              <a:rPr lang="bn-BD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গোলাম রব্বানী শাহ্‌, সহকারী শিক্ষক(আইসিটি), ভাবকী বাবর আলী শাহ্‌ দ্বি-মুখী দাখিল মাদ্রাসা, খানসামা, দিনাজপুর।</a:t>
            </a:r>
            <a:endParaRPr lang="en-US" sz="1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71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2438400"/>
            <a:ext cx="7239000" cy="92333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tx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ক. মিনু</a:t>
            </a:r>
            <a:r>
              <a:rPr lang="bn-BD" sz="5400" dirty="0" smtClean="0">
                <a:solidFill>
                  <a:schemeClr val="tx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 কোথায় থাকত ? </a:t>
            </a:r>
            <a:endParaRPr lang="en-US" sz="5400" dirty="0">
              <a:solidFill>
                <a:schemeClr val="tx2">
                  <a:lumMod val="9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3588603"/>
            <a:ext cx="7239000" cy="83099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খ. বনফুলের জন্ম কত সালে?  </a:t>
            </a:r>
            <a:endParaRPr lang="en-US" sz="48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4602540"/>
            <a:ext cx="7239000" cy="156966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গ. বনফুলের উল্লেযোগ্য গ্রন্থগুলির নাম লিখ?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16200000">
            <a:off x="6993469" y="2480910"/>
            <a:ext cx="3675343" cy="567915"/>
          </a:xfrm>
        </p:spPr>
        <p:txBody>
          <a:bodyPr/>
          <a:lstStyle/>
          <a:p>
            <a:pPr algn="ctr"/>
            <a:fld id="{475FFBF6-909B-44F8-8DB1-12425F6CF7BB}" type="datetime12">
              <a:rPr lang="bn-BD" sz="2400" smtClean="0"/>
              <a:pPr algn="ctr"/>
              <a:t>19-10-19 15.31</a:t>
            </a:fld>
            <a:endParaRPr lang="en-US" sz="1800" dirty="0"/>
          </a:p>
        </p:txBody>
      </p:sp>
      <p:sp>
        <p:nvSpPr>
          <p:cNvPr id="8" name="Rectangular Callout 7"/>
          <p:cNvSpPr/>
          <p:nvPr/>
        </p:nvSpPr>
        <p:spPr>
          <a:xfrm>
            <a:off x="1752600" y="304800"/>
            <a:ext cx="5638800" cy="1524000"/>
          </a:xfrm>
          <a:prstGeom prst="wedgeRectCallout">
            <a:avLst>
              <a:gd name="adj1" fmla="val -21392"/>
              <a:gd name="adj2" fmla="val 8167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203666"/>
            <a:ext cx="8686800" cy="501933"/>
          </a:xfrm>
        </p:spPr>
        <p:txBody>
          <a:bodyPr/>
          <a:lstStyle/>
          <a:p>
            <a:pPr algn="ctr"/>
            <a:r>
              <a:rPr lang="bn-BD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গোলাম রব্বানী শাহ্‌, সহকারী শিক্ষক(আইসিটি), ভাবকী বাবর আলী শাহ্‌ দ্বি-মুখী দাখিল মাদ্রাসা, খানসামা, দিনাজপুর।</a:t>
            </a:r>
            <a:endParaRPr lang="en-US" sz="1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4048542"/>
            <a:ext cx="8534400" cy="212365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তোমাদের বাড়ীর আশে পাশে শারীরিক বা মানসিকভাবে অসুস্থ 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(বিশেষ চাহিদা </a:t>
            </a:r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সম্পন্ন) একজন শিশুর গল্প (সংক্ষিপ্ত) লিখে নিয়ে আসবে?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HOME.jpg"/>
          <p:cNvPicPr>
            <a:picLocks noChangeAspect="1"/>
          </p:cNvPicPr>
          <p:nvPr/>
        </p:nvPicPr>
        <p:blipFill>
          <a:blip r:embed="rId2" cstate="print"/>
          <a:srcRect l="13125" r="4375" b="10000"/>
          <a:stretch>
            <a:fillRect/>
          </a:stretch>
        </p:blipFill>
        <p:spPr>
          <a:xfrm>
            <a:off x="304800" y="457201"/>
            <a:ext cx="8534400" cy="35813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33600" y="2971800"/>
            <a:ext cx="45719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 কাজ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52400" y="6203666"/>
            <a:ext cx="8686800" cy="501933"/>
          </a:xfrm>
        </p:spPr>
        <p:txBody>
          <a:bodyPr/>
          <a:lstStyle/>
          <a:p>
            <a:pPr algn="ctr"/>
            <a:r>
              <a:rPr lang="bn-BD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গোলাম রব্বানী শাহ্‌, সহকারী শিক্ষক(আইসিটি), ভাবকী বাবর আলী শাহ্‌ দ্বি-মুখী দাখিল মাদ্রাসা, খানসামা, দিনাজপুর।</a:t>
            </a:r>
            <a:endParaRPr lang="en-US" sz="1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7315201" y="2334577"/>
            <a:ext cx="3048000" cy="349533"/>
          </a:xfrm>
        </p:spPr>
        <p:txBody>
          <a:bodyPr/>
          <a:lstStyle/>
          <a:p>
            <a:fld id="{3CCF999B-B200-4FBF-95FB-6E3E338F7C6D}" type="datetime12">
              <a:rPr lang="bn-BD" sz="2400" smtClean="0"/>
              <a:t>19-10-19 15.31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41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538531" y="2286000"/>
            <a:ext cx="4758869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slop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5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16200000">
            <a:off x="6784660" y="2283142"/>
            <a:ext cx="3657600" cy="615315"/>
          </a:xfrm>
        </p:spPr>
        <p:txBody>
          <a:bodyPr/>
          <a:lstStyle/>
          <a:p>
            <a:pPr algn="ctr"/>
            <a:fld id="{03A036D2-928A-43A2-9666-3DAFDDC89540}" type="datetime12">
              <a:rPr lang="bn-BD" sz="2800" smtClean="0">
                <a:solidFill>
                  <a:schemeClr val="bg1"/>
                </a:solidFill>
              </a:rPr>
              <a:pPr algn="ctr"/>
              <a:t>19-10-19 15.31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3" descr="C:\Documents and Settings\Valued Acer User\Desktop\st_patricks_day_animated_gif_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95791" y="1524000"/>
            <a:ext cx="2796209" cy="4180215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203666"/>
            <a:ext cx="8686800" cy="425733"/>
          </a:xfrm>
        </p:spPr>
        <p:txBody>
          <a:bodyPr/>
          <a:lstStyle/>
          <a:p>
            <a:pPr algn="ctr"/>
            <a:r>
              <a:rPr lang="bn-BD" sz="1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গোলাম রব্বানী শাহ্‌, সহকারী শিক্ষক(আইসিটি), ভাবকী বাবর আলী শাহ্‌ দ্বি-মুখী দাখিল মাদ্রাসা, খানসামা, দিনাজপুর।</a:t>
            </a:r>
            <a:endParaRPr lang="en-US" sz="1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46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85185E-6 L -0.86371 -1.8518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19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3333E-6 L -0.91475 -3.33333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7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676400"/>
            <a:ext cx="3733800" cy="4495799"/>
          </a:xfr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৬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ষ্ঠ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শ্রেণী</a:t>
            </a:r>
          </a:p>
          <a:p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বিষয়ঃ বাংলা ১ম</a:t>
            </a:r>
          </a:p>
          <a:p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দ্বিতীয়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সময়ঃ ৪০ মিনিট</a:t>
            </a:r>
          </a:p>
          <a:p>
            <a:pPr marL="118872" indent="0">
              <a:buNone/>
            </a:pP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6359896" y="3487941"/>
            <a:ext cx="5029200" cy="491715"/>
          </a:xfrm>
        </p:spPr>
        <p:txBody>
          <a:bodyPr/>
          <a:lstStyle/>
          <a:p>
            <a:pPr algn="ctr"/>
            <a:fld id="{44207C37-88B2-49C7-B1BA-2A889A4E20CC}" type="datetime12">
              <a:rPr lang="bn-BD" sz="3600" smtClean="0"/>
              <a:t>19-10-19 15.31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22437"/>
            <a:ext cx="4724400" cy="4525963"/>
          </a:xfr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bn-BD" alt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মোঃ গোলাম রব্বানী</a:t>
            </a:r>
            <a:r>
              <a:rPr lang="en-US" alt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alt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শাহ  </a:t>
            </a:r>
          </a:p>
          <a:p>
            <a:pPr marL="118872" indent="0">
              <a:buNone/>
              <a:defRPr/>
            </a:pPr>
            <a:r>
              <a:rPr lang="bn-BD" alt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সহকারী </a:t>
            </a:r>
            <a:r>
              <a:rPr lang="bn-BD" alt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 (আইসিটি)</a:t>
            </a:r>
          </a:p>
          <a:p>
            <a:pPr>
              <a:defRPr/>
            </a:pPr>
            <a:r>
              <a:rPr lang="bn-BD" alt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ভাবকী বাবর আলী শাহ দাখিল মাদ্রসা।</a:t>
            </a:r>
          </a:p>
          <a:p>
            <a:pPr marL="118872" indent="0">
              <a:buNone/>
              <a:defRPr/>
            </a:pPr>
            <a:r>
              <a:rPr lang="bn-BD" alt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খানসামা</a:t>
            </a:r>
            <a:r>
              <a:rPr lang="bn-BD" alt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দিনাজপুর।</a:t>
            </a:r>
          </a:p>
          <a:p>
            <a:pPr>
              <a:defRPr/>
            </a:pPr>
            <a:r>
              <a:rPr lang="bn-BD" alt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মোবাইলঃ ০১৭৮০-৯৫৪৩৪৩ </a:t>
            </a:r>
            <a:endParaRPr lang="en-US" alt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alt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E-mail: </a:t>
            </a:r>
            <a:r>
              <a:rPr lang="en-US" alt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grobbanishah@gmail.com</a:t>
            </a:r>
          </a:p>
        </p:txBody>
      </p:sp>
      <p:sp>
        <p:nvSpPr>
          <p:cNvPr id="7" name="Curved Down Ribbon 6"/>
          <p:cNvSpPr/>
          <p:nvPr/>
        </p:nvSpPr>
        <p:spPr>
          <a:xfrm>
            <a:off x="1143000" y="304800"/>
            <a:ext cx="7162800" cy="1066800"/>
          </a:xfrm>
          <a:prstGeom prst="ellipseRibbon">
            <a:avLst>
              <a:gd name="adj1" fmla="val 25000"/>
              <a:gd name="adj2" fmla="val 59685"/>
              <a:gd name="adj3" fmla="val 25000"/>
            </a:avLst>
          </a:prstGeom>
          <a:solidFill>
            <a:schemeClr val="tx1">
              <a:lumMod val="65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2400" y="6172201"/>
            <a:ext cx="8534400" cy="415514"/>
          </a:xfrm>
        </p:spPr>
        <p:txBody>
          <a:bodyPr/>
          <a:lstStyle/>
          <a:p>
            <a:pPr algn="ctr"/>
            <a:r>
              <a:rPr lang="bn-BD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গোলাম রব্বানী শাহ্‌, সহকারী শিক্ষক(আইসিটি), ভাবকী বাবর আলী শাহ্‌ দ্বি-মুখী দাখিল মাদ্রাসা, খানসামা, দিনাজপুর।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3" grpId="0" build="p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Personal\Desktop\Flower\Picture 004.jpg"/>
          <p:cNvPicPr>
            <a:picLocks noChangeAspect="1" noChangeArrowheads="1"/>
          </p:cNvPicPr>
          <p:nvPr/>
        </p:nvPicPr>
        <p:blipFill rotWithShape="1">
          <a:blip r:embed="rId2"/>
          <a:srcRect l="28804"/>
          <a:stretch/>
        </p:blipFill>
        <p:spPr bwMode="auto">
          <a:xfrm>
            <a:off x="4457700" y="1143000"/>
            <a:ext cx="4381500" cy="502920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143000" y="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লক্ষ্য</a:t>
            </a:r>
            <a:r>
              <a:rPr lang="en-US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  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6886665" y="2945107"/>
            <a:ext cx="3905071" cy="415515"/>
          </a:xfrm>
        </p:spPr>
        <p:txBody>
          <a:bodyPr/>
          <a:lstStyle/>
          <a:p>
            <a:fld id="{E66C9906-71DF-4C54-9D2B-12878E40D0A9}" type="datetime12">
              <a:rPr lang="bn-BD" sz="3200" smtClean="0"/>
              <a:t>19-10-19 15.31</a:t>
            </a:fld>
            <a:endParaRPr lang="en-US" sz="1800" dirty="0"/>
          </a:p>
        </p:txBody>
      </p:sp>
      <p:pic>
        <p:nvPicPr>
          <p:cNvPr id="5" name="Picture 4" descr="tahera.jpg"/>
          <p:cNvPicPr>
            <a:picLocks noChangeAspect="1"/>
          </p:cNvPicPr>
          <p:nvPr/>
        </p:nvPicPr>
        <p:blipFill rotWithShape="1">
          <a:blip r:embed="rId3"/>
          <a:srcRect r="36390"/>
          <a:stretch/>
        </p:blipFill>
        <p:spPr>
          <a:xfrm>
            <a:off x="228600" y="1143000"/>
            <a:ext cx="3886200" cy="50292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203666"/>
            <a:ext cx="8610600" cy="501933"/>
          </a:xfrm>
        </p:spPr>
        <p:txBody>
          <a:bodyPr/>
          <a:lstStyle/>
          <a:p>
            <a:r>
              <a:rPr lang="bn-BD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গোলাম রব্বানী শাহ্‌, সহকারী শিক্ষক(আইসিটি), ভাবকী বাবর আলী শাহ্‌ দ্বি-মুখী দাখিল মাদ্রাসা, খানসামা, দিনাজপুর।</a:t>
            </a:r>
            <a:endParaRPr lang="en-US" sz="1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362200" y="381000"/>
            <a:ext cx="6324600" cy="5334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FFC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52800" y="1219200"/>
            <a:ext cx="3429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99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মিনু</a:t>
            </a:r>
            <a:endParaRPr lang="en-US" sz="199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16200000">
            <a:off x="6953398" y="2935638"/>
            <a:ext cx="3466807" cy="567915"/>
          </a:xfrm>
        </p:spPr>
        <p:txBody>
          <a:bodyPr/>
          <a:lstStyle/>
          <a:p>
            <a:fld id="{7555A5D9-7DDA-4C7E-BAD3-5FDFBA97C0D3}" type="datetime12">
              <a:rPr lang="bn-BD" sz="2400" smtClean="0"/>
              <a:t>19-10-19 15.31</a:t>
            </a:fld>
            <a:endParaRPr lang="en-US" sz="18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 rot="18966134">
            <a:off x="-165809" y="1102927"/>
            <a:ext cx="3407401" cy="92333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5400" b="1" dirty="0">
                <a:latin typeface="NikoshBAN" pitchFamily="2" charset="0"/>
                <a:cs typeface="NikoshBAN" pitchFamily="2" charset="0"/>
              </a:rPr>
              <a:t> আজকের পাঠ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7200" y="3810000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বনফুল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8600" y="6172200"/>
            <a:ext cx="8915400" cy="415515"/>
          </a:xfrm>
        </p:spPr>
        <p:txBody>
          <a:bodyPr/>
          <a:lstStyle/>
          <a:p>
            <a:pPr algn="ctr"/>
            <a:r>
              <a:rPr lang="bn-BD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গোলাম রব্বানী শাহ্‌, সহকারী শিক্ষক(আইসিটি), ভাবকী বাবর আলী শাহ্‌ দ্বি-মুখী দাখিল মাদ্রাসা, খানসামা, দিনাজপুর।</a:t>
            </a:r>
            <a:endParaRPr lang="en-US" sz="1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2286000"/>
            <a:ext cx="861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১.মিনু গল্পের লেখক বনফুলের সংক্ষিপ্ত পরিচয় বল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4876800"/>
            <a:ext cx="876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৩.মিনু গল্প অবল্মবনে মিনুর চারিত্রিক বৈশিষ্ট্য বলতে পারবে।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3886200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২. খিড়কি, উনুন, ও গ্রহ শব্দের অর্থ বলতে পা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রবে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6585210" y="2935493"/>
            <a:ext cx="4305301" cy="491715"/>
          </a:xfrm>
        </p:spPr>
        <p:txBody>
          <a:bodyPr/>
          <a:lstStyle/>
          <a:p>
            <a:pPr algn="ctr"/>
            <a:fld id="{CDB91631-F00F-49F9-82F8-A208232CAFB8}" type="datetime12">
              <a:rPr lang="bn-BD" sz="2400" smtClean="0"/>
              <a:pPr algn="ctr"/>
              <a:t>19-10-19 15.31</a:t>
            </a:fld>
            <a:endParaRPr lang="en-US" sz="1800" dirty="0"/>
          </a:p>
        </p:txBody>
      </p:sp>
      <p:sp>
        <p:nvSpPr>
          <p:cNvPr id="9" name="Rectangular Callout 8"/>
          <p:cNvSpPr/>
          <p:nvPr/>
        </p:nvSpPr>
        <p:spPr>
          <a:xfrm>
            <a:off x="1489841" y="304800"/>
            <a:ext cx="5638800" cy="1447800"/>
          </a:xfrm>
          <a:prstGeom prst="wedgeRectCallout">
            <a:avLst>
              <a:gd name="adj1" fmla="val -20274"/>
              <a:gd name="adj2" fmla="val 86456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" y="6200239"/>
            <a:ext cx="8610600" cy="387476"/>
          </a:xfrm>
        </p:spPr>
        <p:txBody>
          <a:bodyPr/>
          <a:lstStyle/>
          <a:p>
            <a:pPr algn="ctr"/>
            <a:r>
              <a:rPr lang="bn-BD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গোলাম রব্বানী শাহ্‌, সহকারী শিক্ষক(আইসিটি), ভাবকী বাবর আলী শাহ্‌ দ্বি-মুখী দাখিল মাদ্রাসা, খানসামা, দিনাজপুর।</a:t>
            </a:r>
            <a:endParaRPr lang="en-US" sz="1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34276467"/>
              </p:ext>
            </p:extLst>
          </p:nvPr>
        </p:nvGraphicFramePr>
        <p:xfrm>
          <a:off x="0" y="152400"/>
          <a:ext cx="89154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/>
          <p:cNvSpPr/>
          <p:nvPr/>
        </p:nvSpPr>
        <p:spPr>
          <a:xfrm>
            <a:off x="2590800" y="1981200"/>
            <a:ext cx="3505199" cy="2743200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353300" y="3162300"/>
            <a:ext cx="3124200" cy="457200"/>
          </a:xfrm>
        </p:spPr>
        <p:txBody>
          <a:bodyPr/>
          <a:lstStyle/>
          <a:p>
            <a:pPr algn="ctr"/>
            <a:fld id="{70047D00-5793-4F0B-9092-F702618978E2}" type="datetime12">
              <a:rPr lang="bn-BD" sz="2000" smtClean="0"/>
              <a:pPr algn="ctr"/>
              <a:t>19-10-19 15.31</a:t>
            </a:fld>
            <a:endParaRPr lang="en-US" sz="2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508467"/>
            <a:ext cx="8763000" cy="425733"/>
          </a:xfrm>
        </p:spPr>
        <p:txBody>
          <a:bodyPr/>
          <a:lstStyle/>
          <a:p>
            <a:pPr algn="ctr"/>
            <a:r>
              <a:rPr lang="bn-BD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গোলাম রব্বানী শাহ্‌, সহকারী শিক্ষক(আইসিটি), ভাবকী বাবর আলী শাহ্‌ দ্বি-মুখী দাখিল মাদ্রাসা, খানসামা, দিনাজপুর।</a:t>
            </a:r>
            <a:endParaRPr lang="en-US" sz="1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810649-9371-467E-B4E2-22AA5DE34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62810649-9371-467E-B4E2-22AA5DE340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ADBA2B4-611E-4C97-82CC-8F7B485912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CADBA2B4-611E-4C97-82CC-8F7B485912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1A012A-6FFF-4CCA-A372-45B6C8D87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BC1A012A-6FFF-4CCA-A372-45B6C8D873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328772-E037-4A1E-B895-F8EC04313B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A9328772-E037-4A1E-B895-F8EC04313B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9465A7-70AC-42FC-986D-E8FF6A5A91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909465A7-70AC-42FC-986D-E8FF6A5A91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D86A25-238E-4972-A29A-DFADA55A30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4ED86A25-238E-4972-A29A-DFADA55A30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8CE854-77D3-4C8C-B3BB-65C64C3A63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A48CE854-77D3-4C8C-B3BB-65C64C3A63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70DE91-2C95-4B70-A9BC-6C2720667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DA70DE91-2C95-4B70-A9BC-6C2720667D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39BF13-5BDE-4774-9120-E409220650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D139BF13-5BDE-4774-9120-E409220650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1DDF12-3115-4D16-82A7-F13B7F39F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">
                                            <p:graphicEl>
                                              <a:dgm id="{091DDF12-3115-4D16-82A7-F13B7F39F7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22CE74-20BE-47AA-8D54-5C4DCF5A5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">
                                            <p:graphicEl>
                                              <a:dgm id="{5622CE74-20BE-47AA-8D54-5C4DCF5A51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EA8ADF-EDF1-4C53-BB9F-B346910388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2">
                                            <p:graphicEl>
                                              <a:dgm id="{87EA8ADF-EDF1-4C53-BB9F-B346910388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2514600" y="304800"/>
            <a:ext cx="4152900" cy="990600"/>
          </a:xfrm>
          <a:prstGeom prst="wedgeRectCallout">
            <a:avLst>
              <a:gd name="adj1" fmla="val -20833"/>
              <a:gd name="adj2" fmla="val 84781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5-200x1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905000"/>
            <a:ext cx="6629400" cy="4419600"/>
          </a:xfrm>
          <a:prstGeom prst="rect">
            <a:avLst/>
          </a:prstGeom>
          <a:ln w="5715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16200000">
            <a:off x="6743700" y="2705100"/>
            <a:ext cx="3810000" cy="381000"/>
          </a:xfrm>
        </p:spPr>
        <p:txBody>
          <a:bodyPr/>
          <a:lstStyle/>
          <a:p>
            <a:pPr algn="ctr"/>
            <a:fld id="{90B465D9-9210-40D7-94A1-8B89FE25BE7A}" type="datetime12">
              <a:rPr lang="bn-BD" sz="2400" smtClean="0"/>
              <a:pPr algn="ctr"/>
              <a:t>19-10-19 15.31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279867"/>
            <a:ext cx="8991600" cy="578133"/>
          </a:xfrm>
        </p:spPr>
        <p:txBody>
          <a:bodyPr/>
          <a:lstStyle/>
          <a:p>
            <a:pPr algn="ctr"/>
            <a:r>
              <a:rPr lang="bn-BD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গোলাম রব্বানী শাহ্‌, সহকারী শিক্ষক(আইসিটি), ভাবকী বাবর আলী শাহ্‌ দ্বি-মুখী দাখিল মাদ্রাসা, খানসামা, দিনাজপুর।</a:t>
            </a:r>
            <a:endParaRPr lang="en-US" sz="1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12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Beveled 1">
            <a:extLst>
              <a:ext uri="{FF2B5EF4-FFF2-40B4-BE49-F238E27FC236}">
                <a16:creationId xmlns:a16="http://schemas.microsoft.com/office/drawing/2014/main" xmlns="" id="{8E453D0B-51C9-4A08-9F01-625E9E034854}"/>
              </a:ext>
            </a:extLst>
          </p:cNvPr>
          <p:cNvSpPr/>
          <p:nvPr/>
        </p:nvSpPr>
        <p:spPr>
          <a:xfrm>
            <a:off x="2516904" y="228600"/>
            <a:ext cx="4063035" cy="1301262"/>
          </a:xfrm>
          <a:prstGeom prst="bevel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 পাঠ</a:t>
            </a:r>
            <a:endParaRPr lang="en-US" sz="7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0D85ED0-FA29-47DB-8DC6-805078E696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22" y="1752600"/>
            <a:ext cx="6088878" cy="4419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16200000">
            <a:off x="6819900" y="2400300"/>
            <a:ext cx="3733800" cy="304800"/>
          </a:xfrm>
        </p:spPr>
        <p:txBody>
          <a:bodyPr/>
          <a:lstStyle/>
          <a:p>
            <a:pPr algn="ctr"/>
            <a:fld id="{70105E11-2D38-44BE-A208-8AD98334D188}" type="datetime12">
              <a:rPr lang="bn-BD" sz="2400" smtClean="0"/>
              <a:pPr algn="ctr"/>
              <a:t>19-10-19 15.31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200" y="6400800"/>
            <a:ext cx="8915400" cy="304799"/>
          </a:xfrm>
        </p:spPr>
        <p:txBody>
          <a:bodyPr/>
          <a:lstStyle/>
          <a:p>
            <a:pPr algn="ctr"/>
            <a:r>
              <a:rPr lang="bn-BD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গোলাম রব্বানী শাহ্‌, সহকারী শিক্ষক(আইসিটি), ভাবকী বাবর আলী শাহ্‌ দ্বি-মুখী দাখিল মাদ্রাসা, খানসামা, দিনাজপুর।</a:t>
            </a:r>
            <a:endParaRPr lang="en-US" sz="1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42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609600" y="4648200"/>
            <a:ext cx="1828800" cy="990600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পেটভাতায়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3352800" y="4648200"/>
            <a:ext cx="1981200" cy="990600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কালা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6172200" y="4648200"/>
            <a:ext cx="1752600" cy="990600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সই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355937"/>
            <a:ext cx="37338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000" u="sng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2000" y="1676400"/>
            <a:ext cx="7162800" cy="1981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নীচের শব্দ গুলো দিয়ে </a:t>
            </a: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অর্থ লিখ।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>
            <a:stCxn id="6" idx="2"/>
            <a:endCxn id="3" idx="0"/>
          </p:cNvCxnSpPr>
          <p:nvPr/>
        </p:nvCxnSpPr>
        <p:spPr>
          <a:xfrm flipH="1">
            <a:off x="1524000" y="3657600"/>
            <a:ext cx="2819400" cy="990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2"/>
            <a:endCxn id="4" idx="0"/>
          </p:cNvCxnSpPr>
          <p:nvPr/>
        </p:nvCxnSpPr>
        <p:spPr>
          <a:xfrm>
            <a:off x="4343400" y="3657600"/>
            <a:ext cx="0" cy="990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2"/>
            <a:endCxn id="5" idx="0"/>
          </p:cNvCxnSpPr>
          <p:nvPr/>
        </p:nvCxnSpPr>
        <p:spPr>
          <a:xfrm>
            <a:off x="4343400" y="3657600"/>
            <a:ext cx="2705100" cy="990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7023184" y="2451184"/>
            <a:ext cx="3555832" cy="381000"/>
          </a:xfrm>
        </p:spPr>
        <p:txBody>
          <a:bodyPr/>
          <a:lstStyle/>
          <a:p>
            <a:pPr algn="ctr"/>
            <a:fld id="{B3B16B0E-A968-45CE-B48C-B540E8A5BE5C}" type="datetime12">
              <a:rPr lang="bn-BD" sz="2400" smtClean="0"/>
              <a:pPr algn="ctr"/>
              <a:t>19-10-19 15.31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0" y="6324600"/>
            <a:ext cx="9067800" cy="381000"/>
          </a:xfrm>
        </p:spPr>
        <p:txBody>
          <a:bodyPr/>
          <a:lstStyle/>
          <a:p>
            <a:pPr algn="ctr"/>
            <a:r>
              <a:rPr lang="bn-BD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গোলাম রব্বানী শাহ্‌, সহকারী শিক্ষক(আইসিটি), ভাবকী বাবর আলী শাহ্‌ দ্বি-মুখী দাখিল মাদ্রাসা, খানসামা, দিনাজপুর।</a:t>
            </a:r>
            <a:endParaRPr lang="en-US" sz="1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20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611</TotalTime>
  <Words>607</Words>
  <Application>Microsoft Office PowerPoint</Application>
  <PresentationFormat>On-screen Show (4:3)</PresentationFormat>
  <Paragraphs>99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Paper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+8801911009528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সবাইকে শুভেচ্ছা</dc:title>
  <dc:creator>MD. Shamim</dc:creator>
  <cp:lastModifiedBy>DOEL</cp:lastModifiedBy>
  <cp:revision>106</cp:revision>
  <dcterms:created xsi:type="dcterms:W3CDTF">2013-01-26T09:31:20Z</dcterms:created>
  <dcterms:modified xsi:type="dcterms:W3CDTF">2019-10-19T09:44:01Z</dcterms:modified>
</cp:coreProperties>
</file>