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58" r:id="rId5"/>
    <p:sldId id="273" r:id="rId6"/>
    <p:sldId id="274" r:id="rId7"/>
    <p:sldId id="275" r:id="rId8"/>
    <p:sldId id="260" r:id="rId9"/>
    <p:sldId id="261" r:id="rId10"/>
    <p:sldId id="262" r:id="rId11"/>
    <p:sldId id="276" r:id="rId12"/>
    <p:sldId id="263" r:id="rId13"/>
    <p:sldId id="264" r:id="rId14"/>
    <p:sldId id="265" r:id="rId15"/>
    <p:sldId id="267" r:id="rId16"/>
    <p:sldId id="268" r:id="rId17"/>
    <p:sldId id="269" r:id="rId18"/>
    <p:sldId id="270" r:id="rId19"/>
    <p:sldId id="277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74A55-AAD5-4CB2-A785-DA650B4B1AF3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3AA928-078E-4782-AF58-1BD634CE2D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801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AA928-078E-4782-AF58-1BD634CE2DE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622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0"/>
            <a:ext cx="7772400" cy="1470025"/>
          </a:xfrm>
        </p:spPr>
        <p:txBody>
          <a:bodyPr/>
          <a:lstStyle/>
          <a:p>
            <a:r>
              <a:rPr lang="bn-BD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398639"/>
            <a:ext cx="6400800" cy="5486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828800"/>
            <a:ext cx="6172200" cy="4623192"/>
          </a:xfrm>
          <a:prstGeom prst="rect">
            <a:avLst/>
          </a:prstGeom>
        </p:spPr>
      </p:pic>
      <p:sp>
        <p:nvSpPr>
          <p:cNvPr id="5" name="Horizontal Scroll 4"/>
          <p:cNvSpPr/>
          <p:nvPr/>
        </p:nvSpPr>
        <p:spPr>
          <a:xfrm>
            <a:off x="1371600" y="185928"/>
            <a:ext cx="6172200" cy="1871472"/>
          </a:xfrm>
          <a:prstGeom prst="horizontalScroll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331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0" y="2133600"/>
            <a:ext cx="9081448" cy="43434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মুনীর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আহম্মেদ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বি,বি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আফছার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মাঃ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বিঃ</a:t>
            </a:r>
            <a:r>
              <a:rPr lang="as-IN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as-IN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76200" y="152400"/>
            <a:ext cx="8991600" cy="1905000"/>
          </a:xfrm>
          <a:prstGeom prst="ribbon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dirty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as-IN" sz="4000" dirty="0">
                <a:latin typeface="NikoshBAN" pitchFamily="2" charset="0"/>
                <a:cs typeface="NikoshBAN" pitchFamily="2" charset="0"/>
              </a:rPr>
              <a:t/>
            </a:r>
            <a:br>
              <a:rPr lang="as-IN" sz="4000" dirty="0">
                <a:latin typeface="NikoshBAN" pitchFamily="2" charset="0"/>
                <a:cs typeface="NikoshBAN" pitchFamily="2" charset="0"/>
              </a:rPr>
            </a:b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697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772400" cy="1470025"/>
          </a:xfrm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4343400"/>
          </a:xfrm>
        </p:spPr>
        <p:txBody>
          <a:bodyPr>
            <a:normAutofit/>
          </a:bodyPr>
          <a:lstStyle/>
          <a:p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৮ম</a:t>
            </a:r>
          </a:p>
          <a:p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ষষ্ঠ</a:t>
            </a:r>
          </a:p>
          <a:p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১৯</a:t>
            </a: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</a:t>
            </a: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1752600" y="533400"/>
            <a:ext cx="5638800" cy="1524000"/>
          </a:xfrm>
          <a:prstGeom prst="flowChartPunchedTape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442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56" y="1102087"/>
            <a:ext cx="4733544" cy="47653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775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32" y="836340"/>
            <a:ext cx="5898168" cy="48786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800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6439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05000" y="972741"/>
            <a:ext cx="4876800" cy="443745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0"/>
            <a:ext cx="533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959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62" y="1047750"/>
            <a:ext cx="5786438" cy="428625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100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8100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6177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3575"/>
            <a:ext cx="7772400" cy="1470025"/>
          </a:xfrm>
        </p:spPr>
        <p:txBody>
          <a:bodyPr>
            <a:normAutofit/>
          </a:bodyPr>
          <a:lstStyle/>
          <a:p>
            <a:endParaRPr lang="en-US" sz="60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870537"/>
            <a:ext cx="678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সরল সহসমীকরণ 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loud 4"/>
          <p:cNvSpPr/>
          <p:nvPr/>
        </p:nvSpPr>
        <p:spPr>
          <a:xfrm>
            <a:off x="914400" y="978932"/>
            <a:ext cx="6781800" cy="145946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6000" dirty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355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200400"/>
            <a:ext cx="7543800" cy="2438400"/>
          </a:xfrm>
        </p:spPr>
        <p:txBody>
          <a:bodyPr>
            <a:normAutofit/>
          </a:bodyPr>
          <a:lstStyle/>
          <a:p>
            <a:pPr algn="l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১।প্রতিস্থাপন পদ্ধতি বাখ্যা করতে পারবে।</a:t>
            </a:r>
            <a:endParaRPr lang="bn-BD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২।প্রতিস্থাপন পদ্ধতির সাহায্যে গাণিতিক সমস্যার সমাধান করতে পারবে </a:t>
            </a:r>
            <a:r>
              <a:rPr lang="bn-BD" sz="3600" b="1" dirty="0" smtClean="0">
                <a:solidFill>
                  <a:srgbClr val="002060"/>
                </a:solidFill>
              </a:rPr>
              <a:t>।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914400" y="1066800"/>
            <a:ext cx="7162800" cy="182880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8000" dirty="0"/>
              <a:t>শিখন ফল </a:t>
            </a:r>
            <a:endParaRPr lang="en-US" sz="8000" dirty="0"/>
          </a:p>
        </p:txBody>
      </p:sp>
    </p:spTree>
    <p:extLst>
      <p:ext uri="{BB962C8B-B14F-4D97-AF65-F5344CB8AC3E}">
        <p14:creationId xmlns="" xmlns:p14="http://schemas.microsoft.com/office/powerpoint/2010/main" val="279305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04646"/>
            <a:ext cx="820747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১।যেকোনো সমীকরণ থেকে অজানা রাশি দুইটির  একটির মান অপরটির মাধ্যমে প্রকাশ করা ।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x + y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x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- y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      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অজানা রাশি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bn-BD" sz="2800" dirty="0" smtClean="0"/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২।অপর সমীকরণে প্রাপ্ত অজানা রাশির মানটি স্থাপন  করে এক চলক বিশিষ্ট সমীকরণ সমাধান 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                   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x – y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[ অপর সমীকরণ ]           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                              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      </a:t>
            </a:r>
            <a:endPara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– y – y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[ x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এর মান বসিয়ে ]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বা, - </a:t>
            </a:r>
            <a:r>
              <a:rPr lang="en-US" sz="2800" dirty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- </a:t>
            </a:r>
            <a:r>
              <a:rPr lang="en-US" sz="2800" dirty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[ </a:t>
            </a:r>
            <a:r>
              <a:rPr lang="bn-BD" sz="2800" smtClean="0">
                <a:latin typeface="NikoshBAN" pitchFamily="2" charset="0"/>
                <a:cs typeface="NikoshBAN" pitchFamily="2" charset="0"/>
              </a:rPr>
              <a:t>একক চলক বিশিষ্ট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সমীকরণ] 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 - </a:t>
            </a:r>
            <a:r>
              <a:rPr lang="en-US" sz="2800" dirty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= -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  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1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021758" y="2150806"/>
            <a:ext cx="228600" cy="59239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2400300" y="2165555"/>
            <a:ext cx="190500" cy="577645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4343400" y="5181600"/>
            <a:ext cx="762000" cy="3048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9769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8484" y="1225927"/>
            <a:ext cx="777731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dirty="0">
                <a:latin typeface="NikoshBAN" pitchFamily="2" charset="0"/>
                <a:cs typeface="NikoshBAN" pitchFamily="2" charset="0"/>
              </a:rPr>
              <a:t>৩।নির্ণীত সমাধান প্রদত্ত সমীকরণ দুইটির যেকোনো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একটিতে বসিয়ে অপর চলকের মান নির্ণয় করা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     x + y = 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4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x + 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1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= 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[ y = 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1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বসিয়ে ]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বা,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x = 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1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বা।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x = 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3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as-IN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440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420070"/>
            <a:ext cx="861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প্রতিস্থাপন পদ্ধতির ধাপ গুলো লিখ । 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Up Ribbon 3"/>
          <p:cNvSpPr/>
          <p:nvPr/>
        </p:nvSpPr>
        <p:spPr>
          <a:xfrm>
            <a:off x="457200" y="999530"/>
            <a:ext cx="7924800" cy="1743670"/>
          </a:xfrm>
          <a:prstGeom prst="ribbon2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5400" dirty="0">
                <a:latin typeface="NikoshBAN" pitchFamily="2" charset="0"/>
                <a:cs typeface="NikoshBAN" pitchFamily="2" charset="0"/>
              </a:rPr>
              <a:t>জোড়ায় কাজ </a:t>
            </a:r>
            <a:r>
              <a:rPr lang="as-IN" sz="5400" dirty="0" smtClean="0">
                <a:latin typeface="NikoshBAN" pitchFamily="2" charset="0"/>
                <a:cs typeface="NikoshBAN" pitchFamily="2" charset="0"/>
              </a:rPr>
              <a:t>সময় </a:t>
            </a:r>
            <a:r>
              <a:rPr lang="as-IN" sz="5400" dirty="0">
                <a:latin typeface="NikoshBAN" pitchFamily="2" charset="0"/>
                <a:cs typeface="NikoshBAN" pitchFamily="2" charset="0"/>
              </a:rPr>
              <a:t>৫ মিনিট </a:t>
            </a:r>
          </a:p>
        </p:txBody>
      </p:sp>
    </p:spTree>
    <p:extLst>
      <p:ext uri="{BB962C8B-B14F-4D97-AF65-F5344CB8AC3E}">
        <p14:creationId xmlns="" xmlns:p14="http://schemas.microsoft.com/office/powerpoint/2010/main" val="274249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732" y="2132886"/>
            <a:ext cx="74958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যেকোনো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সমীকরণ থেকে অজানা রাশি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দুইটির একটির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মান অপরটির মাধ্যমে প্রকাশ করা ।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২।অপর সমীকরণে প্রাপ্ত অজানা রাশির মানটি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স্থাপন করে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এক চলক বিশিষ্ট সমীকরণ সমাধান করা ।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৩।নির্ণীত সমাধান প্রদত্ত সমীকরণ দুইটির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যেকোনো একটিতে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বসিয়ে অপর চলকের মান নির্ণয় করা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dirty="0"/>
          </a:p>
        </p:txBody>
      </p:sp>
      <p:sp>
        <p:nvSpPr>
          <p:cNvPr id="3" name="Down Arrow Callout 2"/>
          <p:cNvSpPr/>
          <p:nvPr/>
        </p:nvSpPr>
        <p:spPr>
          <a:xfrm>
            <a:off x="1143000" y="953869"/>
            <a:ext cx="6705600" cy="1713131"/>
          </a:xfrm>
          <a:prstGeom prst="down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5400" dirty="0">
                <a:latin typeface="NikoshBAN" pitchFamily="2" charset="0"/>
                <a:cs typeface="NikoshBAN" pitchFamily="2" charset="0"/>
              </a:rPr>
              <a:t>জোড়ায় কাজের সমাধান</a:t>
            </a:r>
          </a:p>
        </p:txBody>
      </p:sp>
    </p:spTree>
    <p:extLst>
      <p:ext uri="{BB962C8B-B14F-4D97-AF65-F5344CB8AC3E}">
        <p14:creationId xmlns="" xmlns:p14="http://schemas.microsoft.com/office/powerpoint/2010/main" val="59309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3181" y="873978"/>
            <a:ext cx="84582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সমাধান করঃ</a:t>
            </a:r>
          </a:p>
          <a:p>
            <a:pPr algn="ctr"/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5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x – 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y=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6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x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+ 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y=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4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সমাধান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প্রদত্ত সমীকরণ</a:t>
            </a:r>
          </a:p>
          <a:p>
            <a:pPr algn="ctr"/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5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x – 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y 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=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6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-------(1)</a:t>
            </a:r>
          </a:p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x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+ 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y 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=4---------(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)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সমীকরণ </a:t>
            </a:r>
            <a:r>
              <a:rPr lang="bn-BD" sz="3200" dirty="0" smtClean="0">
                <a:latin typeface="Mongolian Baiti" pitchFamily="66" charset="0"/>
                <a:cs typeface="NikoshBAN" pitchFamily="2" charset="0"/>
              </a:rPr>
              <a:t>(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bn-BD" sz="3200" dirty="0" smtClean="0">
                <a:latin typeface="Mongolian Baiti" pitchFamily="66" charset="0"/>
                <a:cs typeface="NikoshBAN" pitchFamily="2" charset="0"/>
              </a:rPr>
              <a:t>)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হতে পক্ষান্তর করে পাই,</a:t>
            </a:r>
          </a:p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x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+ 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y =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4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বা,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x =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3200" dirty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y-</a:t>
            </a:r>
            <a:r>
              <a:rPr lang="en-US" sz="3200" dirty="0" smtClean="0">
                <a:latin typeface="Mongolian Baiti" pitchFamily="66" charset="0"/>
                <a:cs typeface="Mongolian Baiti" pitchFamily="66" charset="0"/>
              </a:rPr>
              <a:t>-----(3)</a:t>
            </a:r>
          </a:p>
          <a:p>
            <a:pPr algn="ctr"/>
            <a:r>
              <a:rPr lang="bn-BD" sz="4400" dirty="0" smtClean="0"/>
              <a:t>  </a:t>
            </a:r>
            <a:endParaRPr lang="en-US" sz="4400" dirty="0"/>
          </a:p>
        </p:txBody>
      </p:sp>
    </p:spTree>
    <p:extLst>
      <p:ext uri="{BB962C8B-B14F-4D97-AF65-F5344CB8AC3E}">
        <p14:creationId xmlns="" xmlns:p14="http://schemas.microsoft.com/office/powerpoint/2010/main" val="308875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580846"/>
            <a:ext cx="6705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 smtClean="0">
                <a:latin typeface="NikoshBAN" pitchFamily="2" charset="0"/>
                <a:cs typeface="NikoshBAN" pitchFamily="2" charset="0"/>
              </a:rPr>
              <a:t>সমীকরণ</a:t>
            </a:r>
            <a:r>
              <a:rPr lang="as-IN" sz="2800" dirty="0" smtClean="0">
                <a:latin typeface="Mongolian Baiti" pitchFamily="66" charset="0"/>
                <a:cs typeface="NikoshBAN" pitchFamily="2" charset="0"/>
              </a:rPr>
              <a:t>(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3</a:t>
            </a:r>
            <a:r>
              <a:rPr lang="as-IN" sz="2800" dirty="0" smtClean="0">
                <a:latin typeface="Mongolian Baiti" pitchFamily="66" charset="0"/>
                <a:cs typeface="NikoshBAN" pitchFamily="2" charset="0"/>
              </a:rPr>
              <a:t>)</a:t>
            </a:r>
            <a:r>
              <a:rPr lang="as-IN" sz="2800" dirty="0" smtClean="0">
                <a:latin typeface="NikoshBAN" pitchFamily="2" charset="0"/>
                <a:cs typeface="NikoshBAN" pitchFamily="2" charset="0"/>
              </a:rPr>
              <a:t>হতে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x </a:t>
            </a:r>
            <a:r>
              <a:rPr lang="as-IN" sz="2800" dirty="0">
                <a:latin typeface="NikoshBAN" pitchFamily="2" charset="0"/>
                <a:cs typeface="NikoshBAN" pitchFamily="2" charset="0"/>
              </a:rPr>
              <a:t>এর মানটি সমীকরণ </a:t>
            </a:r>
            <a:r>
              <a:rPr lang="as-IN" sz="2800" dirty="0" smtClean="0">
                <a:latin typeface="Mongolian Baiti" pitchFamily="66" charset="0"/>
                <a:cs typeface="NikoshBAN" pitchFamily="2" charset="0"/>
              </a:rPr>
              <a:t>(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1</a:t>
            </a:r>
            <a:r>
              <a:rPr lang="as-IN" sz="2800" dirty="0" smtClean="0">
                <a:latin typeface="Mongolian Baiti" pitchFamily="66" charset="0"/>
                <a:cs typeface="NikoshBAN" pitchFamily="2" charset="0"/>
              </a:rPr>
              <a:t>)</a:t>
            </a:r>
            <a:r>
              <a:rPr lang="bn-BD" sz="2800" dirty="0" smtClean="0">
                <a:latin typeface="Mongolian Baiti" pitchFamily="66" charset="0"/>
                <a:cs typeface="NikoshBAN" pitchFamily="2" charset="0"/>
              </a:rPr>
              <a:t> এ  </a:t>
            </a:r>
            <a:r>
              <a:rPr lang="as-IN" sz="2800" dirty="0" smtClean="0">
                <a:latin typeface="NikoshBAN" pitchFamily="2" charset="0"/>
                <a:cs typeface="NikoshBAN" pitchFamily="2" charset="0"/>
              </a:rPr>
              <a:t>বসিয়ে পাই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, 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5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x – </a:t>
            </a:r>
            <a:r>
              <a:rPr lang="en-US" sz="2800" dirty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=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6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5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y) –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=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6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20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10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–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=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6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20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14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6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 -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14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6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20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 -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14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= -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14     </a:t>
            </a:r>
            <a:r>
              <a:rPr lang="bn-BD" sz="2800" dirty="0" smtClean="0">
                <a:latin typeface="Mongolian Baiti" pitchFamily="66" charset="0"/>
                <a:cs typeface="Mongolian Baiti" pitchFamily="66" charset="0"/>
              </a:rPr>
              <a:t>[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উভয় পক্ষকে -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14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ভাগ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দারা করে]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1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  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এখন সমীকরণ </a:t>
            </a:r>
            <a:r>
              <a:rPr lang="bn-BD" sz="2800" dirty="0" smtClean="0">
                <a:latin typeface="Mongolian Baiti" pitchFamily="66" charset="0"/>
                <a:cs typeface="NikoshBAN" pitchFamily="2" charset="0"/>
              </a:rPr>
              <a:t>(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3</a:t>
            </a:r>
            <a:r>
              <a:rPr lang="bn-BD" sz="2800" dirty="0" smtClean="0">
                <a:latin typeface="Mongolian Baiti" pitchFamily="66" charset="0"/>
                <a:cs typeface="NikoshBAN" pitchFamily="2" charset="0"/>
              </a:rPr>
              <a:t>)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y=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1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বসিয়ে পাই, </a:t>
            </a:r>
            <a:endParaRPr lang="as-IN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x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y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x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2.1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x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বা,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x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2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নির্ণেয় সমাধান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x,y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= 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(2,</a:t>
            </a:r>
            <a:r>
              <a:rPr lang="en-US" sz="2800" dirty="0">
                <a:latin typeface="Mongolian Baiti" pitchFamily="66" charset="0"/>
                <a:cs typeface="Mongolian Baiti" pitchFamily="66" charset="0"/>
              </a:rPr>
              <a:t>1</a:t>
            </a:r>
            <a:r>
              <a:rPr lang="en-US" sz="2800" dirty="0" smtClean="0">
                <a:latin typeface="Mongolian Baiti" pitchFamily="66" charset="0"/>
                <a:cs typeface="Mongolian Baiti" pitchFamily="66" charset="0"/>
              </a:rPr>
              <a:t>)</a:t>
            </a:r>
            <a:r>
              <a:rPr lang="bn-BD" sz="2800" dirty="0" smtClean="0">
                <a:latin typeface="Mongolian Baiti" pitchFamily="66" charset="0"/>
                <a:cs typeface="Mongolian Baiti" pitchFamily="66" charset="0"/>
              </a:rPr>
              <a:t> </a:t>
            </a:r>
            <a:endParaRPr lang="en-US" sz="2800" dirty="0">
              <a:latin typeface="Mongolian Baiti" pitchFamily="66" charset="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795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1955" y="2971800"/>
            <a:ext cx="9067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সমাধান করঃ</a:t>
            </a:r>
          </a:p>
          <a:p>
            <a:pPr algn="ctr"/>
            <a:r>
              <a:rPr lang="en-US" sz="4400" dirty="0">
                <a:latin typeface="Mongolian Baiti" pitchFamily="66" charset="0"/>
                <a:cs typeface="Mongolian Baiti" pitchFamily="66" charset="0"/>
              </a:rPr>
              <a:t>3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x + </a:t>
            </a:r>
            <a:r>
              <a:rPr lang="en-US" sz="4400" dirty="0" smtClean="0">
                <a:latin typeface="Mongolian Baiti" pitchFamily="66" charset="0"/>
                <a:cs typeface="Mongolian Baiti" pitchFamily="66" charset="0"/>
              </a:rPr>
              <a:t>2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y = </a:t>
            </a:r>
            <a:r>
              <a:rPr lang="en-US" sz="4400" dirty="0" smtClean="0">
                <a:latin typeface="Mongolian Baiti" pitchFamily="66" charset="0"/>
                <a:cs typeface="Mongolian Baiti" pitchFamily="66" charset="0"/>
              </a:rPr>
              <a:t>10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>
                <a:latin typeface="NikoshBAN" pitchFamily="2" charset="0"/>
                <a:cs typeface="NikoshBAN" pitchFamily="2" charset="0"/>
              </a:rPr>
              <a:t>x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– y = 0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539545" y="304800"/>
            <a:ext cx="7924799" cy="2971800"/>
          </a:xfrm>
          <a:prstGeom prst="left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দলীয় কাজ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সময় ১০ মিনিট </a:t>
            </a:r>
          </a:p>
        </p:txBody>
      </p:sp>
    </p:spTree>
    <p:extLst>
      <p:ext uri="{BB962C8B-B14F-4D97-AF65-F5344CB8AC3E}">
        <p14:creationId xmlns="" xmlns:p14="http://schemas.microsoft.com/office/powerpoint/2010/main" val="398969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6200" y="329625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দলীয় কাজের সমাধান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838200" y="868103"/>
                <a:ext cx="7162800" cy="6218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Mongolian Baiti" pitchFamily="66" charset="0"/>
                    <a:cs typeface="Mongolian Baiti" pitchFamily="66" charset="0"/>
                  </a:rPr>
                  <a:t>3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x + 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2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y 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=10---------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(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1)</a:t>
                </a:r>
                <a:endParaRPr lang="en-US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x – y  =0---------(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2)</a:t>
                </a:r>
                <a:endParaRPr lang="en-US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সমীকরণ 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(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2)</a:t>
                </a:r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 হতে পক্ষান্তর করে পাই,</a:t>
                </a:r>
              </a:p>
              <a:p>
                <a:pPr algn="ctr"/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x – y = o</a:t>
                </a:r>
                <a:endParaRPr lang="bn-BD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x = y 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------(3)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 algn="ctr"/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সমীকরণ </a:t>
                </a:r>
                <a:r>
                  <a:rPr lang="bn-BD" sz="2400" dirty="0" smtClean="0">
                    <a:latin typeface="Mongolian Baiti" pitchFamily="66" charset="0"/>
                    <a:cs typeface="NikoshBAN" pitchFamily="2" charset="0"/>
                  </a:rPr>
                  <a:t>(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3</a:t>
                </a:r>
                <a:r>
                  <a:rPr lang="bn-BD" sz="2400" dirty="0" smtClean="0">
                    <a:latin typeface="Mongolian Baiti" pitchFamily="66" charset="0"/>
                    <a:cs typeface="NikoshBAN" pitchFamily="2" charset="0"/>
                  </a:rPr>
                  <a:t>)</a:t>
                </a:r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হতে </a:t>
                </a:r>
                <a:r>
                  <a:rPr lang="en-US" sz="2400" dirty="0">
                    <a:latin typeface="NikoshBAN" pitchFamily="2" charset="0"/>
                    <a:cs typeface="NikoshBAN" pitchFamily="2" charset="0"/>
                  </a:rPr>
                  <a:t>x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এর মানটি সমীকরণ </a:t>
                </a:r>
                <a:r>
                  <a:rPr lang="bn-BD" sz="2400" dirty="0" smtClean="0">
                    <a:latin typeface="Mongolian Baiti" pitchFamily="66" charset="0"/>
                    <a:cs typeface="NikoshBAN" pitchFamily="2" charset="0"/>
                  </a:rPr>
                  <a:t>(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1</a:t>
                </a:r>
                <a:r>
                  <a:rPr lang="bn-BD" sz="2400" dirty="0" smtClean="0">
                    <a:latin typeface="Mongolian Baiti" pitchFamily="66" charset="0"/>
                    <a:cs typeface="NikoshBAN" pitchFamily="2" charset="0"/>
                  </a:rPr>
                  <a:t>)</a:t>
                </a:r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এ বসিয়ে পাই,</a:t>
                </a:r>
              </a:p>
              <a:p>
                <a:pPr algn="ctr"/>
                <a:r>
                  <a:rPr lang="en-US" sz="2400" dirty="0">
                    <a:latin typeface="Mongolian Baiti" pitchFamily="66" charset="0"/>
                    <a:cs typeface="Mongolian Baiti" pitchFamily="66" charset="0"/>
                  </a:rPr>
                  <a:t>3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x + </a:t>
                </a:r>
                <a:r>
                  <a:rPr lang="en-US" sz="2400" dirty="0">
                    <a:latin typeface="Mongolian Baiti" pitchFamily="66" charset="0"/>
                    <a:cs typeface="Mongolian Baiti" pitchFamily="66" charset="0"/>
                  </a:rPr>
                  <a:t>2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y =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10</a:t>
                </a:r>
                <a:endParaRPr lang="en-US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বা,</a:t>
                </a:r>
                <a:r>
                  <a:rPr lang="en-US" sz="2400" dirty="0">
                    <a:latin typeface="Mongolian Baiti" pitchFamily="66" charset="0"/>
                    <a:cs typeface="Mongolian Baiti" pitchFamily="66" charset="0"/>
                  </a:rPr>
                  <a:t>3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y +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2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y =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10</a:t>
                </a:r>
                <a:endParaRPr lang="en-US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বা,</a:t>
                </a:r>
                <a:r>
                  <a:rPr lang="en-US" sz="2400" dirty="0">
                    <a:latin typeface="Mongolian Baiti" pitchFamily="66" charset="0"/>
                    <a:cs typeface="Mongolian Baiti" pitchFamily="66" charset="0"/>
                  </a:rPr>
                  <a:t>5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y =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10</a:t>
                </a:r>
                <a:endParaRPr lang="en-US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বা,</a:t>
                </a:r>
                <a:r>
                  <a:rPr lang="en-US" sz="2400" dirty="0">
                    <a:latin typeface="NikoshBAN" pitchFamily="2" charset="0"/>
                    <a:cs typeface="NikoshBAN" pitchFamily="2" charset="0"/>
                  </a:rPr>
                  <a:t>y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 algn="ctr"/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বা,</a:t>
                </a:r>
                <a:r>
                  <a:rPr lang="en-US" sz="2400" dirty="0">
                    <a:latin typeface="NikoshBAN" pitchFamily="2" charset="0"/>
                    <a:cs typeface="NikoshBAN" pitchFamily="2" charset="0"/>
                  </a:rPr>
                  <a:t>y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= 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2</a:t>
                </a:r>
                <a:endParaRPr lang="en-US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এখন সমীকরণ</a:t>
                </a:r>
                <a:r>
                  <a:rPr lang="bn-BD" sz="2400" dirty="0" smtClean="0">
                    <a:latin typeface="Mongolian Baiti" pitchFamily="66" charset="0"/>
                    <a:cs typeface="NikoshBAN" pitchFamily="2" charset="0"/>
                  </a:rPr>
                  <a:t>(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3</a:t>
                </a:r>
                <a:r>
                  <a:rPr lang="bn-BD" sz="2400" dirty="0" smtClean="0">
                    <a:latin typeface="Mongolian Baiti" pitchFamily="66" charset="0"/>
                    <a:cs typeface="NikoshBAN" pitchFamily="2" charset="0"/>
                  </a:rPr>
                  <a:t>)</a:t>
                </a:r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এ 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y = 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2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বসিয়ে পাই,</a:t>
                </a:r>
              </a:p>
              <a:p>
                <a:pPr algn="ctr"/>
                <a:r>
                  <a:rPr lang="en-US" sz="2400" dirty="0">
                    <a:latin typeface="NikoshBAN" pitchFamily="2" charset="0"/>
                    <a:cs typeface="NikoshBAN" pitchFamily="2" charset="0"/>
                  </a:rPr>
                  <a:t>x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= y</a:t>
                </a:r>
              </a:p>
              <a:p>
                <a:pPr algn="ctr"/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বা,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x=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2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 algn="ctr"/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নির্ণেয় সমাধান 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(</a:t>
                </a:r>
                <a:r>
                  <a:rPr lang="en-US" sz="2400" dirty="0" err="1" smtClean="0">
                    <a:latin typeface="NikoshBAN" pitchFamily="2" charset="0"/>
                    <a:cs typeface="NikoshBAN" pitchFamily="2" charset="0"/>
                  </a:rPr>
                  <a:t>x,y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) = 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(2,</a:t>
                </a:r>
                <a:r>
                  <a:rPr lang="en-US" sz="2400" dirty="0">
                    <a:latin typeface="Mongolian Baiti" pitchFamily="66" charset="0"/>
                    <a:cs typeface="Mongolian Baiti" pitchFamily="66" charset="0"/>
                  </a:rPr>
                  <a:t>2</a:t>
                </a:r>
                <a:r>
                  <a:rPr lang="en-US" sz="2400" dirty="0" smtClean="0">
                    <a:latin typeface="Mongolian Baiti" pitchFamily="66" charset="0"/>
                    <a:cs typeface="Mongolian Baiti" pitchFamily="66" charset="0"/>
                  </a:rPr>
                  <a:t>)</a:t>
                </a:r>
              </a:p>
              <a:p>
                <a:pPr algn="ctr"/>
                <a:endParaRPr lang="en-US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868103"/>
                <a:ext cx="7162800" cy="621849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7219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143000" y="76200"/>
            <a:ext cx="6096000" cy="1905000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8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143000" y="1981200"/>
                <a:ext cx="6400800" cy="4031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Mongolian Baiti" pitchFamily="66" charset="0"/>
                    <a:cs typeface="Mongolian Baiti" pitchFamily="66" charset="0"/>
                  </a:rPr>
                  <a:t> 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প্রতিস্থাপন </a:t>
                </a:r>
                <a:r>
                  <a:rPr lang="bn-BD" sz="3200" dirty="0">
                    <a:latin typeface="NikoshBAN" pitchFamily="2" charset="0"/>
                    <a:cs typeface="NikoshBAN" pitchFamily="2" charset="0"/>
                  </a:rPr>
                  <a:t>পদ্ধতিতে সমাধান করা 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যায়</a:t>
                </a: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(i) x + y =</a:t>
                </a:r>
                <a:r>
                  <a:rPr lang="en-US" sz="3200" dirty="0" smtClean="0">
                    <a:latin typeface="Mongolian Baiti" pitchFamily="66" charset="0"/>
                    <a:cs typeface="Mongolian Baiti" pitchFamily="66" charset="0"/>
                  </a:rPr>
                  <a:t>7</a:t>
                </a: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 smtClean="0">
                    <a:latin typeface="Mongolian Baiti" pitchFamily="66" charset="0"/>
                    <a:cs typeface="Mongolian Baiti" pitchFamily="66" charset="0"/>
                  </a:rPr>
                  <a:t>(ii)2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x + y = </a:t>
                </a:r>
                <a:r>
                  <a:rPr lang="en-US" sz="3200" dirty="0" smtClean="0">
                    <a:latin typeface="Mongolian Baiti" pitchFamily="66" charset="0"/>
                    <a:cs typeface="Mongolian Baiti" pitchFamily="66" charset="0"/>
                  </a:rPr>
                  <a:t>5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এবং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x – y = </a:t>
                </a:r>
                <a:r>
                  <a:rPr lang="en-US" sz="3200" dirty="0" smtClean="0">
                    <a:latin typeface="Mongolian Baiti" pitchFamily="66" charset="0"/>
                    <a:cs typeface="Mongolian Baiti" pitchFamily="66" charset="0"/>
                  </a:rPr>
                  <a:t>1</a:t>
                </a: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(iii)ax - by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𝑏</m:t>
                        </m:r>
                      </m:e>
                      <m:sup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200" b="0" i="0" dirty="0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200" b="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নিচের কোনটি সঠিক?</a:t>
                </a:r>
              </a:p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bn-BD" sz="3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(ক) 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ii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                               (খ)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iii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                  </a:t>
                </a:r>
              </a:p>
              <a:p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(গ) 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i 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                             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 (ঘ)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i,ii</a:t>
                </a:r>
                <a:r>
                  <a:rPr lang="bn-BD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ও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iii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981200"/>
                <a:ext cx="6400800" cy="403187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2476" t="-1815" r="-10667" b="-4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1295400" y="5013223"/>
            <a:ext cx="381000" cy="381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436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28600"/>
            <a:ext cx="6400800" cy="5410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X +2y =9</a:t>
            </a:r>
          </a:p>
          <a:p>
            <a:r>
              <a:rPr lang="en-US" sz="4000" b="1" dirty="0" smtClean="0">
                <a:solidFill>
                  <a:schemeClr val="tx1"/>
                </a:solidFill>
              </a:rPr>
              <a:t>2x – y = 3</a:t>
            </a:r>
          </a:p>
          <a:p>
            <a:pPr algn="l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সমীকরণ দুইটির অজানা রাশির মান-</a:t>
            </a:r>
          </a:p>
          <a:p>
            <a:pPr algn="l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(ক) </a:t>
            </a:r>
            <a:r>
              <a:rPr lang="en-US" sz="4000" dirty="0" smtClean="0">
                <a:solidFill>
                  <a:schemeClr val="tx1"/>
                </a:solidFill>
                <a:latin typeface="Aharoni" pitchFamily="2" charset="-79"/>
                <a:cs typeface="NikoshBAN" pitchFamily="2" charset="0"/>
              </a:rPr>
              <a:t>2,3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3,3</a:t>
            </a:r>
            <a:endParaRPr lang="bn-BD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(খ) </a:t>
            </a:r>
            <a:r>
              <a:rPr lang="en-US" sz="40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3,2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(ঘ) </a:t>
            </a:r>
            <a:r>
              <a:rPr lang="en-US" sz="4000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3,4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019800" y="25908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8030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1828800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সমাধান কর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75519" y="3124200"/>
                <a:ext cx="70866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NikoshBAN" pitchFamily="2" charset="0"/>
                    <a:cs typeface="NikoshBAN" pitchFamily="2" charset="0"/>
                  </a:rPr>
                  <a:t>x</a:t>
                </a:r>
                <a:r>
                  <a:rPr lang="en-US" sz="5400" dirty="0" smtClean="0">
                    <a:latin typeface="NikoshBAN" pitchFamily="2" charset="0"/>
                    <a:cs typeface="NikoshBAN" pitchFamily="2" charset="0"/>
                  </a:rPr>
                  <a:t> – y = </a:t>
                </a:r>
                <a:r>
                  <a:rPr lang="en-US" sz="5400" dirty="0">
                    <a:latin typeface="+mj-lt"/>
                    <a:cs typeface="NikoshBAN" pitchFamily="2" charset="0"/>
                  </a:rPr>
                  <a:t>2</a:t>
                </a:r>
                <a:r>
                  <a:rPr lang="en-US" sz="5400" dirty="0" smtClean="0">
                    <a:latin typeface="NikoshBAN" pitchFamily="2" charset="0"/>
                    <a:cs typeface="NikoshBAN" pitchFamily="2" charset="0"/>
                  </a:rPr>
                  <a:t>a</a:t>
                </a:r>
              </a:p>
              <a:p>
                <a:pPr algn="ctr"/>
                <a:r>
                  <a:rPr lang="en-US" sz="5400" dirty="0" smtClean="0">
                    <a:latin typeface="NikoshBAN" pitchFamily="2" charset="0"/>
                    <a:cs typeface="NikoshBAN" pitchFamily="2" charset="0"/>
                  </a:rPr>
                  <a:t>ax + by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5400" b="0" i="1" smtClean="0">
                            <a:latin typeface="Cambria Math"/>
                          </a:rPr>
                          <m:t>2</m:t>
                        </m:r>
                        <m:r>
                          <a:rPr lang="en-US" sz="5400" b="0" i="1" smtClean="0">
                            <a:latin typeface="Cambria Math"/>
                          </a:rPr>
                          <m:t> </m:t>
                        </m:r>
                      </m:sup>
                    </m:sSup>
                    <m:r>
                      <a:rPr lang="en-US" sz="5400" b="0" i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5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5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5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19" y="3124200"/>
                <a:ext cx="7086600" cy="175432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11150" b="-2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lowchart: Process 3"/>
          <p:cNvSpPr/>
          <p:nvPr/>
        </p:nvSpPr>
        <p:spPr>
          <a:xfrm>
            <a:off x="1066800" y="304800"/>
            <a:ext cx="6553200" cy="1295400"/>
          </a:xfrm>
          <a:prstGeom prst="flowChartProcess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9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</a:p>
        </p:txBody>
      </p:sp>
    </p:spTree>
    <p:extLst>
      <p:ext uri="{BB962C8B-B14F-4D97-AF65-F5344CB8AC3E}">
        <p14:creationId xmlns="" xmlns:p14="http://schemas.microsoft.com/office/powerpoint/2010/main" val="320041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" y="2133600"/>
            <a:ext cx="6563360" cy="4693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30540"/>
            <a:ext cx="6553200" cy="221599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9600" dirty="0" smtClean="0"/>
              <a:t> </a:t>
            </a:r>
            <a:endParaRPr lang="en-US" sz="9600" dirty="0"/>
          </a:p>
        </p:txBody>
      </p:sp>
    </p:spTree>
    <p:extLst>
      <p:ext uri="{BB962C8B-B14F-4D97-AF65-F5344CB8AC3E}">
        <p14:creationId xmlns="" xmlns:p14="http://schemas.microsoft.com/office/powerpoint/2010/main" val="212346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431</Words>
  <Application>Microsoft Office PowerPoint</Application>
  <PresentationFormat>On-screen Show (4:3)</PresentationFormat>
  <Paragraphs>87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 </vt:lpstr>
      <vt:lpstr>Slide 2</vt:lpstr>
      <vt:lpstr>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DOEL PC</dc:creator>
  <cp:lastModifiedBy>ALL TEACHER COMPUTER</cp:lastModifiedBy>
  <cp:revision>164</cp:revision>
  <dcterms:created xsi:type="dcterms:W3CDTF">2006-08-16T00:00:00Z</dcterms:created>
  <dcterms:modified xsi:type="dcterms:W3CDTF">2019-10-19T04:00:38Z</dcterms:modified>
</cp:coreProperties>
</file>