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79" r:id="rId3"/>
    <p:sldId id="265" r:id="rId4"/>
    <p:sldId id="256" r:id="rId5"/>
    <p:sldId id="258" r:id="rId6"/>
    <p:sldId id="259" r:id="rId7"/>
    <p:sldId id="263" r:id="rId8"/>
    <p:sldId id="271" r:id="rId9"/>
    <p:sldId id="273" r:id="rId10"/>
    <p:sldId id="274" r:id="rId11"/>
    <p:sldId id="276" r:id="rId12"/>
    <p:sldId id="275" r:id="rId13"/>
    <p:sldId id="266" r:id="rId14"/>
    <p:sldId id="267" r:id="rId15"/>
    <p:sldId id="268" r:id="rId16"/>
    <p:sldId id="269" r:id="rId17"/>
    <p:sldId id="270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E94C9-0D9A-4A0C-A092-22FB268B59A2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0F47A-93F0-47B6-9E3F-3659E914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মডেল</a:t>
            </a:r>
            <a:r>
              <a:rPr lang="bn-IN" baseline="0" dirty="0" smtClean="0"/>
              <a:t> কন্টেন্ট এর জন্য প্রযোজ্য নহে।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0F47A-93F0-47B6-9E3F-3659E9141F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0F47A-93F0-47B6-9E3F-3659E9141F4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C%E0%A6%BF%E0%A6%B6%E0%A7%87%E0%A6%B7%E0%A7%8D%E0%A6%AF" TargetMode="External"/><Relationship Id="rId2" Type="http://schemas.openxmlformats.org/officeDocument/2006/relationships/hyperlink" Target="https://bn.wikipedia.org/wiki/%E0%A6%AC%E0%A6%BF%E0%A6%B6%E0%A7%87%E0%A6%B7%E0%A6%A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iki/%E0%A6%AC%E0%A6%BF%E0%A6%B6%E0%A7%87%E0%A6%B7%E0%A6%A3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C%E0%A6%BF%E0%A6%B6%E0%A7%87%E0%A6%B7%E0%A7%8D%E0%A6%AF" TargetMode="External"/><Relationship Id="rId2" Type="http://schemas.openxmlformats.org/officeDocument/2006/relationships/hyperlink" Target="https://bn.wikipedia.org/wiki/%E0%A6%B8%E0%A7%87%E0%A6%A4%E0%A6%BE%E0%A6%B0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%E0%A6%A6%E0%A7%8D%E0%A6%AC%E0%A6%BF%E0%A6%97%E0%A7%81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2" Type="http://schemas.openxmlformats.org/officeDocument/2006/relationships/hyperlink" Target="https://www.facebook.com/hashtag/%E0%A6%A6%E0%A7%8D%E0%A6%AC%E0%A6%A8%E0%A7%8D%E0%A6%A6%E0%A7%8D%E0%A6%AC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acebook.com/hashtag/%E0%A6%85%E0%A6%AC%E0%A7%8D%E0%A6%AF%E0%A7%9F%E0%A7%80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5" Type="http://schemas.openxmlformats.org/officeDocument/2006/relationships/hyperlink" Target="https://www.facebook.com/hashtag/%E0%A6%AC%E0%A6%B9%E0%A7%81%E0%A6%AC%E0%A7%8D%E0%A6%B0%E0%A7%80%E0%A6%B9%E0%A6%BF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4" Type="http://schemas.openxmlformats.org/officeDocument/2006/relationships/hyperlink" Target="https://www.facebook.com/hashtag/%E0%A6%95%E0%A6%B0%E0%A7%8D%E0%A6%AE%E0%A6%A7%E0%A6%BE%E0%A6%B0%E0%A7%9F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533400"/>
            <a:ext cx="31242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304800" y="3276600"/>
            <a:ext cx="4572000" cy="33547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51436" algn="ctr">
              <a:lnSpc>
                <a:spcPct val="150000"/>
              </a:lnSpc>
            </a:pPr>
            <a:r>
              <a:rPr lang="bn-IN" sz="4000" b="1" dirty="0" smtClean="0">
                <a:solidFill>
                  <a:srgbClr val="000066"/>
                </a:solidFill>
                <a:effectLst>
                  <a:outerShdw blurRad="50800" dist="50800" dir="5400000" algn="ctr" rotWithShape="0">
                    <a:srgbClr val="FF0000"/>
                  </a:outerShdw>
                </a:effectLst>
                <a:latin typeface="NikoshBAN" pitchFamily="2" charset="0"/>
                <a:cs typeface="NikoshBAN" pitchFamily="2" charset="0"/>
              </a:rPr>
              <a:t>করুণা কান্ত রায় </a:t>
            </a:r>
            <a:endParaRPr lang="bn-BD" sz="4000" b="1" dirty="0" smtClean="0">
              <a:solidFill>
                <a:srgbClr val="000066"/>
              </a:solidFill>
              <a:effectLst>
                <a:outerShdw blurRad="50800" dist="50800" dir="5400000" algn="ctr" rotWithShape="0">
                  <a:srgbClr val="FF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6"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(বাংলা)</a:t>
            </a:r>
          </a:p>
          <a:p>
            <a:pPr marL="51436"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আমেনা বাকী রেসিডেন্সিয়াল মডেল স্কুল এন্ড কলেজ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6"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চিরিরবন্দর, দিনাজপুর</a:t>
            </a:r>
          </a:p>
          <a:p>
            <a:pPr marL="51436"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০১৭৩৯৭০৭৭৯৮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09600"/>
            <a:ext cx="22098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953000" y="3276600"/>
            <a:ext cx="4191000" cy="33547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শ্রেণি: নবম 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বিষয়: বাংলা ২য়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তৃতীয়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পরিচ্ছেদঃ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ষষ্ঠ পরিচ্ছেদ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মোট শিক্ষার্থীঃ ৪০ জন। 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 ০০। ১০। ১৯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0"/>
            <a:ext cx="20574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IN" sz="24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2400" dirty="0" smtClean="0">
                <a:solidFill>
                  <a:sysClr val="windowText" lastClr="000000"/>
                </a:solidFill>
              </a:rPr>
              <a:t> 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0"/>
            <a:ext cx="22098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28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2800" dirty="0" smtClean="0">
                <a:solidFill>
                  <a:sysClr val="windowText" lastClr="000000"/>
                </a:solidFill>
              </a:rPr>
              <a:t> 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পরপদে 'চূড়া' শব্দ সমস্ত পদে 'চূড়' এবং 'কর্ম' শব্দ সমস্ত পদে 'কর্মা'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চন্দ্র চূড়া যার= চন্দ্রচূড়, বিচিত্র কর্ম যার= বিচিত্রকর্মা।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810000"/>
            <a:ext cx="91440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পরপদে 'গন্ধ' শব্দ স্থানে 'গন্ধি' বা 'গন্ধা'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সুগন্ধ যার= সুগন্ধি, পদ্মের ন্যায় গন্ধ যার= পদ্মগন্ধি, মৎস্যের ন্যায় গন্ধ যার= মৎস্যগন্ধা।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'সমান' শব্দের স্থানে 'স' এবং 'সহ'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সমান কর্মী যে= সহকর্মী, সমান বর্ণ যার= সমবর্ণ, সমান উদর যার= সহোদর।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as-IN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সমানাধিকরণ বহুব্রীহি</a:t>
            </a:r>
          </a:p>
          <a:p>
            <a:pPr algn="just"/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পূর্বপদ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2" tooltip="বিশেষণ"/>
              </a:rPr>
              <a:t>বিশেষণ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আর পরপদ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3" tooltip="বিশেষ্য"/>
              </a:rPr>
              <a:t>বিশেষ্য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হলে 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সমানাধিকরণ বহুব্রীহি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হ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। যেমন: হত হয়েছে শ্রী যার= হতশ্রী, খোশ মেজাজ যার= খোশমেজাজ। এরূপ- হৃতসর্বস্ব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=হৃত(ধন অপহরণ) সর্বস্ব হয়েছে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উচ্চশির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উচ্চ শির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পীতাম্বর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= পীত অম্বর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নীলকণ্ঠ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= নীল কন্ঠ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জবরদস্তি, সুশীল, সুশ্রী, বদবখ্ত, কমবখ্ত ইত্যাদি।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9676"/>
            <a:ext cx="91440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 ব্যাধিকরণ বহুব্রীহি</a:t>
            </a: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সমাসের পূর্বপদ এবং পরপদ কোনোটিই যদি 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2" tooltip="বিশেষণ"/>
              </a:rPr>
              <a:t>বিশেষণ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না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তবে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ব্যাধিকরণ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বলে। যেমন: আশীতে (দাঁতে) বিষ যার= আশীবিষ, কথা সর্বস্ব যার= কথাসর্বস্ব।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0"/>
            <a:ext cx="9144000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ব্যতিহার বহুব্রীহি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ক্রিয়ার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পারস্পরিক অর্থে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ব্যতিহার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এ সমাসে পূর্বপদে 'আ' এবং পরপদে 'ই' যুক্ত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হাতে হাতে যে যুদ্ধ= হাতাহাতি, কানে কানে যে কথা= কানাকানি। এরূপ- চুলাচুলি, কাড়াকাড়ি, গালাগালি, দেখাদেখি, কোলাকুলি, লাঠালাঠি, হাসাহাসি, গুঁতাগুঁতি, ঘুষাঘুষি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89916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পরপদ 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2" tooltip="বিশেষণ"/>
              </a:rPr>
              <a:t>কৃদন্ত বিশেষণ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হলেও ব্যাধিকরণ বহুব্রীহি সমাস হয়। যেমন: দুই কান কাটা যার= দু কানকাটা, বোঁটা খসেছে যার= বোঁটাখসা। অনুরূপভাবে- ছা-পোষা, পা-চাটা, পাতা-চাটা, পাতাছেঁড়া, ধামাধরা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নঞ্ বহুব্রীহি</a:t>
            </a:r>
          </a:p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বিশেষ্য পূর্বপদের আগে নঞ্ (না অর্থবোধক) অব্য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যোগ করে বহুব্রীহি সমাস কিরা হলে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নঞ্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বলে।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নঞ্ বহুব্রীহি সমাসে সাধিত পদটি বিশেষণ হয়। যেমন: ন (নাই) জ্ঞান যার= অজ্ঞান, বে (নাই) হেড যার= বেহেড, না (নাই) চারা (উপায়) যার= নাচার, নি (নাই) ভুল যার= নির্ভুল, না (নয়) জানা যা= নাজানা, অজানা ইত্যাদি। এরূপ- নাহক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 নাই হক যার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নিরুপা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য়= নাই উপায় যার,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নির্ঝঞ্ঝাট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নাই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র্ঝঞ্ঝাট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যার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অবুঝ, অকেজো, বে-প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রোয়া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বেঁহুশ, অনন্ত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নেই অন্ত যার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বেতার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৫. মধ্যপদলোপী বহুব্রীহি</a:t>
            </a:r>
          </a:p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সমাসের ব্যাখ্যার জন্য ব্যবহৃত বাক্যাংশের কোনো অংশ যদি সমস্তপদে লোপ পায়, তবে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মধ্যপদলোপী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বলে। যেমন: বিড়ালের চোখের ন্যায় চোখ যে নারীর= বিড়ালচোখী, হাতে খড়ি দেওয়া হয় যে অনুষ্ঠানে= হাতেখড়ি। এরূপ- গায়ে হলুদ, মেনিমুখো,সোনাক্ষি= সোনার ন্যায়মূল্যপূর্ন অক্ষি যার, জন্মাষ্টমী= জন্ম হয়েছে অষ্টমীর দিনে যার, রুদ্রাক্ষী= রুদ্র রূপ হইতে অক্ষি যার, শ্রাবণমাস= শ্রাবণমাস হইতে বর্ষা হওয়ার কাল যা 》এরূপ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693"/>
            <a:ext cx="9144000" cy="82176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4800" b="1" dirty="0" smtClean="0">
                <a:latin typeface="NikoshBAN" pitchFamily="2" charset="0"/>
                <a:cs typeface="NikoshBAN" pitchFamily="2" charset="0"/>
              </a:rPr>
              <a:t>৬. </a:t>
            </a:r>
            <a:r>
              <a:rPr lang="bn-IN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প্রত্যয়ান্ত </a:t>
            </a:r>
            <a:r>
              <a:rPr lang="as-IN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</a:p>
          <a:p>
            <a:pPr algn="just"/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যে বহুব্রীহি সমাসের সমস্তপদে আ, এ, ও ইত্যাদি প্রত্য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 যুক্ত হয় তাকে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প্রত্যয়ান্ত </a:t>
            </a:r>
            <a:r>
              <a:rPr lang="as-IN" sz="4800" b="1" dirty="0" smtClean="0">
                <a:latin typeface="NikoshBAN" pitchFamily="2" charset="0"/>
                <a:cs typeface="NikoshBAN" pitchFamily="2" charset="0"/>
              </a:rPr>
              <a:t> বহুব্রীহি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 বলা হ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যেমন: এক দিকে চোখ (দৃষ্টি) যার= একচোখা (চোখ+আ), ঘরের দিকে মুখ যার= ঘরমুখো (মুখ+ও), নিঃ (নেই) খরচ যার= নি-খরচে (খরচ+এ)। এরূপ- দোটানা, দোমনা, একগুঁ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য়ে=এক দিকে নকশা করা যায় এমন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, অকেজো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=নেই কাজ যার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, একঘরে, দোনলা, দোতলা, ঊনপাঁজুরে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= ঊন(কম)পাজর যার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4339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৭.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অলুক বহুব্রীহি</a:t>
            </a:r>
          </a:p>
          <a:p>
            <a:pPr algn="just"/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যে বহুব্রীহি সমাসে পূর্ব বা পরপদের কোনো পরিবর্তন হয় না, তাকে 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অলুক বহুব্রীহি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বলে। অলুক বহুব্রীহি সমাসে সমস্ত পদটি বিশেষণ হ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। যেমন: মাথা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পাগড়ি যার= মাথা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পাগড়ি, গলা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গামছা যার= গলা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গামছা (লোকটি)। এরূপ- হাতে-ছ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কানে-কলম, গা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-পড়া, হাতে-বে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মাথা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-ছাতা, মুখে-ভাত, কানে-খাটো ইত্যাদি।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40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৮.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সংখ্যাবাচক বহুব্রীহি</a:t>
            </a: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পূর্বপদ সংখ্যাবাচক এবং পরপদ বিশেষ্য হলে এবং সমস্তপদটি বিশেষণ বোঝালে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সংখ্যাবাচক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বলা হয়। এ সমাসে সমস্তপদে 'আ', 'ই' না 'ঈ' যুক্ত হয়। যেমন: দশ গজ পরিমাণ যার= দশগজি, চৌ (চার) চাল যে ঘরের= চৌচালা। এরূপ- চারহাতি, তেপা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ইত্যাদি।</a:t>
            </a:r>
          </a:p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কিন্তু, সে (তিন) তার (যে যন্ত্রের)= 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2" tooltip="সেতার"/>
              </a:rPr>
              <a:t>সেতার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(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3" tooltip="বিশেষ্য"/>
              </a:rPr>
              <a:t>বিশেষ্য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)।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533400" y="2133600"/>
            <a:ext cx="7772400" cy="2362200"/>
          </a:xfrm>
          <a:prstGeom prst="flowChartPrepa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6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7924800" cy="1752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আলোচ্য পাঠ –  বহুব্রীহি সমাস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2286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সহজে সমাস মনে রাখার উপা</a:t>
            </a:r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36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-ও-এবং-আর মিলে যদি হয়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2"/>
              </a:rPr>
              <a:t>#দ্বন্দ্ব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সমাহারে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3"/>
              </a:rPr>
              <a:t>#দ্বিগু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হলে নয় সেটা মন্দ।।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.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যে-যিনি-যেটি-যেটা-তিনি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4"/>
              </a:rPr>
              <a:t>#কর্মধারয়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যে-যার শেষে থাকলে তারে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5"/>
              </a:rPr>
              <a:t>#বহুব্রীহি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কয়।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.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অব্যয়ের অর্থ প্রাধান্য পেলে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6"/>
              </a:rPr>
              <a:t>#অব্যয়ী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মেলে,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বিভক্তি লোপ পেলে #তৎপুরু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ষ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তাকে বলে।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0"/>
            <a:ext cx="903922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বহুব্রীহি সমাসের </a:t>
            </a:r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 </a:t>
            </a:r>
            <a:endParaRPr lang="as-IN" sz="36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সাধারণত যার, যাতে ইত্যাদি শব্দ ব্যাস বাক্যরূপে ব্যবহৃত হয়। যেমন: আয়ত লোচন যার= আয়তলোচনা (স্ত্রী), মহান আত্মা যার= মহাত্মা, স্বচ্ছ সলিল যার= স্বচ্ছসলিলা, নীল বসন যার= নীলবসনা, স্থির প্রতিজ্ঞা যার= স্থিরপ্রতিজ্ঞ, ধীরবুদ্ধি যার= ধীরবুদ্ধি।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05200"/>
            <a:ext cx="914400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'সহ' কিংবা 'সহিত' শব্দের সঙ্গে অন্য পদের বহুব্রীহি সমাস হলে 'সহ' ও 'সহিত' এর স্থলে 'স' হয়। যেমন: বান্ধবসহ বর্তমান= সবান্ধব, সহ উদর যার= সহোদর&gt; সোদর। এরূপ- সজল, সফল, সদর্প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দর্পের সহিত বর্তমান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সলজ্জ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লজ্জার সাথে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সকল্যাণ ইত্যাদি।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বহুব্রীহি সমাসে পরপদে মাতৃ, পত্নী, পুত্র, স্ত্রী ইত্যাদি শব্দ থাকলে এ শব্দগুলোর সাথে 'ক' যুক্ত হয়। যেমন: নদী মাতা (মাতৃ) যার= নদীমাতৃক, বি (বিগত) হয়েছে পত্নী যার= বিপত্নীক। এরূপ- সস্ত্রীক, অপুত্রক ইত্যাদি।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819400"/>
            <a:ext cx="914400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সমস্ত পদে 'অক্ষি' শব্দের স্থলে 'অক্ষ' এবং 'নাভি' শব্দের স্থলে 'নাভ' হয়। যেমন: কমলের ন্যায় অক্ষি যার= কমলাক্ষ, পদ্ম নাভিতে যার= পদ্মনাভ। এরূপ- ঊর্ণনাভ।</a:t>
            </a: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পরপদে 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' শব্দ স্থানে 'জানি'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এবং পূর্বপদের কিছু পরিবর্তন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যুবতী জায়া যার= যুবজানি ('যুবতী' স্থলে 'যুব' এবং 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' স্থলে 'জানি'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ছে)।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520</Words>
  <Application>Microsoft Office PowerPoint</Application>
  <PresentationFormat>On-screen Show (4:3)</PresentationFormat>
  <Paragraphs>47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62</cp:revision>
  <dcterms:created xsi:type="dcterms:W3CDTF">2006-08-16T00:00:00Z</dcterms:created>
  <dcterms:modified xsi:type="dcterms:W3CDTF">2019-10-19T07:50:31Z</dcterms:modified>
</cp:coreProperties>
</file>