
<file path=[Content_Types].xml><?xml version="1.0" encoding="utf-8"?>
<Types xmlns="http://schemas.openxmlformats.org/package/2006/content-types">
  <Default Extension="jfif" ContentType="image/jpe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2" r:id="rId6"/>
    <p:sldId id="260" r:id="rId7"/>
    <p:sldId id="283" r:id="rId8"/>
    <p:sldId id="275" r:id="rId9"/>
    <p:sldId id="263" r:id="rId10"/>
    <p:sldId id="264" r:id="rId11"/>
    <p:sldId id="269" r:id="rId12"/>
    <p:sldId id="270" r:id="rId13"/>
    <p:sldId id="271" r:id="rId14"/>
    <p:sldId id="272" r:id="rId15"/>
    <p:sldId id="273" r:id="rId16"/>
    <p:sldId id="284" r:id="rId17"/>
    <p:sldId id="276" r:id="rId18"/>
    <p:sldId id="27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3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F8FEA9-9B6C-4A73-8587-07A7B871CDB7}" type="datetimeFigureOut">
              <a:rPr lang="en-US" smtClean="0"/>
              <a:t>10/8/2019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263860-EC9C-4D3C-8A56-C18254551A8F}" type="slidenum">
              <a:rPr lang="en-US" smtClean="0"/>
              <a:t>‹#›</a:t>
            </a:fld>
            <a:endParaRPr lang="en-US"/>
          </a:p>
        </p:txBody>
      </p:sp>
    </p:spTree>
    <p:extLst>
      <p:ext uri="{BB962C8B-B14F-4D97-AF65-F5344CB8AC3E}">
        <p14:creationId xmlns:p14="http://schemas.microsoft.com/office/powerpoint/2010/main" val="3444601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263860-EC9C-4D3C-8A56-C18254551A8F}" type="slidenum">
              <a:rPr lang="en-US" smtClean="0"/>
              <a:t>4</a:t>
            </a:fld>
            <a:endParaRPr lang="en-US"/>
          </a:p>
        </p:txBody>
      </p:sp>
    </p:spTree>
    <p:extLst>
      <p:ext uri="{BB962C8B-B14F-4D97-AF65-F5344CB8AC3E}">
        <p14:creationId xmlns:p14="http://schemas.microsoft.com/office/powerpoint/2010/main" val="4171339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263860-EC9C-4D3C-8A56-C18254551A8F}" type="slidenum">
              <a:rPr lang="en-US" smtClean="0"/>
              <a:t>6</a:t>
            </a:fld>
            <a:endParaRPr lang="en-US"/>
          </a:p>
        </p:txBody>
      </p:sp>
    </p:spTree>
    <p:extLst>
      <p:ext uri="{BB962C8B-B14F-4D97-AF65-F5344CB8AC3E}">
        <p14:creationId xmlns:p14="http://schemas.microsoft.com/office/powerpoint/2010/main" val="2936607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263860-EC9C-4D3C-8A56-C18254551A8F}" type="slidenum">
              <a:rPr lang="en-US" smtClean="0"/>
              <a:t>14</a:t>
            </a:fld>
            <a:endParaRPr lang="en-US"/>
          </a:p>
        </p:txBody>
      </p:sp>
    </p:spTree>
    <p:extLst>
      <p:ext uri="{BB962C8B-B14F-4D97-AF65-F5344CB8AC3E}">
        <p14:creationId xmlns:p14="http://schemas.microsoft.com/office/powerpoint/2010/main" val="1545887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263860-EC9C-4D3C-8A56-C18254551A8F}" type="slidenum">
              <a:rPr lang="en-US" smtClean="0"/>
              <a:t>15</a:t>
            </a:fld>
            <a:endParaRPr lang="en-US"/>
          </a:p>
        </p:txBody>
      </p:sp>
    </p:spTree>
    <p:extLst>
      <p:ext uri="{BB962C8B-B14F-4D97-AF65-F5344CB8AC3E}">
        <p14:creationId xmlns:p14="http://schemas.microsoft.com/office/powerpoint/2010/main" val="3918233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CDE691-1BA0-4176-B58E-E6143A813B86}" type="datetimeFigureOut">
              <a:rPr lang="en-US" smtClean="0"/>
              <a:t>10/8/2019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7E7B5-5949-4425-B62D-B685180E19C8}" type="slidenum">
              <a:rPr lang="en-US" smtClean="0"/>
              <a:t>‹#›</a:t>
            </a:fld>
            <a:endParaRPr lang="en-US"/>
          </a:p>
        </p:txBody>
      </p:sp>
    </p:spTree>
    <p:extLst>
      <p:ext uri="{BB962C8B-B14F-4D97-AF65-F5344CB8AC3E}">
        <p14:creationId xmlns:p14="http://schemas.microsoft.com/office/powerpoint/2010/main" val="3604695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CDE691-1BA0-4176-B58E-E6143A813B86}" type="datetimeFigureOut">
              <a:rPr lang="en-US" smtClean="0"/>
              <a:t>10/8/2019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7E7B5-5949-4425-B62D-B685180E19C8}" type="slidenum">
              <a:rPr lang="en-US" smtClean="0"/>
              <a:t>‹#›</a:t>
            </a:fld>
            <a:endParaRPr lang="en-US"/>
          </a:p>
        </p:txBody>
      </p:sp>
    </p:spTree>
    <p:extLst>
      <p:ext uri="{BB962C8B-B14F-4D97-AF65-F5344CB8AC3E}">
        <p14:creationId xmlns:p14="http://schemas.microsoft.com/office/powerpoint/2010/main" val="1224311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6CDE691-1BA0-4176-B58E-E6143A813B86}" type="datetimeFigureOut">
              <a:rPr lang="en-US" smtClean="0"/>
              <a:t>10/8/2019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7E7B5-5949-4425-B62D-B685180E19C8}" type="slidenum">
              <a:rPr lang="en-US" smtClean="0"/>
              <a:t>‹#›</a:t>
            </a:fld>
            <a:endParaRPr lang="en-US"/>
          </a:p>
        </p:txBody>
      </p:sp>
    </p:spTree>
    <p:extLst>
      <p:ext uri="{BB962C8B-B14F-4D97-AF65-F5344CB8AC3E}">
        <p14:creationId xmlns:p14="http://schemas.microsoft.com/office/powerpoint/2010/main" val="904008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CDE691-1BA0-4176-B58E-E6143A813B86}" type="datetimeFigureOut">
              <a:rPr lang="en-US" smtClean="0"/>
              <a:t>10/8/2019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B7E7B5-5949-4425-B62D-B685180E19C8}" type="slidenum">
              <a:rPr lang="en-US" smtClean="0"/>
              <a:t>‹#›</a:t>
            </a:fld>
            <a:endParaRPr lang="en-US"/>
          </a:p>
        </p:txBody>
      </p:sp>
    </p:spTree>
    <p:extLst>
      <p:ext uri="{BB962C8B-B14F-4D97-AF65-F5344CB8AC3E}">
        <p14:creationId xmlns:p14="http://schemas.microsoft.com/office/powerpoint/2010/main" val="3671936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CDE691-1BA0-4176-B58E-E6143A813B86}" type="datetimeFigureOut">
              <a:rPr lang="en-US" smtClean="0"/>
              <a:t>10/8/2019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4B7E7B5-5949-4425-B62D-B685180E19C8}" type="slidenum">
              <a:rPr lang="en-US" smtClean="0"/>
              <a:t>‹#›</a:t>
            </a:fld>
            <a:endParaRPr lang="en-US"/>
          </a:p>
        </p:txBody>
      </p:sp>
    </p:spTree>
    <p:extLst>
      <p:ext uri="{BB962C8B-B14F-4D97-AF65-F5344CB8AC3E}">
        <p14:creationId xmlns:p14="http://schemas.microsoft.com/office/powerpoint/2010/main" val="1993220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CDE691-1BA0-4176-B58E-E6143A813B86}" type="datetimeFigureOut">
              <a:rPr lang="en-US" smtClean="0"/>
              <a:t>10/8/2019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4B7E7B5-5949-4425-B62D-B685180E19C8}" type="slidenum">
              <a:rPr lang="en-US" smtClean="0"/>
              <a:t>‹#›</a:t>
            </a:fld>
            <a:endParaRPr lang="en-US"/>
          </a:p>
        </p:txBody>
      </p:sp>
    </p:spTree>
    <p:extLst>
      <p:ext uri="{BB962C8B-B14F-4D97-AF65-F5344CB8AC3E}">
        <p14:creationId xmlns:p14="http://schemas.microsoft.com/office/powerpoint/2010/main" val="588689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CDE691-1BA0-4176-B58E-E6143A813B86}" type="datetimeFigureOut">
              <a:rPr lang="en-US" smtClean="0"/>
              <a:t>10/8/2019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4B7E7B5-5949-4425-B62D-B685180E19C8}" type="slidenum">
              <a:rPr lang="en-US" smtClean="0"/>
              <a:t>‹#›</a:t>
            </a:fld>
            <a:endParaRPr lang="en-US"/>
          </a:p>
        </p:txBody>
      </p:sp>
    </p:spTree>
    <p:extLst>
      <p:ext uri="{BB962C8B-B14F-4D97-AF65-F5344CB8AC3E}">
        <p14:creationId xmlns:p14="http://schemas.microsoft.com/office/powerpoint/2010/main" val="2231395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6CDE691-1BA0-4176-B58E-E6143A813B86}" type="datetimeFigureOut">
              <a:rPr lang="en-US" smtClean="0"/>
              <a:t>10/8/2019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B7E7B5-5949-4425-B62D-B685180E19C8}" type="slidenum">
              <a:rPr lang="en-US" smtClean="0"/>
              <a:t>‹#›</a:t>
            </a:fld>
            <a:endParaRPr lang="en-US"/>
          </a:p>
        </p:txBody>
      </p:sp>
    </p:spTree>
    <p:extLst>
      <p:ext uri="{BB962C8B-B14F-4D97-AF65-F5344CB8AC3E}">
        <p14:creationId xmlns:p14="http://schemas.microsoft.com/office/powerpoint/2010/main" val="3386849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6CDE691-1BA0-4176-B58E-E6143A813B86}" type="datetimeFigureOut">
              <a:rPr lang="en-US" smtClean="0"/>
              <a:t>10/8/2019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B7E7B5-5949-4425-B62D-B685180E19C8}" type="slidenum">
              <a:rPr lang="en-US" smtClean="0"/>
              <a:t>‹#›</a:t>
            </a:fld>
            <a:endParaRPr lang="en-US"/>
          </a:p>
        </p:txBody>
      </p:sp>
    </p:spTree>
    <p:extLst>
      <p:ext uri="{BB962C8B-B14F-4D97-AF65-F5344CB8AC3E}">
        <p14:creationId xmlns:p14="http://schemas.microsoft.com/office/powerpoint/2010/main" val="345822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CDE691-1BA0-4176-B58E-E6143A813B86}" type="datetimeFigureOut">
              <a:rPr lang="en-US" smtClean="0"/>
              <a:t>10/8/2019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7E7B5-5949-4425-B62D-B685180E19C8}" type="slidenum">
              <a:rPr lang="en-US" smtClean="0"/>
              <a:t>‹#›</a:t>
            </a:fld>
            <a:endParaRPr lang="en-US"/>
          </a:p>
        </p:txBody>
      </p:sp>
    </p:spTree>
    <p:extLst>
      <p:ext uri="{BB962C8B-B14F-4D97-AF65-F5344CB8AC3E}">
        <p14:creationId xmlns:p14="http://schemas.microsoft.com/office/powerpoint/2010/main" val="3526368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CDE691-1BA0-4176-B58E-E6143A813B86}" type="datetimeFigureOut">
              <a:rPr lang="en-US" smtClean="0"/>
              <a:t>10/8/2019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7E7B5-5949-4425-B62D-B685180E19C8}" type="slidenum">
              <a:rPr lang="en-US" smtClean="0"/>
              <a:t>‹#›</a:t>
            </a:fld>
            <a:endParaRPr lang="en-US"/>
          </a:p>
        </p:txBody>
      </p:sp>
    </p:spTree>
    <p:extLst>
      <p:ext uri="{BB962C8B-B14F-4D97-AF65-F5344CB8AC3E}">
        <p14:creationId xmlns:p14="http://schemas.microsoft.com/office/powerpoint/2010/main" val="1837161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CDE691-1BA0-4176-B58E-E6143A813B86}" type="datetimeFigureOut">
              <a:rPr lang="en-US" smtClean="0"/>
              <a:t>10/8/2019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B7E7B5-5949-4425-B62D-B685180E19C8}" type="slidenum">
              <a:rPr lang="en-US" smtClean="0"/>
              <a:t>‹#›</a:t>
            </a:fld>
            <a:endParaRPr lang="en-US"/>
          </a:p>
        </p:txBody>
      </p:sp>
    </p:spTree>
    <p:extLst>
      <p:ext uri="{BB962C8B-B14F-4D97-AF65-F5344CB8AC3E}">
        <p14:creationId xmlns:p14="http://schemas.microsoft.com/office/powerpoint/2010/main" val="25149461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6.jfi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gif"/><Relationship Id="rId1" Type="http://schemas.openxmlformats.org/officeDocument/2006/relationships/slideLayout" Target="../slideLayouts/slideLayout1.xml"/><Relationship Id="rId5" Type="http://schemas.openxmlformats.org/officeDocument/2006/relationships/image" Target="../media/image13.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5.jfif"/><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1.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0.jpg"/><Relationship Id="rId4" Type="http://schemas.openxmlformats.org/officeDocument/2006/relationships/image" Target="../media/image3.jpg"/></Relationships>
</file>

<file path=ppt/slides/_rels/slide1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3.jpg"/><Relationship Id="rId4" Type="http://schemas.openxmlformats.org/officeDocument/2006/relationships/image" Target="../media/image3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38545" y="138545"/>
            <a:ext cx="11873346" cy="658091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a:p>
        </p:txBody>
      </p:sp>
      <p:sp>
        <p:nvSpPr>
          <p:cNvPr id="6" name="TextBox 5"/>
          <p:cNvSpPr txBox="1"/>
          <p:nvPr/>
        </p:nvSpPr>
        <p:spPr>
          <a:xfrm>
            <a:off x="3920837" y="138545"/>
            <a:ext cx="3823854" cy="646331"/>
          </a:xfrm>
          <a:prstGeom prst="rect">
            <a:avLst/>
          </a:prstGeom>
          <a:solidFill>
            <a:schemeClr val="accent2">
              <a:lumMod val="20000"/>
              <a:lumOff val="80000"/>
            </a:schemeClr>
          </a:solidFill>
        </p:spPr>
        <p:txBody>
          <a:bodyPr wrap="square" rtlCol="0">
            <a:spAutoFit/>
          </a:bodyPr>
          <a:lstStyle/>
          <a:p>
            <a:r>
              <a:rPr lang="en-US" sz="3600" b="1" dirty="0" err="1" smtClean="0">
                <a:latin typeface="NikoshBAN" panose="02000000000000000000" pitchFamily="2" charset="0"/>
                <a:cs typeface="NikoshBAN" panose="02000000000000000000" pitchFamily="2" charset="0"/>
              </a:rPr>
              <a:t>মাল্টিমিডিয়া</a:t>
            </a:r>
            <a:r>
              <a:rPr lang="en-US" sz="3600" b="1" dirty="0" smtClean="0">
                <a:latin typeface="NikoshBAN" panose="02000000000000000000" pitchFamily="2" charset="0"/>
                <a:cs typeface="NikoshBAN" panose="02000000000000000000" pitchFamily="2" charset="0"/>
              </a:rPr>
              <a:t> </a:t>
            </a:r>
            <a:r>
              <a:rPr lang="en-US" sz="3600" b="1" dirty="0" err="1" smtClean="0">
                <a:latin typeface="NikoshBAN" panose="02000000000000000000" pitchFamily="2" charset="0"/>
                <a:cs typeface="NikoshBAN" panose="02000000000000000000" pitchFamily="2" charset="0"/>
              </a:rPr>
              <a:t>ক্লাসে</a:t>
            </a:r>
            <a:r>
              <a:rPr lang="en-US" sz="3600" b="1" dirty="0" smtClean="0">
                <a:latin typeface="NikoshBAN" panose="02000000000000000000" pitchFamily="2" charset="0"/>
                <a:cs typeface="NikoshBAN" panose="02000000000000000000" pitchFamily="2" charset="0"/>
              </a:rPr>
              <a:t> </a:t>
            </a:r>
            <a:r>
              <a:rPr lang="en-US" sz="3600" b="1" dirty="0" err="1" smtClean="0">
                <a:latin typeface="NikoshBAN" panose="02000000000000000000" pitchFamily="2" charset="0"/>
                <a:cs typeface="NikoshBAN" panose="02000000000000000000" pitchFamily="2" charset="0"/>
              </a:rPr>
              <a:t>স্বাগত</a:t>
            </a:r>
            <a:endParaRPr lang="en-US" sz="3600" b="1" dirty="0">
              <a:latin typeface="NikoshBAN" panose="02000000000000000000" pitchFamily="2" charset="0"/>
              <a:cs typeface="NikoshBAN" panose="02000000000000000000" pitchFamily="2" charset="0"/>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4890" y="784876"/>
            <a:ext cx="8603673" cy="5644010"/>
          </a:xfrm>
          <a:prstGeom prst="rect">
            <a:avLst/>
          </a:prstGeom>
          <a:ln w="38100">
            <a:solidFill>
              <a:schemeClr val="tx1"/>
            </a:solidFill>
          </a:ln>
        </p:spPr>
      </p:pic>
    </p:spTree>
    <p:extLst>
      <p:ext uri="{BB962C8B-B14F-4D97-AF65-F5344CB8AC3E}">
        <p14:creationId xmlns:p14="http://schemas.microsoft.com/office/powerpoint/2010/main" val="3169995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38545" y="138545"/>
            <a:ext cx="11873346" cy="658091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0"/>
            <a:ext cx="12192000" cy="68580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5527" y="124691"/>
            <a:ext cx="11769437" cy="6490812"/>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Half Frame 7"/>
          <p:cNvSpPr/>
          <p:nvPr/>
        </p:nvSpPr>
        <p:spPr>
          <a:xfrm>
            <a:off x="235526" y="124691"/>
            <a:ext cx="1122218" cy="1205346"/>
          </a:xfrm>
          <a:prstGeom prst="halfFram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Half Frame 8"/>
          <p:cNvSpPr/>
          <p:nvPr/>
        </p:nvSpPr>
        <p:spPr>
          <a:xfrm rot="5400000">
            <a:off x="10841181" y="83127"/>
            <a:ext cx="1122218" cy="1205346"/>
          </a:xfrm>
          <a:prstGeom prst="halfFram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Half Frame 9"/>
          <p:cNvSpPr/>
          <p:nvPr/>
        </p:nvSpPr>
        <p:spPr>
          <a:xfrm rot="16200000">
            <a:off x="277090" y="5451721"/>
            <a:ext cx="1122218" cy="1205346"/>
          </a:xfrm>
          <a:prstGeom prst="halfFram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Half Frame 10"/>
          <p:cNvSpPr/>
          <p:nvPr/>
        </p:nvSpPr>
        <p:spPr>
          <a:xfrm rot="10800000">
            <a:off x="10882745" y="5411166"/>
            <a:ext cx="1122218" cy="1205346"/>
          </a:xfrm>
          <a:prstGeom prst="halfFram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p:cNvSpPr/>
          <p:nvPr/>
        </p:nvSpPr>
        <p:spPr>
          <a:xfrm>
            <a:off x="176981" y="162233"/>
            <a:ext cx="11798709" cy="651878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Half Frame 12"/>
          <p:cNvSpPr/>
          <p:nvPr/>
        </p:nvSpPr>
        <p:spPr>
          <a:xfrm>
            <a:off x="176981" y="162233"/>
            <a:ext cx="1135628" cy="1312606"/>
          </a:xfrm>
          <a:prstGeom prst="halfFram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Half Frame 13"/>
          <p:cNvSpPr/>
          <p:nvPr/>
        </p:nvSpPr>
        <p:spPr>
          <a:xfrm rot="5400000">
            <a:off x="10758948" y="73742"/>
            <a:ext cx="1120877" cy="1312606"/>
          </a:xfrm>
          <a:prstGeom prst="halfFram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Half Frame 14"/>
          <p:cNvSpPr/>
          <p:nvPr/>
        </p:nvSpPr>
        <p:spPr>
          <a:xfrm rot="16200000">
            <a:off x="154860" y="5523270"/>
            <a:ext cx="1179871" cy="1135626"/>
          </a:xfrm>
          <a:prstGeom prst="halfFram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Half Frame 15"/>
          <p:cNvSpPr/>
          <p:nvPr/>
        </p:nvSpPr>
        <p:spPr>
          <a:xfrm rot="10800000">
            <a:off x="10663082" y="5368412"/>
            <a:ext cx="1312607" cy="1342103"/>
          </a:xfrm>
          <a:prstGeom prst="halfFram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4"/>
          <p:cNvSpPr>
            <a:spLocks noChangeArrowheads="1"/>
          </p:cNvSpPr>
          <p:nvPr/>
        </p:nvSpPr>
        <p:spPr bwMode="auto">
          <a:xfrm>
            <a:off x="176213" y="139700"/>
            <a:ext cx="11901487" cy="6577013"/>
          </a:xfrm>
          <a:prstGeom prst="rect">
            <a:avLst/>
          </a:prstGeom>
          <a:solidFill>
            <a:srgbClr val="F2F2F2"/>
          </a:solidFill>
          <a:ln w="76200" algn="ctr">
            <a:solidFill>
              <a:srgbClr val="41719C"/>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endParaRPr lang="bn-IN" altLang="en-US" sz="4000" b="1" dirty="0">
              <a:solidFill>
                <a:srgbClr val="0070C0"/>
              </a:solidFill>
              <a:latin typeface="NikoshBAN" panose="02000000000000000000" pitchFamily="2" charset="0"/>
              <a:cs typeface="NikoshBAN" panose="02000000000000000000" pitchFamily="2" charset="0"/>
            </a:endParaRPr>
          </a:p>
          <a:p>
            <a:pPr eaLnBrk="1" hangingPunct="1">
              <a:lnSpc>
                <a:spcPct val="100000"/>
              </a:lnSpc>
              <a:spcBef>
                <a:spcPct val="0"/>
              </a:spcBef>
              <a:buFontTx/>
              <a:buNone/>
            </a:pPr>
            <a:endParaRPr lang="bn-IN" altLang="en-US" sz="4000" b="1" dirty="0">
              <a:solidFill>
                <a:srgbClr val="0070C0"/>
              </a:solidFill>
              <a:latin typeface="NikoshBAN" panose="02000000000000000000" pitchFamily="2" charset="0"/>
              <a:cs typeface="NikoshBAN" panose="02000000000000000000" pitchFamily="2" charset="0"/>
            </a:endParaRPr>
          </a:p>
          <a:p>
            <a:pPr eaLnBrk="1" hangingPunct="1">
              <a:lnSpc>
                <a:spcPct val="100000"/>
              </a:lnSpc>
              <a:spcBef>
                <a:spcPct val="0"/>
              </a:spcBef>
              <a:buFontTx/>
              <a:buNone/>
            </a:pPr>
            <a:endParaRPr lang="bn-IN" altLang="en-US" sz="4000" b="1" dirty="0">
              <a:solidFill>
                <a:srgbClr val="0070C0"/>
              </a:solidFill>
              <a:latin typeface="NikoshBAN" panose="02000000000000000000" pitchFamily="2" charset="0"/>
              <a:cs typeface="NikoshBAN" panose="02000000000000000000" pitchFamily="2" charset="0"/>
            </a:endParaRPr>
          </a:p>
          <a:p>
            <a:pPr eaLnBrk="1" hangingPunct="1">
              <a:lnSpc>
                <a:spcPct val="100000"/>
              </a:lnSpc>
              <a:spcBef>
                <a:spcPct val="0"/>
              </a:spcBef>
              <a:buFontTx/>
              <a:buNone/>
            </a:pPr>
            <a:endParaRPr lang="bn-IN" altLang="en-US" sz="4000" b="1" dirty="0">
              <a:solidFill>
                <a:srgbClr val="0070C0"/>
              </a:solidFill>
              <a:latin typeface="NikoshBAN" panose="02000000000000000000" pitchFamily="2" charset="0"/>
              <a:cs typeface="NikoshBAN" panose="02000000000000000000" pitchFamily="2" charset="0"/>
            </a:endParaRPr>
          </a:p>
          <a:p>
            <a:pPr eaLnBrk="1" hangingPunct="1">
              <a:lnSpc>
                <a:spcPct val="100000"/>
              </a:lnSpc>
              <a:spcBef>
                <a:spcPct val="0"/>
              </a:spcBef>
              <a:buFontTx/>
              <a:buNone/>
            </a:pPr>
            <a:r>
              <a:rPr lang="en-US" altLang="en-US" sz="4000" b="1" dirty="0" err="1">
                <a:latin typeface="NikoshBAN" panose="02000000000000000000" pitchFamily="2" charset="0"/>
                <a:cs typeface="NikoshBAN" panose="02000000000000000000" pitchFamily="2" charset="0"/>
              </a:rPr>
              <a:t>সৈয়দা</a:t>
            </a:r>
            <a:r>
              <a:rPr lang="en-US" altLang="en-US" sz="4000" b="1" dirty="0">
                <a:latin typeface="NikoshBAN" panose="02000000000000000000" pitchFamily="2" charset="0"/>
                <a:cs typeface="NikoshBAN" panose="02000000000000000000" pitchFamily="2" charset="0"/>
              </a:rPr>
              <a:t> </a:t>
            </a:r>
            <a:r>
              <a:rPr lang="en-US" altLang="en-US" sz="4000" b="1" dirty="0" err="1">
                <a:latin typeface="NikoshBAN" panose="02000000000000000000" pitchFamily="2" charset="0"/>
                <a:cs typeface="NikoshBAN" panose="02000000000000000000" pitchFamily="2" charset="0"/>
              </a:rPr>
              <a:t>শাহিনুর</a:t>
            </a:r>
            <a:r>
              <a:rPr lang="en-US" altLang="en-US" sz="4000" b="1" dirty="0">
                <a:latin typeface="NikoshBAN" panose="02000000000000000000" pitchFamily="2" charset="0"/>
                <a:cs typeface="NikoshBAN" panose="02000000000000000000" pitchFamily="2" charset="0"/>
              </a:rPr>
              <a:t> </a:t>
            </a:r>
            <a:r>
              <a:rPr lang="en-US" altLang="en-US" sz="4000" b="1" dirty="0" err="1">
                <a:latin typeface="NikoshBAN" panose="02000000000000000000" pitchFamily="2" charset="0"/>
                <a:cs typeface="NikoshBAN" panose="02000000000000000000" pitchFamily="2" charset="0"/>
              </a:rPr>
              <a:t>পারভীন</a:t>
            </a:r>
            <a:r>
              <a:rPr lang="en-US" altLang="en-US" sz="4000" b="1" dirty="0">
                <a:latin typeface="NikoshBAN" panose="02000000000000000000" pitchFamily="2" charset="0"/>
                <a:cs typeface="NikoshBAN" panose="02000000000000000000" pitchFamily="2" charset="0"/>
              </a:rPr>
              <a:t>            </a:t>
            </a:r>
          </a:p>
          <a:p>
            <a:pPr eaLnBrk="1" hangingPunct="1">
              <a:lnSpc>
                <a:spcPct val="100000"/>
              </a:lnSpc>
              <a:spcBef>
                <a:spcPct val="0"/>
              </a:spcBef>
              <a:buFontTx/>
              <a:buNone/>
            </a:pPr>
            <a:r>
              <a:rPr lang="en-US" altLang="en-US" sz="4000" b="1" dirty="0" err="1">
                <a:latin typeface="NikoshBAN" panose="02000000000000000000" pitchFamily="2" charset="0"/>
                <a:cs typeface="NikoshBAN" panose="02000000000000000000" pitchFamily="2" charset="0"/>
              </a:rPr>
              <a:t>সিনিয়র</a:t>
            </a:r>
            <a:r>
              <a:rPr lang="en-US" altLang="en-US" sz="4000" b="1" dirty="0">
                <a:latin typeface="NikoshBAN" panose="02000000000000000000" pitchFamily="2" charset="0"/>
                <a:cs typeface="NikoshBAN" panose="02000000000000000000" pitchFamily="2" charset="0"/>
              </a:rPr>
              <a:t> </a:t>
            </a:r>
            <a:r>
              <a:rPr lang="en-US" altLang="en-US" sz="4000" b="1" dirty="0" err="1">
                <a:latin typeface="NikoshBAN" panose="02000000000000000000" pitchFamily="2" charset="0"/>
                <a:cs typeface="NikoshBAN" panose="02000000000000000000" pitchFamily="2" charset="0"/>
              </a:rPr>
              <a:t>সহকার</a:t>
            </a:r>
            <a:r>
              <a:rPr lang="bn-IN" altLang="en-US" sz="4000" b="1" dirty="0">
                <a:latin typeface="NikoshBAN" panose="02000000000000000000" pitchFamily="2" charset="0"/>
                <a:cs typeface="NikoshBAN" panose="02000000000000000000" pitchFamily="2" charset="0"/>
              </a:rPr>
              <a:t>ী</a:t>
            </a:r>
            <a:r>
              <a:rPr lang="en-US" altLang="en-US" sz="4000" b="1" dirty="0">
                <a:latin typeface="NikoshBAN" panose="02000000000000000000" pitchFamily="2" charset="0"/>
                <a:cs typeface="NikoshBAN" panose="02000000000000000000" pitchFamily="2" charset="0"/>
              </a:rPr>
              <a:t>  </a:t>
            </a:r>
            <a:r>
              <a:rPr lang="en-US" altLang="en-US" sz="4000" b="1" dirty="0" err="1">
                <a:latin typeface="NikoshBAN" panose="02000000000000000000" pitchFamily="2" charset="0"/>
                <a:cs typeface="NikoshBAN" panose="02000000000000000000" pitchFamily="2" charset="0"/>
              </a:rPr>
              <a:t>শিক্ষ</a:t>
            </a:r>
            <a:r>
              <a:rPr lang="bn-IN" altLang="en-US" sz="4000" b="1" dirty="0">
                <a:latin typeface="NikoshBAN" panose="02000000000000000000" pitchFamily="2" charset="0"/>
                <a:cs typeface="NikoshBAN" panose="02000000000000000000" pitchFamily="2" charset="0"/>
              </a:rPr>
              <a:t>ক</a:t>
            </a:r>
          </a:p>
          <a:p>
            <a:pPr eaLnBrk="1" hangingPunct="1">
              <a:lnSpc>
                <a:spcPct val="100000"/>
              </a:lnSpc>
              <a:spcBef>
                <a:spcPct val="0"/>
              </a:spcBef>
              <a:buFontTx/>
              <a:buNone/>
            </a:pPr>
            <a:r>
              <a:rPr lang="bn-BD" altLang="en-US" sz="4000" b="1" dirty="0">
                <a:latin typeface="NikoshBAN" panose="02000000000000000000" pitchFamily="2" charset="0"/>
                <a:cs typeface="NikoshBAN" panose="02000000000000000000" pitchFamily="2" charset="0"/>
              </a:rPr>
              <a:t>(</a:t>
            </a:r>
            <a:r>
              <a:rPr lang="en-US" altLang="en-US" sz="4000" b="1" dirty="0" err="1">
                <a:latin typeface="NikoshBAN" panose="02000000000000000000" pitchFamily="2" charset="0"/>
                <a:cs typeface="NikoshBAN" panose="02000000000000000000" pitchFamily="2" charset="0"/>
              </a:rPr>
              <a:t>সমাজ</a:t>
            </a:r>
            <a:r>
              <a:rPr lang="en-US" altLang="en-US" sz="4000" b="1" dirty="0">
                <a:latin typeface="NikoshBAN" panose="02000000000000000000" pitchFamily="2" charset="0"/>
                <a:cs typeface="NikoshBAN" panose="02000000000000000000" pitchFamily="2" charset="0"/>
              </a:rPr>
              <a:t> </a:t>
            </a:r>
            <a:r>
              <a:rPr lang="en-US" altLang="en-US" sz="4000" b="1" dirty="0" err="1">
                <a:latin typeface="NikoshBAN" panose="02000000000000000000" pitchFamily="2" charset="0"/>
                <a:cs typeface="NikoshBAN" panose="02000000000000000000" pitchFamily="2" charset="0"/>
              </a:rPr>
              <a:t>বিজ্ঞান</a:t>
            </a:r>
            <a:r>
              <a:rPr lang="bn-BD" altLang="en-US" sz="4000" b="1" dirty="0">
                <a:latin typeface="NikoshBAN" panose="02000000000000000000" pitchFamily="2" charset="0"/>
                <a:cs typeface="NikoshBAN" panose="02000000000000000000" pitchFamily="2" charset="0"/>
              </a:rPr>
              <a:t>)</a:t>
            </a:r>
            <a:endParaRPr lang="en-US" altLang="en-US" sz="4000" b="1" dirty="0">
              <a:latin typeface="NikoshBAN" panose="02000000000000000000" pitchFamily="2" charset="0"/>
              <a:cs typeface="NikoshBAN" panose="02000000000000000000" pitchFamily="2" charset="0"/>
            </a:endParaRPr>
          </a:p>
          <a:p>
            <a:pPr eaLnBrk="1" hangingPunct="1">
              <a:lnSpc>
                <a:spcPct val="100000"/>
              </a:lnSpc>
              <a:spcBef>
                <a:spcPct val="0"/>
              </a:spcBef>
              <a:buFontTx/>
              <a:buNone/>
            </a:pPr>
            <a:r>
              <a:rPr lang="bn-IN" altLang="en-US" sz="4000" b="1" dirty="0">
                <a:latin typeface="NikoshBAN" panose="02000000000000000000" pitchFamily="2" charset="0"/>
                <a:cs typeface="NikoshBAN" panose="02000000000000000000" pitchFamily="2" charset="0"/>
              </a:rPr>
              <a:t>মোবাইল নং-  01819858004</a:t>
            </a:r>
            <a:endParaRPr lang="en-US" altLang="en-US" sz="4000" b="1" dirty="0">
              <a:latin typeface="NikoshBAN" panose="02000000000000000000" pitchFamily="2" charset="0"/>
              <a:cs typeface="NikoshBAN" panose="02000000000000000000" pitchFamily="2" charset="0"/>
            </a:endParaRPr>
          </a:p>
          <a:p>
            <a:pPr eaLnBrk="1" hangingPunct="1">
              <a:lnSpc>
                <a:spcPct val="100000"/>
              </a:lnSpc>
              <a:spcBef>
                <a:spcPct val="0"/>
              </a:spcBef>
              <a:buFontTx/>
              <a:buNone/>
            </a:pPr>
            <a:r>
              <a:rPr lang="en-US" altLang="en-US" sz="4000" b="1" dirty="0" err="1">
                <a:latin typeface="NikoshBAN" panose="02000000000000000000" pitchFamily="2" charset="0"/>
                <a:cs typeface="NikoshBAN" panose="02000000000000000000" pitchFamily="2" charset="0"/>
              </a:rPr>
              <a:t>হাসনে</a:t>
            </a:r>
            <a:r>
              <a:rPr lang="en-US" altLang="en-US" sz="4000" b="1" dirty="0">
                <a:latin typeface="NikoshBAN" panose="02000000000000000000" pitchFamily="2" charset="0"/>
                <a:cs typeface="NikoshBAN" panose="02000000000000000000" pitchFamily="2" charset="0"/>
              </a:rPr>
              <a:t> </a:t>
            </a:r>
            <a:r>
              <a:rPr lang="en-US" altLang="en-US" sz="4000" b="1" dirty="0" err="1">
                <a:latin typeface="NikoshBAN" panose="02000000000000000000" pitchFamily="2" charset="0"/>
                <a:cs typeface="NikoshBAN" panose="02000000000000000000" pitchFamily="2" charset="0"/>
              </a:rPr>
              <a:t>হেনা</a:t>
            </a:r>
            <a:r>
              <a:rPr lang="en-US" altLang="en-US" sz="4000" b="1" dirty="0">
                <a:latin typeface="NikoshBAN" panose="02000000000000000000" pitchFamily="2" charset="0"/>
                <a:cs typeface="NikoshBAN" panose="02000000000000000000" pitchFamily="2" charset="0"/>
              </a:rPr>
              <a:t> </a:t>
            </a:r>
            <a:r>
              <a:rPr lang="en-US" altLang="en-US" sz="4000" b="1" dirty="0" err="1">
                <a:latin typeface="NikoshBAN" panose="02000000000000000000" pitchFamily="2" charset="0"/>
                <a:cs typeface="NikoshBAN" panose="02000000000000000000" pitchFamily="2" charset="0"/>
              </a:rPr>
              <a:t>বালিকা</a:t>
            </a:r>
            <a:r>
              <a:rPr lang="en-US" altLang="en-US" sz="4000" b="1" dirty="0">
                <a:latin typeface="NikoshBAN" panose="02000000000000000000" pitchFamily="2" charset="0"/>
                <a:cs typeface="NikoshBAN" panose="02000000000000000000" pitchFamily="2" charset="0"/>
              </a:rPr>
              <a:t> </a:t>
            </a:r>
            <a:r>
              <a:rPr lang="en-US" altLang="en-US" sz="4000" b="1" dirty="0" err="1">
                <a:latin typeface="NikoshBAN" panose="02000000000000000000" pitchFamily="2" charset="0"/>
                <a:cs typeface="NikoshBAN" panose="02000000000000000000" pitchFamily="2" charset="0"/>
              </a:rPr>
              <a:t>উচ্চ</a:t>
            </a:r>
            <a:r>
              <a:rPr lang="en-US" altLang="en-US" sz="4000" b="1" dirty="0">
                <a:latin typeface="NikoshBAN" panose="02000000000000000000" pitchFamily="2" charset="0"/>
                <a:cs typeface="NikoshBAN" panose="02000000000000000000" pitchFamily="2" charset="0"/>
              </a:rPr>
              <a:t> </a:t>
            </a:r>
            <a:r>
              <a:rPr lang="en-US" altLang="en-US" sz="4000" b="1" dirty="0" err="1">
                <a:latin typeface="NikoshBAN" panose="02000000000000000000" pitchFamily="2" charset="0"/>
                <a:cs typeface="NikoshBAN" panose="02000000000000000000" pitchFamily="2" charset="0"/>
              </a:rPr>
              <a:t>বিদ্যালয়</a:t>
            </a:r>
            <a:endParaRPr lang="en-US" altLang="en-US" sz="4000" b="1" dirty="0">
              <a:latin typeface="NikoshBAN" panose="02000000000000000000" pitchFamily="2" charset="0"/>
              <a:cs typeface="NikoshBAN" panose="02000000000000000000" pitchFamily="2" charset="0"/>
            </a:endParaRPr>
          </a:p>
          <a:p>
            <a:pPr eaLnBrk="1" hangingPunct="1">
              <a:lnSpc>
                <a:spcPct val="100000"/>
              </a:lnSpc>
              <a:spcBef>
                <a:spcPct val="0"/>
              </a:spcBef>
              <a:buFontTx/>
              <a:buNone/>
            </a:pPr>
            <a:r>
              <a:rPr lang="en-US" altLang="en-US" sz="4000" b="1" dirty="0" err="1">
                <a:latin typeface="NikoshBAN" panose="02000000000000000000" pitchFamily="2" charset="0"/>
                <a:cs typeface="NikoshBAN" panose="02000000000000000000" pitchFamily="2" charset="0"/>
              </a:rPr>
              <a:t>বাকলিয়া</a:t>
            </a:r>
            <a:r>
              <a:rPr lang="en-US" altLang="en-US" sz="4000" b="1" dirty="0">
                <a:latin typeface="NikoshBAN" panose="02000000000000000000" pitchFamily="2" charset="0"/>
                <a:cs typeface="NikoshBAN" panose="02000000000000000000" pitchFamily="2" charset="0"/>
              </a:rPr>
              <a:t>, </a:t>
            </a:r>
            <a:r>
              <a:rPr lang="en-US" altLang="en-US" sz="4000" b="1" dirty="0" err="1">
                <a:latin typeface="NikoshBAN" panose="02000000000000000000" pitchFamily="2" charset="0"/>
                <a:cs typeface="NikoshBAN" panose="02000000000000000000" pitchFamily="2" charset="0"/>
              </a:rPr>
              <a:t>চট্টগ্রাম</a:t>
            </a:r>
            <a:r>
              <a:rPr lang="en-US" altLang="en-US" sz="4000" b="1" dirty="0">
                <a:latin typeface="NikoshBAN" panose="02000000000000000000" pitchFamily="2" charset="0"/>
                <a:cs typeface="NikoshBAN" panose="02000000000000000000" pitchFamily="2" charset="0"/>
              </a:rPr>
              <a:t>।</a:t>
            </a:r>
          </a:p>
        </p:txBody>
      </p:sp>
      <p:pic>
        <p:nvPicPr>
          <p:cNvPr id="18" name="Picture 5" descr="C:\Users\PERSONAL\Desktop\IMG2018041608141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27038" y="280988"/>
            <a:ext cx="2979737" cy="2470150"/>
          </a:xfrm>
          <a:prstGeom prst="rect">
            <a:avLst/>
          </a:prstGeom>
          <a:solidFill>
            <a:schemeClr val="tx1"/>
          </a:solidFill>
          <a:ln w="76200" algn="ctr">
            <a:solidFill>
              <a:schemeClr val="tx1"/>
            </a:solidFill>
            <a:miter lim="800000"/>
            <a:headEnd/>
            <a:tailEnd/>
          </a:ln>
        </p:spPr>
      </p:pic>
      <p:sp>
        <p:nvSpPr>
          <p:cNvPr id="19" name="TextBox 6"/>
          <p:cNvSpPr>
            <a:spLocks noChangeArrowheads="1"/>
          </p:cNvSpPr>
          <p:nvPr/>
        </p:nvSpPr>
        <p:spPr bwMode="auto">
          <a:xfrm>
            <a:off x="5751513" y="280988"/>
            <a:ext cx="25368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r>
              <a:rPr lang="bn-IN" altLang="en-US" sz="4800" b="1">
                <a:solidFill>
                  <a:srgbClr val="002060"/>
                </a:solidFill>
                <a:latin typeface="NikoshBAN" panose="02000000000000000000" pitchFamily="2" charset="0"/>
                <a:cs typeface="NikoshBAN" panose="02000000000000000000" pitchFamily="2" charset="0"/>
              </a:rPr>
              <a:t>পরিচিতি</a:t>
            </a:r>
            <a:endParaRPr lang="en-US" altLang="en-US" sz="4800" b="1">
              <a:solidFill>
                <a:srgbClr val="002060"/>
              </a:solidFill>
              <a:latin typeface="NikoshBAN" panose="02000000000000000000" pitchFamily="2" charset="0"/>
              <a:cs typeface="NikoshBAN" panose="02000000000000000000" pitchFamily="2" charset="0"/>
            </a:endParaRPr>
          </a:p>
        </p:txBody>
      </p:sp>
      <p:cxnSp>
        <p:nvCxnSpPr>
          <p:cNvPr id="20" name="Straight Arrow Connector 8"/>
          <p:cNvCxnSpPr>
            <a:cxnSpLocks noChangeArrowheads="1" noChangeShapeType="1"/>
          </p:cNvCxnSpPr>
          <p:nvPr/>
        </p:nvCxnSpPr>
        <p:spPr bwMode="auto">
          <a:xfrm>
            <a:off x="5957888" y="1484313"/>
            <a:ext cx="4762" cy="4349750"/>
          </a:xfrm>
          <a:prstGeom prst="straightConnector1">
            <a:avLst/>
          </a:prstGeom>
          <a:noFill/>
          <a:ln w="76200" algn="ctr">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1" name="Straight Arrow Connector 9"/>
          <p:cNvCxnSpPr>
            <a:cxnSpLocks noChangeArrowheads="1" noChangeShapeType="1"/>
          </p:cNvCxnSpPr>
          <p:nvPr/>
        </p:nvCxnSpPr>
        <p:spPr bwMode="auto">
          <a:xfrm>
            <a:off x="6234113" y="2109788"/>
            <a:ext cx="0" cy="3097212"/>
          </a:xfrm>
          <a:prstGeom prst="straightConnector1">
            <a:avLst/>
          </a:prstGeom>
          <a:noFill/>
          <a:ln w="76200" algn="ctr">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2" name="Straight Arrow Connector 10"/>
          <p:cNvCxnSpPr>
            <a:cxnSpLocks noChangeArrowheads="1" noChangeShapeType="1"/>
          </p:cNvCxnSpPr>
          <p:nvPr/>
        </p:nvCxnSpPr>
        <p:spPr bwMode="auto">
          <a:xfrm flipH="1">
            <a:off x="6467475" y="1531938"/>
            <a:ext cx="73025" cy="4302125"/>
          </a:xfrm>
          <a:prstGeom prst="straightConnector1">
            <a:avLst/>
          </a:prstGeom>
          <a:noFill/>
          <a:ln w="76200" algn="ctr">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sp>
        <p:nvSpPr>
          <p:cNvPr id="23" name="TextBox 21"/>
          <p:cNvSpPr>
            <a:spLocks noChangeArrowheads="1"/>
          </p:cNvSpPr>
          <p:nvPr/>
        </p:nvSpPr>
        <p:spPr bwMode="auto">
          <a:xfrm>
            <a:off x="7163233" y="2867025"/>
            <a:ext cx="4406467"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9pPr>
          </a:lstStyle>
          <a:p>
            <a:pPr eaLnBrk="1" hangingPunct="1">
              <a:lnSpc>
                <a:spcPct val="100000"/>
              </a:lnSpc>
              <a:spcBef>
                <a:spcPct val="0"/>
              </a:spcBef>
              <a:buFontTx/>
              <a:buNone/>
            </a:pPr>
            <a:r>
              <a:rPr lang="bn-IN" altLang="en-US" sz="4800" b="1" dirty="0">
                <a:latin typeface="NikoshBAN" panose="02000000000000000000" pitchFamily="2" charset="0"/>
                <a:cs typeface="NikoshBAN" panose="02000000000000000000" pitchFamily="2" charset="0"/>
              </a:rPr>
              <a:t>বিষয় – </a:t>
            </a:r>
            <a:r>
              <a:rPr lang="bn-IN" altLang="en-US" sz="4800" b="1" dirty="0" smtClean="0">
                <a:latin typeface="NikoshBAN" panose="02000000000000000000" pitchFamily="2" charset="0"/>
                <a:cs typeface="NikoshBAN" panose="02000000000000000000" pitchFamily="2" charset="0"/>
              </a:rPr>
              <a:t>বাংলা</a:t>
            </a:r>
            <a:r>
              <a:rPr lang="bn-BD" altLang="en-US" sz="4800" b="1" dirty="0" smtClean="0">
                <a:latin typeface="NikoshBAN" panose="02000000000000000000" pitchFamily="2" charset="0"/>
                <a:cs typeface="NikoshBAN" panose="02000000000000000000" pitchFamily="2" charset="0"/>
              </a:rPr>
              <a:t> ১ম পত্র</a:t>
            </a:r>
            <a:endParaRPr lang="bn-IN" altLang="en-US" sz="4800" b="1" dirty="0">
              <a:latin typeface="NikoshBAN" panose="02000000000000000000" pitchFamily="2" charset="0"/>
              <a:cs typeface="NikoshBAN" panose="02000000000000000000" pitchFamily="2" charset="0"/>
            </a:endParaRPr>
          </a:p>
          <a:p>
            <a:pPr eaLnBrk="1" hangingPunct="1">
              <a:lnSpc>
                <a:spcPct val="100000"/>
              </a:lnSpc>
              <a:spcBef>
                <a:spcPct val="0"/>
              </a:spcBef>
              <a:buFontTx/>
              <a:buNone/>
            </a:pPr>
            <a:r>
              <a:rPr lang="bn-IN" altLang="en-US" sz="4800" b="1" dirty="0">
                <a:latin typeface="NikoshBAN" panose="02000000000000000000" pitchFamily="2" charset="0"/>
                <a:cs typeface="NikoshBAN" panose="02000000000000000000" pitchFamily="2" charset="0"/>
              </a:rPr>
              <a:t>শ্রেণী -  </a:t>
            </a:r>
            <a:r>
              <a:rPr lang="bn-BD" altLang="en-US" sz="4800" b="1" dirty="0" smtClean="0">
                <a:latin typeface="NikoshBAN" panose="02000000000000000000" pitchFamily="2" charset="0"/>
                <a:cs typeface="NikoshBAN" panose="02000000000000000000" pitchFamily="2" charset="0"/>
              </a:rPr>
              <a:t>৮ ম</a:t>
            </a:r>
            <a:endParaRPr lang="bn-IN" altLang="en-US" sz="4800" b="1" dirty="0">
              <a:latin typeface="NikoshBAN" panose="02000000000000000000" pitchFamily="2" charset="0"/>
              <a:cs typeface="NikoshBAN" panose="02000000000000000000" pitchFamily="2" charset="0"/>
            </a:endParaRPr>
          </a:p>
          <a:p>
            <a:pPr eaLnBrk="1" hangingPunct="1">
              <a:lnSpc>
                <a:spcPct val="100000"/>
              </a:lnSpc>
              <a:spcBef>
                <a:spcPct val="0"/>
              </a:spcBef>
              <a:buFontTx/>
              <a:buNone/>
            </a:pPr>
            <a:r>
              <a:rPr lang="bn-IN" altLang="en-US" sz="4800" b="1" dirty="0">
                <a:latin typeface="NikoshBAN" panose="02000000000000000000" pitchFamily="2" charset="0"/>
                <a:cs typeface="NikoshBAN" panose="02000000000000000000" pitchFamily="2" charset="0"/>
              </a:rPr>
              <a:t>পিরিয়ড  -  ৩য় </a:t>
            </a:r>
          </a:p>
          <a:p>
            <a:pPr eaLnBrk="1" hangingPunct="1">
              <a:lnSpc>
                <a:spcPct val="100000"/>
              </a:lnSpc>
              <a:spcBef>
                <a:spcPct val="0"/>
              </a:spcBef>
              <a:buFontTx/>
              <a:buNone/>
            </a:pPr>
            <a:r>
              <a:rPr lang="bn-IN" altLang="en-US" sz="4800" b="1" dirty="0">
                <a:latin typeface="NikoshBAN" panose="02000000000000000000" pitchFamily="2" charset="0"/>
                <a:cs typeface="NikoshBAN" panose="02000000000000000000" pitchFamily="2" charset="0"/>
              </a:rPr>
              <a:t>সময়  -  ৪৫ মিনিট</a:t>
            </a:r>
            <a:endParaRPr lang="en-US" altLang="en-US" sz="4800" b="1" dirty="0">
              <a:latin typeface="NikoshBAN" panose="02000000000000000000" pitchFamily="2" charset="0"/>
              <a:cs typeface="NikoshBAN" panose="02000000000000000000" pitchFamily="2" charset="0"/>
            </a:endParaRPr>
          </a:p>
          <a:p>
            <a:pPr eaLnBrk="1" hangingPunct="1">
              <a:lnSpc>
                <a:spcPct val="100000"/>
              </a:lnSpc>
              <a:spcBef>
                <a:spcPct val="0"/>
              </a:spcBef>
              <a:buFontTx/>
              <a:buNone/>
            </a:pPr>
            <a:endParaRPr lang="en-US" altLang="en-US" sz="48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5024762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59327" y="96982"/>
            <a:ext cx="11873346" cy="658091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3962400" y="138545"/>
            <a:ext cx="3823855"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bn-BD" sz="3600" b="1" dirty="0" smtClean="0">
                <a:latin typeface="NikoshBAN" panose="02000000000000000000" pitchFamily="2" charset="0"/>
                <a:cs typeface="NikoshBAN" panose="02000000000000000000" pitchFamily="2" charset="0"/>
              </a:rPr>
              <a:t>ছবি দেখে বলার চেস্টা কর</a:t>
            </a:r>
            <a:endParaRPr lang="en-US" sz="3600" b="1" dirty="0">
              <a:latin typeface="NikoshBAN" panose="02000000000000000000" pitchFamily="2" charset="0"/>
              <a:cs typeface="NikoshBAN" panose="02000000000000000000" pitchFamily="2" charset="0"/>
            </a:endParaRPr>
          </a:p>
        </p:txBody>
      </p:sp>
      <p:sp>
        <p:nvSpPr>
          <p:cNvPr id="3" name="TextBox 2"/>
          <p:cNvSpPr txBox="1"/>
          <p:nvPr/>
        </p:nvSpPr>
        <p:spPr>
          <a:xfrm>
            <a:off x="374073" y="1052945"/>
            <a:ext cx="2992582" cy="2646219"/>
          </a:xfrm>
          <a:prstGeom prst="rect">
            <a:avLst/>
          </a:prstGeom>
          <a:noFill/>
        </p:spPr>
        <p:txBody>
          <a:bodyPr wrap="square" rtlCol="0">
            <a:spAutoFit/>
          </a:bodyPr>
          <a:lstStyle/>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026" y="901976"/>
            <a:ext cx="3506175" cy="3905551"/>
          </a:xfrm>
          <a:prstGeom prst="rect">
            <a:avLst/>
          </a:prstGeom>
          <a:ln w="38100">
            <a:solidFill>
              <a:schemeClr val="tx1"/>
            </a:solidFill>
          </a:ln>
        </p:spPr>
      </p:pic>
      <p:sp>
        <p:nvSpPr>
          <p:cNvPr id="7" name="TextBox 6"/>
          <p:cNvSpPr txBox="1"/>
          <p:nvPr/>
        </p:nvSpPr>
        <p:spPr>
          <a:xfrm>
            <a:off x="4946073" y="1052945"/>
            <a:ext cx="3532909" cy="3325091"/>
          </a:xfrm>
          <a:prstGeom prst="rect">
            <a:avLst/>
          </a:prstGeom>
          <a:noFill/>
        </p:spPr>
        <p:txBody>
          <a:bodyPr wrap="square" rtlCol="0">
            <a:spAutoFit/>
          </a:bodyPr>
          <a:lstStyle/>
          <a:p>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8530" y="901975"/>
            <a:ext cx="3744191" cy="3905551"/>
          </a:xfrm>
          <a:prstGeom prst="rect">
            <a:avLst/>
          </a:prstGeom>
          <a:ln w="38100">
            <a:solidFill>
              <a:schemeClr val="tx1"/>
            </a:solidFill>
          </a:ln>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236" y="901976"/>
            <a:ext cx="3956990" cy="3905551"/>
          </a:xfrm>
          <a:prstGeom prst="rect">
            <a:avLst/>
          </a:prstGeom>
          <a:ln w="38100">
            <a:solidFill>
              <a:schemeClr val="tx1"/>
            </a:solidFill>
          </a:ln>
        </p:spPr>
      </p:pic>
      <p:sp>
        <p:nvSpPr>
          <p:cNvPr id="13" name="TextBox 12"/>
          <p:cNvSpPr txBox="1"/>
          <p:nvPr/>
        </p:nvSpPr>
        <p:spPr>
          <a:xfrm>
            <a:off x="4847631" y="4980564"/>
            <a:ext cx="3325090" cy="584775"/>
          </a:xfrm>
          <a:prstGeom prst="rect">
            <a:avLst/>
          </a:prstGeom>
          <a:noFill/>
        </p:spPr>
        <p:txBody>
          <a:bodyPr wrap="square" rtlCol="0">
            <a:spAutoFit/>
          </a:bodyPr>
          <a:lstStyle/>
          <a:p>
            <a:r>
              <a:rPr lang="en-US" sz="3200" b="1" dirty="0" err="1" smtClean="0">
                <a:solidFill>
                  <a:srgbClr val="002060"/>
                </a:solidFill>
                <a:latin typeface="NikoshBAN" panose="02000000000000000000" pitchFamily="2" charset="0"/>
                <a:cs typeface="NikoshBAN" panose="02000000000000000000" pitchFamily="2" charset="0"/>
              </a:rPr>
              <a:t>ছবিতে</a:t>
            </a:r>
            <a:r>
              <a:rPr lang="en-US" sz="3200" b="1" dirty="0" smtClean="0">
                <a:solidFill>
                  <a:srgbClr val="002060"/>
                </a:solidFill>
                <a:latin typeface="NikoshBAN" panose="02000000000000000000" pitchFamily="2" charset="0"/>
                <a:cs typeface="NikoshBAN" panose="02000000000000000000" pitchFamily="2" charset="0"/>
              </a:rPr>
              <a:t> </a:t>
            </a:r>
            <a:r>
              <a:rPr lang="en-US" sz="3200" b="1" dirty="0" err="1" smtClean="0">
                <a:solidFill>
                  <a:srgbClr val="002060"/>
                </a:solidFill>
                <a:latin typeface="NikoshBAN" panose="02000000000000000000" pitchFamily="2" charset="0"/>
                <a:cs typeface="NikoshBAN" panose="02000000000000000000" pitchFamily="2" charset="0"/>
              </a:rPr>
              <a:t>কী</a:t>
            </a:r>
            <a:r>
              <a:rPr lang="en-US" sz="3200" b="1" dirty="0" smtClean="0">
                <a:solidFill>
                  <a:srgbClr val="002060"/>
                </a:solidFill>
                <a:latin typeface="NikoshBAN" panose="02000000000000000000" pitchFamily="2" charset="0"/>
                <a:cs typeface="NikoshBAN" panose="02000000000000000000" pitchFamily="2" charset="0"/>
              </a:rPr>
              <a:t> </a:t>
            </a:r>
            <a:r>
              <a:rPr lang="en-US" sz="3200" b="1" dirty="0" err="1" smtClean="0">
                <a:solidFill>
                  <a:srgbClr val="002060"/>
                </a:solidFill>
                <a:latin typeface="NikoshBAN" panose="02000000000000000000" pitchFamily="2" charset="0"/>
                <a:cs typeface="NikoshBAN" panose="02000000000000000000" pitchFamily="2" charset="0"/>
              </a:rPr>
              <a:t>দেখতে</a:t>
            </a:r>
            <a:r>
              <a:rPr lang="en-US" sz="3200" b="1" dirty="0" smtClean="0">
                <a:solidFill>
                  <a:srgbClr val="002060"/>
                </a:solidFill>
                <a:latin typeface="NikoshBAN" panose="02000000000000000000" pitchFamily="2" charset="0"/>
                <a:cs typeface="NikoshBAN" panose="02000000000000000000" pitchFamily="2" charset="0"/>
              </a:rPr>
              <a:t> </a:t>
            </a:r>
            <a:r>
              <a:rPr lang="en-US" sz="3200" b="1" dirty="0" err="1" smtClean="0">
                <a:solidFill>
                  <a:srgbClr val="002060"/>
                </a:solidFill>
                <a:latin typeface="NikoshBAN" panose="02000000000000000000" pitchFamily="2" charset="0"/>
                <a:cs typeface="NikoshBAN" panose="02000000000000000000" pitchFamily="2" charset="0"/>
              </a:rPr>
              <a:t>পাচ্ছ</a:t>
            </a:r>
            <a:r>
              <a:rPr lang="en-US" sz="3200" b="1" dirty="0" smtClean="0">
                <a:solidFill>
                  <a:srgbClr val="002060"/>
                </a:solidFill>
                <a:latin typeface="NikoshBAN" panose="02000000000000000000" pitchFamily="2" charset="0"/>
                <a:cs typeface="NikoshBAN" panose="02000000000000000000" pitchFamily="2" charset="0"/>
              </a:rPr>
              <a:t>?</a:t>
            </a:r>
            <a:endParaRPr lang="en-US" sz="3200" b="1" dirty="0">
              <a:solidFill>
                <a:srgbClr val="002060"/>
              </a:solidFill>
              <a:latin typeface="NikoshBAN" panose="02000000000000000000" pitchFamily="2" charset="0"/>
              <a:cs typeface="NikoshBAN" panose="02000000000000000000" pitchFamily="2" charset="0"/>
            </a:endParaRPr>
          </a:p>
        </p:txBody>
      </p:sp>
      <p:sp>
        <p:nvSpPr>
          <p:cNvPr id="14" name="TextBox 13"/>
          <p:cNvSpPr txBox="1"/>
          <p:nvPr/>
        </p:nvSpPr>
        <p:spPr>
          <a:xfrm>
            <a:off x="5090085" y="5738377"/>
            <a:ext cx="2840182" cy="646331"/>
          </a:xfrm>
          <a:prstGeom prst="rect">
            <a:avLst/>
          </a:prstGeom>
          <a:noFill/>
        </p:spPr>
        <p:txBody>
          <a:bodyPr wrap="square" rtlCol="0">
            <a:spAutoFit/>
          </a:bodyPr>
          <a:lstStyle/>
          <a:p>
            <a:r>
              <a:rPr lang="bn-BD" sz="3600" b="1" dirty="0" smtClean="0">
                <a:solidFill>
                  <a:srgbClr val="002060"/>
                </a:solidFill>
                <a:latin typeface="NikoshBAN" panose="02000000000000000000" pitchFamily="2" charset="0"/>
                <a:cs typeface="NikoshBAN" panose="02000000000000000000" pitchFamily="2" charset="0"/>
              </a:rPr>
              <a:t>ভাস্কর্য ও কারুশিল্প</a:t>
            </a:r>
            <a:endParaRPr lang="en-US" sz="3600" b="1" dirty="0">
              <a:solidFill>
                <a:srgbClr val="00206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293327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p:cTn id="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000" fill="hold"/>
                                        <p:tgtEl>
                                          <p:spTgt spid="14"/>
                                        </p:tgtEl>
                                        <p:attrNameLst>
                                          <p:attrName>ppt_w</p:attrName>
                                        </p:attrNameLst>
                                      </p:cBhvr>
                                      <p:tavLst>
                                        <p:tav tm="0">
                                          <p:val>
                                            <p:fltVal val="0"/>
                                          </p:val>
                                        </p:tav>
                                        <p:tav tm="100000">
                                          <p:val>
                                            <p:strVal val="#ppt_w"/>
                                          </p:val>
                                        </p:tav>
                                      </p:tavLst>
                                    </p:anim>
                                    <p:anim calcmode="lin" valueType="num">
                                      <p:cBhvr>
                                        <p:cTn id="15" dur="1000" fill="hold"/>
                                        <p:tgtEl>
                                          <p:spTgt spid="14"/>
                                        </p:tgtEl>
                                        <p:attrNameLst>
                                          <p:attrName>ppt_h</p:attrName>
                                        </p:attrNameLst>
                                      </p:cBhvr>
                                      <p:tavLst>
                                        <p:tav tm="0">
                                          <p:val>
                                            <p:fltVal val="0"/>
                                          </p:val>
                                        </p:tav>
                                        <p:tav tm="100000">
                                          <p:val>
                                            <p:strVal val="#ppt_h"/>
                                          </p:val>
                                        </p:tav>
                                      </p:tavLst>
                                    </p:anim>
                                    <p:anim calcmode="lin" valueType="num">
                                      <p:cBhvr>
                                        <p:cTn id="16" dur="1000" fill="hold"/>
                                        <p:tgtEl>
                                          <p:spTgt spid="14"/>
                                        </p:tgtEl>
                                        <p:attrNameLst>
                                          <p:attrName>style.rotation</p:attrName>
                                        </p:attrNameLst>
                                      </p:cBhvr>
                                      <p:tavLst>
                                        <p:tav tm="0">
                                          <p:val>
                                            <p:fltVal val="90"/>
                                          </p:val>
                                        </p:tav>
                                        <p:tav tm="100000">
                                          <p:val>
                                            <p:fltVal val="0"/>
                                          </p:val>
                                        </p:tav>
                                      </p:tavLst>
                                    </p:anim>
                                    <p:animEffect transition="in" filter="fade">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79" y="0"/>
            <a:ext cx="12067308" cy="758132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p:cNvGrpSpPr/>
          <p:nvPr/>
        </p:nvGrpSpPr>
        <p:grpSpPr>
          <a:xfrm>
            <a:off x="244184" y="-528638"/>
            <a:ext cx="11828103" cy="7215188"/>
            <a:chOff x="436173" y="-7858"/>
            <a:chExt cx="12095018" cy="8122520"/>
          </a:xfrm>
        </p:grpSpPr>
        <p:sp>
          <p:nvSpPr>
            <p:cNvPr id="5" name="Rectangle 4"/>
            <p:cNvSpPr/>
            <p:nvPr/>
          </p:nvSpPr>
          <p:spPr>
            <a:xfrm>
              <a:off x="436173" y="-7858"/>
              <a:ext cx="12095018" cy="812252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173" y="1622426"/>
              <a:ext cx="3715427" cy="3901495"/>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68726" y="1622426"/>
              <a:ext cx="3685309" cy="3901496"/>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1162" y="1651575"/>
              <a:ext cx="3920838" cy="3872347"/>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119" y="1622425"/>
              <a:ext cx="3715427" cy="3901495"/>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2672" y="1622425"/>
              <a:ext cx="3685309" cy="3901496"/>
            </a:xfrm>
            <a:prstGeom prst="rect">
              <a:avLst/>
            </a:prstGeom>
          </p:spPr>
        </p:pic>
      </p:grpSp>
      <p:sp>
        <p:nvSpPr>
          <p:cNvPr id="16" name="TextBox 15"/>
          <p:cNvSpPr txBox="1"/>
          <p:nvPr/>
        </p:nvSpPr>
        <p:spPr>
          <a:xfrm>
            <a:off x="3244236" y="185736"/>
            <a:ext cx="5543550" cy="1077218"/>
          </a:xfrm>
          <a:prstGeom prst="rect">
            <a:avLst/>
          </a:prstGeom>
          <a:noFill/>
        </p:spPr>
        <p:txBody>
          <a:bodyPr wrap="square" rtlCol="0">
            <a:spAutoFit/>
          </a:bodyPr>
          <a:lstStyle/>
          <a:p>
            <a:r>
              <a:rPr lang="en-US" sz="3200" b="1" dirty="0" err="1">
                <a:solidFill>
                  <a:srgbClr val="002060"/>
                </a:solidFill>
                <a:latin typeface="NikoshBAN" panose="02000000000000000000" pitchFamily="2" charset="0"/>
                <a:cs typeface="NikoshBAN" panose="02000000000000000000" pitchFamily="2" charset="0"/>
              </a:rPr>
              <a:t>আরো</a:t>
            </a:r>
            <a:r>
              <a:rPr lang="en-US" sz="3200" b="1" dirty="0">
                <a:solidFill>
                  <a:srgbClr val="002060"/>
                </a:solidFill>
                <a:latin typeface="NikoshBAN" panose="02000000000000000000" pitchFamily="2" charset="0"/>
                <a:cs typeface="NikoshBAN" panose="02000000000000000000" pitchFamily="2" charset="0"/>
              </a:rPr>
              <a:t> </a:t>
            </a:r>
            <a:r>
              <a:rPr lang="en-US" sz="3200" b="1" dirty="0" err="1">
                <a:solidFill>
                  <a:srgbClr val="002060"/>
                </a:solidFill>
                <a:latin typeface="NikoshBAN" panose="02000000000000000000" pitchFamily="2" charset="0"/>
                <a:cs typeface="NikoshBAN" panose="02000000000000000000" pitchFamily="2" charset="0"/>
              </a:rPr>
              <a:t>কিছু</a:t>
            </a:r>
            <a:r>
              <a:rPr lang="en-US" sz="3200" b="1" dirty="0">
                <a:solidFill>
                  <a:srgbClr val="002060"/>
                </a:solidFill>
                <a:latin typeface="NikoshBAN" panose="02000000000000000000" pitchFamily="2" charset="0"/>
                <a:cs typeface="NikoshBAN" panose="02000000000000000000" pitchFamily="2" charset="0"/>
              </a:rPr>
              <a:t> </a:t>
            </a:r>
            <a:r>
              <a:rPr lang="en-US" sz="3200" b="1" dirty="0" err="1">
                <a:solidFill>
                  <a:srgbClr val="002060"/>
                </a:solidFill>
                <a:latin typeface="NikoshBAN" panose="02000000000000000000" pitchFamily="2" charset="0"/>
                <a:cs typeface="NikoshBAN" panose="02000000000000000000" pitchFamily="2" charset="0"/>
              </a:rPr>
              <a:t>ছবি</a:t>
            </a:r>
            <a:r>
              <a:rPr lang="en-US" sz="3200" b="1" dirty="0">
                <a:solidFill>
                  <a:srgbClr val="002060"/>
                </a:solidFill>
                <a:latin typeface="NikoshBAN" panose="02000000000000000000" pitchFamily="2" charset="0"/>
                <a:cs typeface="NikoshBAN" panose="02000000000000000000" pitchFamily="2" charset="0"/>
              </a:rPr>
              <a:t> </a:t>
            </a:r>
            <a:r>
              <a:rPr lang="en-US" sz="3200" b="1" dirty="0" err="1">
                <a:solidFill>
                  <a:srgbClr val="002060"/>
                </a:solidFill>
                <a:latin typeface="NikoshBAN" panose="02000000000000000000" pitchFamily="2" charset="0"/>
                <a:cs typeface="NikoshBAN" panose="02000000000000000000" pitchFamily="2" charset="0"/>
              </a:rPr>
              <a:t>দেখে</a:t>
            </a:r>
            <a:r>
              <a:rPr lang="en-US" sz="3200" b="1" dirty="0">
                <a:solidFill>
                  <a:srgbClr val="002060"/>
                </a:solidFill>
                <a:latin typeface="NikoshBAN" panose="02000000000000000000" pitchFamily="2" charset="0"/>
                <a:cs typeface="NikoshBAN" panose="02000000000000000000" pitchFamily="2" charset="0"/>
              </a:rPr>
              <a:t> </a:t>
            </a:r>
            <a:r>
              <a:rPr lang="en-US" sz="3200" b="1" dirty="0" err="1">
                <a:solidFill>
                  <a:srgbClr val="002060"/>
                </a:solidFill>
                <a:latin typeface="NikoshBAN" panose="02000000000000000000" pitchFamily="2" charset="0"/>
                <a:cs typeface="NikoshBAN" panose="02000000000000000000" pitchFamily="2" charset="0"/>
              </a:rPr>
              <a:t>বলার</a:t>
            </a:r>
            <a:r>
              <a:rPr lang="en-US" sz="3200" b="1" dirty="0">
                <a:solidFill>
                  <a:srgbClr val="002060"/>
                </a:solidFill>
                <a:latin typeface="NikoshBAN" panose="02000000000000000000" pitchFamily="2" charset="0"/>
                <a:cs typeface="NikoshBAN" panose="02000000000000000000" pitchFamily="2" charset="0"/>
              </a:rPr>
              <a:t> </a:t>
            </a:r>
            <a:r>
              <a:rPr lang="en-US" sz="3200" b="1" dirty="0" err="1">
                <a:solidFill>
                  <a:srgbClr val="002060"/>
                </a:solidFill>
                <a:latin typeface="NikoshBAN" panose="02000000000000000000" pitchFamily="2" charset="0"/>
                <a:cs typeface="NikoshBAN" panose="02000000000000000000" pitchFamily="2" charset="0"/>
              </a:rPr>
              <a:t>চেষ্টা</a:t>
            </a:r>
            <a:r>
              <a:rPr lang="en-US" sz="3200" b="1" dirty="0">
                <a:solidFill>
                  <a:srgbClr val="002060"/>
                </a:solidFill>
                <a:latin typeface="NikoshBAN" panose="02000000000000000000" pitchFamily="2" charset="0"/>
                <a:cs typeface="NikoshBAN" panose="02000000000000000000" pitchFamily="2" charset="0"/>
              </a:rPr>
              <a:t> </a:t>
            </a:r>
            <a:r>
              <a:rPr lang="en-US" sz="3200" b="1" dirty="0" err="1">
                <a:solidFill>
                  <a:srgbClr val="002060"/>
                </a:solidFill>
                <a:latin typeface="NikoshBAN" panose="02000000000000000000" pitchFamily="2" charset="0"/>
                <a:cs typeface="NikoshBAN" panose="02000000000000000000" pitchFamily="2" charset="0"/>
              </a:rPr>
              <a:t>করো</a:t>
            </a:r>
            <a:endParaRPr lang="en-US" sz="3200" b="1" dirty="0">
              <a:solidFill>
                <a:srgbClr val="002060"/>
              </a:solidFill>
              <a:latin typeface="NikoshBAN" panose="02000000000000000000" pitchFamily="2" charset="0"/>
              <a:cs typeface="NikoshBAN" panose="02000000000000000000" pitchFamily="2" charset="0"/>
            </a:endParaRPr>
          </a:p>
          <a:p>
            <a:endParaRPr lang="en-US" sz="3200" dirty="0"/>
          </a:p>
        </p:txBody>
      </p:sp>
      <p:sp>
        <p:nvSpPr>
          <p:cNvPr id="17" name="TextBox 16"/>
          <p:cNvSpPr txBox="1"/>
          <p:nvPr/>
        </p:nvSpPr>
        <p:spPr>
          <a:xfrm>
            <a:off x="767782" y="4658716"/>
            <a:ext cx="10972799" cy="584775"/>
          </a:xfrm>
          <a:prstGeom prst="rect">
            <a:avLst/>
          </a:prstGeom>
          <a:noFill/>
        </p:spPr>
        <p:txBody>
          <a:bodyPr wrap="square" rtlCol="0">
            <a:spAutoFit/>
          </a:bodyPr>
          <a:lstStyle/>
          <a:p>
            <a:r>
              <a:rPr lang="bn-BD" sz="3200" b="1" dirty="0" smtClean="0">
                <a:solidFill>
                  <a:srgbClr val="002060"/>
                </a:solidFill>
                <a:latin typeface="NikoshBAN" panose="02000000000000000000" pitchFamily="2" charset="0"/>
                <a:cs typeface="NikoshBAN" panose="02000000000000000000" pitchFamily="2" charset="0"/>
              </a:rPr>
              <a:t>চিত্রকলা,ভাস্কর্য,নৃত্যকলা,সংগীতকলা,অভিনয়কলা ইত্যাদি এগুলোকে আমরা কী বলি ?</a:t>
            </a:r>
            <a:endParaRPr lang="en-US" sz="3200" b="1" dirty="0">
              <a:solidFill>
                <a:srgbClr val="002060"/>
              </a:solidFill>
              <a:latin typeface="NikoshBAN" panose="02000000000000000000" pitchFamily="2" charset="0"/>
              <a:cs typeface="NikoshBAN" panose="02000000000000000000" pitchFamily="2" charset="0"/>
            </a:endParaRPr>
          </a:p>
        </p:txBody>
      </p:sp>
      <p:sp>
        <p:nvSpPr>
          <p:cNvPr id="18" name="TextBox 17"/>
          <p:cNvSpPr txBox="1"/>
          <p:nvPr/>
        </p:nvSpPr>
        <p:spPr>
          <a:xfrm>
            <a:off x="3601424" y="5330636"/>
            <a:ext cx="4956790" cy="1015663"/>
          </a:xfrm>
          <a:prstGeom prst="rect">
            <a:avLst/>
          </a:prstGeom>
          <a:noFill/>
          <a:ln>
            <a:solidFill>
              <a:srgbClr val="002060"/>
            </a:solidFill>
          </a:ln>
        </p:spPr>
        <p:txBody>
          <a:bodyPr wrap="square" rtlCol="0">
            <a:spAutoFit/>
          </a:bodyPr>
          <a:lstStyle/>
          <a:p>
            <a:r>
              <a:rPr lang="bn-BD" sz="6000" b="1" dirty="0" smtClean="0">
                <a:solidFill>
                  <a:srgbClr val="002060"/>
                </a:solidFill>
                <a:latin typeface="NikoshBAN" panose="02000000000000000000" pitchFamily="2" charset="0"/>
                <a:cs typeface="NikoshBAN" panose="02000000000000000000" pitchFamily="2" charset="0"/>
              </a:rPr>
              <a:t>শিল্পকলার নানা দিক</a:t>
            </a:r>
            <a:endParaRPr lang="en-US" sz="6000" b="1" dirty="0">
              <a:solidFill>
                <a:srgbClr val="00206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699070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anim calcmode="lin" valueType="num">
                                      <p:cBhvr>
                                        <p:cTn id="16" dur="1000" fill="hold"/>
                                        <p:tgtEl>
                                          <p:spTgt spid="18"/>
                                        </p:tgtEl>
                                        <p:attrNameLst>
                                          <p:attrName>ppt_x</p:attrName>
                                        </p:attrNameLst>
                                      </p:cBhvr>
                                      <p:tavLst>
                                        <p:tav tm="0">
                                          <p:val>
                                            <p:strVal val="#ppt_x"/>
                                          </p:val>
                                        </p:tav>
                                        <p:tav tm="100000">
                                          <p:val>
                                            <p:strVal val="#ppt_x"/>
                                          </p:val>
                                        </p:tav>
                                      </p:tavLst>
                                    </p:anim>
                                    <p:anim calcmode="lin" valueType="num">
                                      <p:cBhvr>
                                        <p:cTn id="1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38545" y="138545"/>
            <a:ext cx="11873346" cy="658091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77091" y="4114800"/>
            <a:ext cx="1884218" cy="1233055"/>
          </a:xfrm>
          <a:prstGeom prst="rect">
            <a:avLst/>
          </a:prstGeom>
          <a:noFill/>
        </p:spPr>
        <p:txBody>
          <a:bodyPr wrap="square" rtlCol="0">
            <a:spAutoFit/>
          </a:bodyPr>
          <a:lstStyle/>
          <a:p>
            <a:endParaRPr lang="en-US" dirty="0"/>
          </a:p>
        </p:txBody>
      </p: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9680000">
            <a:off x="386843" y="4081304"/>
            <a:ext cx="3089206" cy="1300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1" y="138545"/>
            <a:ext cx="7135090" cy="6345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cxnSp>
        <p:nvCxnSpPr>
          <p:cNvPr id="9" name="Straight Arrow Connector 8"/>
          <p:cNvCxnSpPr>
            <a:cxnSpLocks noChangeArrowheads="1" noChangeShapeType="1"/>
          </p:cNvCxnSpPr>
          <p:nvPr/>
        </p:nvCxnSpPr>
        <p:spPr bwMode="auto">
          <a:xfrm flipV="1">
            <a:off x="2299854" y="3159620"/>
            <a:ext cx="3447259" cy="1358798"/>
          </a:xfrm>
          <a:prstGeom prst="straightConnector1">
            <a:avLst/>
          </a:prstGeom>
          <a:noFill/>
          <a:ln w="38100" cap="flat" algn="ctr">
            <a:solidFill>
              <a:srgbClr val="FFC000"/>
            </a:solidFill>
            <a:prstDash val="sysDot"/>
            <a:round/>
            <a:headEnd type="none" w="med" len="med"/>
            <a:tailEnd type="triangle" w="med" len="med"/>
          </a:ln>
          <a:extLst>
            <a:ext uri="{909E8E84-426E-40DD-AFC4-6F175D3DCCD1}">
              <a14:hiddenFill xmlns:a14="http://schemas.microsoft.com/office/drawing/2010/main">
                <a:noFill/>
              </a14:hiddenFill>
            </a:ext>
          </a:extLst>
        </p:spPr>
      </p:cxnSp>
      <p:cxnSp>
        <p:nvCxnSpPr>
          <p:cNvPr id="13" name="Straight Arrow Connector 12"/>
          <p:cNvCxnSpPr>
            <a:cxnSpLocks noChangeArrowheads="1" noChangeShapeType="1"/>
          </p:cNvCxnSpPr>
          <p:nvPr/>
        </p:nvCxnSpPr>
        <p:spPr bwMode="auto">
          <a:xfrm flipV="1">
            <a:off x="2299854" y="3229943"/>
            <a:ext cx="3814404" cy="1288474"/>
          </a:xfrm>
          <a:prstGeom prst="straightConnector1">
            <a:avLst/>
          </a:prstGeom>
          <a:noFill/>
          <a:ln w="38100" cap="flat" algn="ctr">
            <a:solidFill>
              <a:srgbClr val="FFC000"/>
            </a:solidFill>
            <a:prstDash val="sysDot"/>
            <a:round/>
            <a:headEnd type="none" w="med" len="med"/>
            <a:tailEnd type="triangle" w="med" len="med"/>
          </a:ln>
          <a:extLst>
            <a:ext uri="{909E8E84-426E-40DD-AFC4-6F175D3DCCD1}">
              <a14:hiddenFill xmlns:a14="http://schemas.microsoft.com/office/drawing/2010/main">
                <a:noFill/>
              </a14:hiddenFill>
            </a:ext>
          </a:extLst>
        </p:spPr>
      </p:cxnSp>
      <p:cxnSp>
        <p:nvCxnSpPr>
          <p:cNvPr id="14" name="Straight Arrow Connector 13"/>
          <p:cNvCxnSpPr>
            <a:cxnSpLocks noChangeArrowheads="1" noChangeShapeType="1"/>
          </p:cNvCxnSpPr>
          <p:nvPr/>
        </p:nvCxnSpPr>
        <p:spPr bwMode="auto">
          <a:xfrm flipV="1">
            <a:off x="2299854" y="3394734"/>
            <a:ext cx="3948546" cy="1233399"/>
          </a:xfrm>
          <a:prstGeom prst="straightConnector1">
            <a:avLst/>
          </a:prstGeom>
          <a:noFill/>
          <a:ln w="38100" cap="flat" algn="ctr">
            <a:solidFill>
              <a:srgbClr val="FFC000"/>
            </a:solidFill>
            <a:prstDash val="sysDot"/>
            <a:round/>
            <a:headEnd type="none" w="med" len="med"/>
            <a:tailEnd type="triangle" w="med" len="med"/>
          </a:ln>
          <a:extLst>
            <a:ext uri="{909E8E84-426E-40DD-AFC4-6F175D3DCCD1}">
              <a14:hiddenFill xmlns:a14="http://schemas.microsoft.com/office/drawing/2010/main">
                <a:noFill/>
              </a14:hiddenFill>
            </a:ext>
          </a:extLst>
        </p:spPr>
      </p:cxnSp>
      <p:cxnSp>
        <p:nvCxnSpPr>
          <p:cNvPr id="15" name="Straight Arrow Connector 14"/>
          <p:cNvCxnSpPr>
            <a:cxnSpLocks noChangeArrowheads="1" noChangeShapeType="1"/>
          </p:cNvCxnSpPr>
          <p:nvPr/>
        </p:nvCxnSpPr>
        <p:spPr bwMode="auto">
          <a:xfrm flipV="1">
            <a:off x="2299854" y="3424075"/>
            <a:ext cx="4253346" cy="1257132"/>
          </a:xfrm>
          <a:prstGeom prst="straightConnector1">
            <a:avLst/>
          </a:prstGeom>
          <a:noFill/>
          <a:ln w="38100" cap="flat" algn="ctr">
            <a:solidFill>
              <a:srgbClr val="FFC000"/>
            </a:solidFill>
            <a:prstDash val="sysDot"/>
            <a:round/>
            <a:headEnd type="none" w="med" len="med"/>
            <a:tailEnd type="triangle" w="med" len="med"/>
          </a:ln>
          <a:extLst>
            <a:ext uri="{909E8E84-426E-40DD-AFC4-6F175D3DCCD1}">
              <a14:hiddenFill xmlns:a14="http://schemas.microsoft.com/office/drawing/2010/main">
                <a:noFill/>
              </a14:hiddenFill>
            </a:ext>
          </a:extLst>
        </p:spPr>
      </p:cxnSp>
      <p:cxnSp>
        <p:nvCxnSpPr>
          <p:cNvPr id="16" name="Straight Arrow Connector 15"/>
          <p:cNvCxnSpPr>
            <a:cxnSpLocks noChangeArrowheads="1" noChangeShapeType="1"/>
          </p:cNvCxnSpPr>
          <p:nvPr/>
        </p:nvCxnSpPr>
        <p:spPr bwMode="auto">
          <a:xfrm flipV="1">
            <a:off x="2299854" y="3620491"/>
            <a:ext cx="4447311" cy="1110837"/>
          </a:xfrm>
          <a:prstGeom prst="straightConnector1">
            <a:avLst/>
          </a:prstGeom>
          <a:noFill/>
          <a:ln w="38100" cap="flat" algn="ctr">
            <a:solidFill>
              <a:srgbClr val="FFC000"/>
            </a:solidFill>
            <a:prstDash val="sysDot"/>
            <a:round/>
            <a:headEnd type="none" w="med" len="med"/>
            <a:tailEnd type="triangle" w="med" len="med"/>
          </a:ln>
          <a:extLst>
            <a:ext uri="{909E8E84-426E-40DD-AFC4-6F175D3DCCD1}">
              <a14:hiddenFill xmlns:a14="http://schemas.microsoft.com/office/drawing/2010/main">
                <a:noFill/>
              </a14:hiddenFill>
            </a:ext>
          </a:extLst>
        </p:spPr>
      </p:cxnSp>
      <p:sp>
        <p:nvSpPr>
          <p:cNvPr id="27" name="TextBox 26"/>
          <p:cNvSpPr txBox="1"/>
          <p:nvPr/>
        </p:nvSpPr>
        <p:spPr>
          <a:xfrm>
            <a:off x="7441152" y="795681"/>
            <a:ext cx="2092036" cy="923330"/>
          </a:xfrm>
          <a:prstGeom prst="rect">
            <a:avLst/>
          </a:prstGeom>
          <a:noFill/>
        </p:spPr>
        <p:txBody>
          <a:bodyPr wrap="square" rtlCol="0">
            <a:spAutoFit/>
          </a:bodyPr>
          <a:lstStyle/>
          <a:p>
            <a:r>
              <a:rPr lang="bn-BD" sz="3600" b="1" dirty="0">
                <a:solidFill>
                  <a:srgbClr val="002060"/>
                </a:solidFill>
                <a:latin typeface="NikoshBAN" panose="02000000000000000000" pitchFamily="2" charset="0"/>
                <a:cs typeface="NikoshBAN" panose="02000000000000000000" pitchFamily="2" charset="0"/>
              </a:rPr>
              <a:t>আজ শিখব</a:t>
            </a:r>
            <a:endParaRPr lang="en-US" sz="3600" b="1" dirty="0">
              <a:solidFill>
                <a:srgbClr val="002060"/>
              </a:solidFill>
              <a:latin typeface="NikoshBAN" panose="02000000000000000000" pitchFamily="2" charset="0"/>
              <a:cs typeface="NikoshBAN" panose="02000000000000000000" pitchFamily="2" charset="0"/>
            </a:endParaRPr>
          </a:p>
          <a:p>
            <a:endParaRPr lang="en-US" dirty="0"/>
          </a:p>
        </p:txBody>
      </p:sp>
      <p:sp>
        <p:nvSpPr>
          <p:cNvPr id="29" name="TextBox 28"/>
          <p:cNvSpPr txBox="1"/>
          <p:nvPr/>
        </p:nvSpPr>
        <p:spPr>
          <a:xfrm>
            <a:off x="6075218" y="1857556"/>
            <a:ext cx="4823905" cy="1200329"/>
          </a:xfrm>
          <a:prstGeom prst="rect">
            <a:avLst/>
          </a:prstGeom>
          <a:noFill/>
        </p:spPr>
        <p:txBody>
          <a:bodyPr wrap="square" rtlCol="0">
            <a:spAutoFit/>
          </a:bodyPr>
          <a:lstStyle/>
          <a:p>
            <a:r>
              <a:rPr lang="bn-BD" sz="5400" b="1" dirty="0">
                <a:solidFill>
                  <a:srgbClr val="002060"/>
                </a:solidFill>
                <a:latin typeface="NikoshBAN" panose="02000000000000000000" pitchFamily="2" charset="0"/>
                <a:cs typeface="NikoshBAN" panose="02000000000000000000" pitchFamily="2" charset="0"/>
              </a:rPr>
              <a:t>শিল্পকলার নানা দিক</a:t>
            </a:r>
            <a:endParaRPr lang="en-US" sz="5400" b="1" dirty="0">
              <a:solidFill>
                <a:srgbClr val="002060"/>
              </a:solidFill>
              <a:latin typeface="NikoshBAN" panose="02000000000000000000" pitchFamily="2" charset="0"/>
              <a:cs typeface="NikoshBAN" panose="02000000000000000000" pitchFamily="2" charset="0"/>
            </a:endParaRPr>
          </a:p>
          <a:p>
            <a:endParaRPr lang="en-US" dirty="0"/>
          </a:p>
        </p:txBody>
      </p:sp>
    </p:spTree>
    <p:extLst>
      <p:ext uri="{BB962C8B-B14F-4D97-AF65-F5344CB8AC3E}">
        <p14:creationId xmlns:p14="http://schemas.microsoft.com/office/powerpoint/2010/main" val="2224673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29"/>
                                        </p:tgtEl>
                                        <p:attrNameLst>
                                          <p:attrName>style.visibility</p:attrName>
                                        </p:attrNameLst>
                                      </p:cBhvr>
                                      <p:to>
                                        <p:strVal val="visible"/>
                                      </p:to>
                                    </p:set>
                                    <p:anim calcmode="lin" valueType="num">
                                      <p:cBhvr>
                                        <p:cTn id="14"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29"/>
                                        </p:tgtEl>
                                        <p:attrNameLst>
                                          <p:attrName>ppt_y</p:attrName>
                                        </p:attrNameLst>
                                      </p:cBhvr>
                                      <p:tavLst>
                                        <p:tav tm="0">
                                          <p:val>
                                            <p:strVal val="#ppt_y"/>
                                          </p:val>
                                        </p:tav>
                                        <p:tav tm="100000">
                                          <p:val>
                                            <p:strVal val="#ppt_y"/>
                                          </p:val>
                                        </p:tav>
                                      </p:tavLst>
                                    </p:anim>
                                    <p:anim calcmode="lin" valueType="num">
                                      <p:cBhvr>
                                        <p:cTn id="16"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59327" y="76279"/>
            <a:ext cx="11873346" cy="658091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4843464" y="126029"/>
            <a:ext cx="1931410" cy="769441"/>
          </a:xfrm>
          <a:prstGeom prst="rect">
            <a:avLst/>
          </a:prstGeom>
          <a:solidFill>
            <a:schemeClr val="accent1">
              <a:lumMod val="40000"/>
              <a:lumOff val="60000"/>
            </a:schemeClr>
          </a:solidFill>
          <a:ln>
            <a:solidFill>
              <a:srgbClr val="0070C0"/>
            </a:solidFill>
          </a:ln>
        </p:spPr>
        <p:txBody>
          <a:bodyPr wrap="square" rtlCol="0">
            <a:spAutoFit/>
          </a:bodyPr>
          <a:lstStyle/>
          <a:p>
            <a:r>
              <a:rPr lang="bn-BD" sz="4400" b="1" dirty="0" smtClean="0">
                <a:solidFill>
                  <a:srgbClr val="002060"/>
                </a:solidFill>
                <a:latin typeface="NikoshBAN" panose="02000000000000000000" pitchFamily="2" charset="0"/>
                <a:cs typeface="NikoshBAN" panose="02000000000000000000" pitchFamily="2" charset="0"/>
              </a:rPr>
              <a:t>শিখনফল</a:t>
            </a:r>
            <a:endParaRPr lang="en-US" sz="4400" b="1" dirty="0">
              <a:solidFill>
                <a:srgbClr val="002060"/>
              </a:solidFill>
              <a:latin typeface="NikoshBAN" panose="02000000000000000000" pitchFamily="2" charset="0"/>
              <a:cs typeface="NikoshBAN" panose="02000000000000000000" pitchFamily="2" charset="0"/>
            </a:endParaRPr>
          </a:p>
        </p:txBody>
      </p:sp>
      <p:sp>
        <p:nvSpPr>
          <p:cNvPr id="8" name="TextBox 7"/>
          <p:cNvSpPr txBox="1"/>
          <p:nvPr/>
        </p:nvSpPr>
        <p:spPr>
          <a:xfrm>
            <a:off x="471488" y="954392"/>
            <a:ext cx="11458575" cy="5355312"/>
          </a:xfrm>
          <a:prstGeom prst="rect">
            <a:avLst/>
          </a:prstGeom>
          <a:noFill/>
        </p:spPr>
        <p:txBody>
          <a:bodyPr wrap="square" rtlCol="0">
            <a:spAutoFit/>
          </a:bodyPr>
          <a:lstStyle/>
          <a:p>
            <a:r>
              <a:rPr lang="bn-BD" sz="5400" b="1" dirty="0" smtClean="0">
                <a:solidFill>
                  <a:srgbClr val="002060"/>
                </a:solidFill>
                <a:latin typeface="NikoshBAN" panose="02000000000000000000" pitchFamily="2" charset="0"/>
                <a:cs typeface="NikoshBAN" panose="02000000000000000000" pitchFamily="2" charset="0"/>
              </a:rPr>
              <a:t>এ পাঠ শেষে শিক্ষার্থীরা...............</a:t>
            </a:r>
          </a:p>
          <a:p>
            <a:pPr marL="285750" indent="-285750">
              <a:buFont typeface="Wingdings" panose="05000000000000000000" pitchFamily="2" charset="2"/>
              <a:buChar char="Ø"/>
            </a:pPr>
            <a:r>
              <a:rPr lang="bn-BD" sz="5400" b="1" dirty="0" smtClean="0">
                <a:solidFill>
                  <a:srgbClr val="002060"/>
                </a:solidFill>
                <a:latin typeface="NikoshBAN" panose="02000000000000000000" pitchFamily="2" charset="0"/>
                <a:cs typeface="NikoshBAN" panose="02000000000000000000" pitchFamily="2" charset="0"/>
              </a:rPr>
              <a:t>নতুন শব্দের অর্থ বলতে পারবে।</a:t>
            </a:r>
          </a:p>
          <a:p>
            <a:pPr marL="285750" indent="-285750">
              <a:buFont typeface="Wingdings" panose="05000000000000000000" pitchFamily="2" charset="2"/>
              <a:buChar char="Ø"/>
            </a:pPr>
            <a:r>
              <a:rPr lang="bn-BD" sz="5400" b="1" dirty="0" smtClean="0">
                <a:solidFill>
                  <a:srgbClr val="002060"/>
                </a:solidFill>
                <a:latin typeface="NikoshBAN" panose="02000000000000000000" pitchFamily="2" charset="0"/>
                <a:cs typeface="NikoshBAN" panose="02000000000000000000" pitchFamily="2" charset="0"/>
              </a:rPr>
              <a:t>চিত্রকলা কী তা উল্লেখ করতে পারবে।</a:t>
            </a:r>
          </a:p>
          <a:p>
            <a:pPr marL="285750" indent="-285750">
              <a:buFont typeface="Wingdings" panose="05000000000000000000" pitchFamily="2" charset="2"/>
              <a:buChar char="Ø"/>
            </a:pPr>
            <a:r>
              <a:rPr lang="bn-BD" sz="5400" b="1" dirty="0" smtClean="0">
                <a:solidFill>
                  <a:srgbClr val="002060"/>
                </a:solidFill>
                <a:latin typeface="NikoshBAN" panose="02000000000000000000" pitchFamily="2" charset="0"/>
                <a:cs typeface="NikoshBAN" panose="02000000000000000000" pitchFamily="2" charset="0"/>
              </a:rPr>
              <a:t>ভাস্কর্যের বর্ণনা দিতে পারবে।</a:t>
            </a:r>
          </a:p>
          <a:p>
            <a:pPr marL="285750" indent="-285750">
              <a:buFont typeface="Wingdings" panose="05000000000000000000" pitchFamily="2" charset="2"/>
              <a:buChar char="Ø"/>
            </a:pPr>
            <a:r>
              <a:rPr lang="bn-BD" sz="5400" b="1" dirty="0" smtClean="0">
                <a:solidFill>
                  <a:srgbClr val="002060"/>
                </a:solidFill>
                <a:latin typeface="NikoshBAN" panose="02000000000000000000" pitchFamily="2" charset="0"/>
                <a:cs typeface="NikoshBAN" panose="02000000000000000000" pitchFamily="2" charset="0"/>
              </a:rPr>
              <a:t>স্থাপত্য,সংগীত ও নৃত্য শিল্পের ব্যাখ্যা দিতে পারবে।</a:t>
            </a:r>
          </a:p>
          <a:p>
            <a:endParaRPr lang="bn-BD" sz="5400" b="1" dirty="0" smtClean="0">
              <a:latin typeface="NikoshBAN" panose="02000000000000000000" pitchFamily="2" charset="0"/>
              <a:cs typeface="NikoshBAN" panose="02000000000000000000" pitchFamily="2" charset="0"/>
            </a:endParaRPr>
          </a:p>
          <a:p>
            <a:pPr marL="285750" indent="-285750">
              <a:buFont typeface="Wingdings" panose="05000000000000000000" pitchFamily="2" charset="2"/>
              <a:buChar char="Ø"/>
            </a:pPr>
            <a:endParaRPr lang="en-US" dirty="0"/>
          </a:p>
        </p:txBody>
      </p:sp>
    </p:spTree>
    <p:extLst>
      <p:ext uri="{BB962C8B-B14F-4D97-AF65-F5344CB8AC3E}">
        <p14:creationId xmlns:p14="http://schemas.microsoft.com/office/powerpoint/2010/main" val="32069080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33837" y="138545"/>
            <a:ext cx="11873346" cy="658091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0117552" y="138545"/>
            <a:ext cx="1757363" cy="646331"/>
          </a:xfrm>
          <a:prstGeom prst="rect">
            <a:avLst/>
          </a:prstGeom>
          <a:solidFill>
            <a:schemeClr val="accent1">
              <a:lumMod val="40000"/>
              <a:lumOff val="60000"/>
            </a:schemeClr>
          </a:solidFill>
        </p:spPr>
        <p:txBody>
          <a:bodyPr wrap="square" rtlCol="0">
            <a:spAutoFit/>
          </a:bodyPr>
          <a:lstStyle/>
          <a:p>
            <a:r>
              <a:rPr lang="bn-BD" sz="3600" b="1" dirty="0" smtClean="0">
                <a:latin typeface="NikoshBAN" panose="02000000000000000000" pitchFamily="2" charset="0"/>
                <a:cs typeface="NikoshBAN" panose="02000000000000000000" pitchFamily="2" charset="0"/>
              </a:rPr>
              <a:t>শব্দের অর্থ</a:t>
            </a:r>
            <a:endParaRPr lang="en-US" sz="3600" b="1" dirty="0">
              <a:latin typeface="NikoshBAN" panose="02000000000000000000" pitchFamily="2" charset="0"/>
              <a:cs typeface="NikoshBAN" panose="02000000000000000000" pitchFamily="2" charset="0"/>
            </a:endParaRPr>
          </a:p>
        </p:txBody>
      </p:sp>
      <p:sp>
        <p:nvSpPr>
          <p:cNvPr id="3" name="TextBox 2"/>
          <p:cNvSpPr txBox="1"/>
          <p:nvPr/>
        </p:nvSpPr>
        <p:spPr>
          <a:xfrm>
            <a:off x="328613" y="985838"/>
            <a:ext cx="1071562" cy="769441"/>
          </a:xfrm>
          <a:prstGeom prst="rect">
            <a:avLst/>
          </a:prstGeom>
          <a:noFill/>
        </p:spPr>
        <p:txBody>
          <a:bodyPr wrap="square" rtlCol="0">
            <a:spAutoFit/>
          </a:bodyPr>
          <a:lstStyle/>
          <a:p>
            <a:r>
              <a:rPr lang="bn-BD" sz="4400" b="1" dirty="0" smtClean="0">
                <a:latin typeface="NikoshBAN" panose="02000000000000000000" pitchFamily="2" charset="0"/>
                <a:cs typeface="NikoshBAN" panose="02000000000000000000" pitchFamily="2" charset="0"/>
              </a:rPr>
              <a:t>ভূবন</a:t>
            </a:r>
            <a:endParaRPr lang="en-US" sz="4400" b="1" dirty="0">
              <a:latin typeface="NikoshBAN" panose="02000000000000000000" pitchFamily="2" charset="0"/>
              <a:cs typeface="NikoshBAN" panose="02000000000000000000" pitchFamily="2" charset="0"/>
            </a:endParaRPr>
          </a:p>
        </p:txBody>
      </p:sp>
      <p:sp>
        <p:nvSpPr>
          <p:cNvPr id="6" name="TextBox 5"/>
          <p:cNvSpPr txBox="1"/>
          <p:nvPr/>
        </p:nvSpPr>
        <p:spPr>
          <a:xfrm>
            <a:off x="3043238" y="885825"/>
            <a:ext cx="2800350" cy="1471613"/>
          </a:xfrm>
          <a:prstGeom prst="rect">
            <a:avLst/>
          </a:prstGeom>
          <a:noFill/>
        </p:spPr>
        <p:txBody>
          <a:bodyPr wrap="square" rtlCol="0">
            <a:spAutoFit/>
          </a:bodyPr>
          <a:lstStyle/>
          <a:p>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25363" y="228281"/>
            <a:ext cx="1946699" cy="1555471"/>
          </a:xfrm>
          <a:prstGeom prst="rect">
            <a:avLst/>
          </a:prstGeom>
          <a:ln w="38100">
            <a:solidFill>
              <a:schemeClr val="tx1"/>
            </a:solidFill>
          </a:ln>
        </p:spPr>
      </p:pic>
      <p:sp>
        <p:nvSpPr>
          <p:cNvPr id="8" name="TextBox 7"/>
          <p:cNvSpPr txBox="1"/>
          <p:nvPr/>
        </p:nvSpPr>
        <p:spPr>
          <a:xfrm>
            <a:off x="5682015" y="864393"/>
            <a:ext cx="1307307" cy="707886"/>
          </a:xfrm>
          <a:prstGeom prst="rect">
            <a:avLst/>
          </a:prstGeom>
          <a:noFill/>
        </p:spPr>
        <p:txBody>
          <a:bodyPr wrap="square" rtlCol="0">
            <a:spAutoFit/>
          </a:bodyPr>
          <a:lstStyle/>
          <a:p>
            <a:r>
              <a:rPr lang="bn-BD" sz="4000" b="1" dirty="0" smtClean="0">
                <a:latin typeface="NikoshBAN" panose="02000000000000000000" pitchFamily="2" charset="0"/>
                <a:cs typeface="NikoshBAN" panose="02000000000000000000" pitchFamily="2" charset="0"/>
              </a:rPr>
              <a:t>পৃথিবী</a:t>
            </a:r>
            <a:endParaRPr lang="en-US" sz="4000" b="1" dirty="0">
              <a:latin typeface="NikoshBAN" panose="02000000000000000000" pitchFamily="2" charset="0"/>
              <a:cs typeface="NikoshBAN" panose="02000000000000000000" pitchFamily="2" charset="0"/>
            </a:endParaRPr>
          </a:p>
        </p:txBody>
      </p:sp>
      <p:sp>
        <p:nvSpPr>
          <p:cNvPr id="9" name="TextBox 8"/>
          <p:cNvSpPr txBox="1"/>
          <p:nvPr/>
        </p:nvSpPr>
        <p:spPr>
          <a:xfrm>
            <a:off x="328613" y="2643188"/>
            <a:ext cx="1757362" cy="707886"/>
          </a:xfrm>
          <a:prstGeom prst="rect">
            <a:avLst/>
          </a:prstGeom>
          <a:noFill/>
        </p:spPr>
        <p:txBody>
          <a:bodyPr wrap="square" rtlCol="0">
            <a:spAutoFit/>
          </a:bodyPr>
          <a:lstStyle/>
          <a:p>
            <a:r>
              <a:rPr lang="bn-BD" sz="4000" b="1" dirty="0" smtClean="0">
                <a:latin typeface="NikoshBAN" panose="02000000000000000000" pitchFamily="2" charset="0"/>
                <a:cs typeface="NikoshBAN" panose="02000000000000000000" pitchFamily="2" charset="0"/>
              </a:rPr>
              <a:t>শিল্পকলা</a:t>
            </a:r>
            <a:endParaRPr lang="en-US" sz="4000" b="1" dirty="0">
              <a:latin typeface="NikoshBAN" panose="02000000000000000000" pitchFamily="2" charset="0"/>
              <a:cs typeface="NikoshBAN" panose="02000000000000000000" pitchFamily="2" charset="0"/>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43926" y="1960635"/>
            <a:ext cx="1928136" cy="1559785"/>
          </a:xfrm>
          <a:prstGeom prst="rect">
            <a:avLst/>
          </a:prstGeom>
          <a:ln w="57150">
            <a:solidFill>
              <a:schemeClr val="tx1"/>
            </a:solidFill>
          </a:ln>
        </p:spPr>
      </p:pic>
      <p:sp>
        <p:nvSpPr>
          <p:cNvPr id="14" name="TextBox 13"/>
          <p:cNvSpPr txBox="1"/>
          <p:nvPr/>
        </p:nvSpPr>
        <p:spPr>
          <a:xfrm>
            <a:off x="5402678" y="2150745"/>
            <a:ext cx="4643437" cy="1200329"/>
          </a:xfrm>
          <a:prstGeom prst="rect">
            <a:avLst/>
          </a:prstGeom>
          <a:noFill/>
        </p:spPr>
        <p:txBody>
          <a:bodyPr wrap="square" rtlCol="0">
            <a:spAutoFit/>
          </a:bodyPr>
          <a:lstStyle/>
          <a:p>
            <a:r>
              <a:rPr lang="bn-BD" sz="3600" b="1" dirty="0" smtClean="0">
                <a:latin typeface="NikoshBAN" panose="02000000000000000000" pitchFamily="2" charset="0"/>
                <a:cs typeface="NikoshBAN" panose="02000000000000000000" pitchFamily="2" charset="0"/>
              </a:rPr>
              <a:t>চিত্রকলা,ভাস্কর্য,নাচ,গান প্রভৃতি এর অন্তর্ভুক্ত।</a:t>
            </a:r>
            <a:endParaRPr lang="en-US" sz="3600" b="1" dirty="0">
              <a:latin typeface="NikoshBAN" panose="02000000000000000000" pitchFamily="2" charset="0"/>
              <a:cs typeface="NikoshBAN" panose="02000000000000000000" pitchFamily="2" charset="0"/>
            </a:endParaRPr>
          </a:p>
        </p:txBody>
      </p:sp>
      <p:sp>
        <p:nvSpPr>
          <p:cNvPr id="15" name="TextBox 14"/>
          <p:cNvSpPr txBox="1"/>
          <p:nvPr/>
        </p:nvSpPr>
        <p:spPr>
          <a:xfrm>
            <a:off x="328613" y="4371975"/>
            <a:ext cx="2057400" cy="1000125"/>
          </a:xfrm>
          <a:prstGeom prst="rect">
            <a:avLst/>
          </a:prstGeom>
          <a:noFill/>
        </p:spPr>
        <p:txBody>
          <a:bodyPr wrap="square" rtlCol="0">
            <a:spAutoFit/>
          </a:bodyPr>
          <a:lstStyle/>
          <a:p>
            <a:endParaRPr lang="en-US" dirty="0"/>
          </a:p>
        </p:txBody>
      </p:sp>
      <p:sp>
        <p:nvSpPr>
          <p:cNvPr id="16" name="TextBox 15"/>
          <p:cNvSpPr txBox="1"/>
          <p:nvPr/>
        </p:nvSpPr>
        <p:spPr>
          <a:xfrm>
            <a:off x="392906" y="4164151"/>
            <a:ext cx="1628775" cy="707886"/>
          </a:xfrm>
          <a:prstGeom prst="rect">
            <a:avLst/>
          </a:prstGeom>
          <a:noFill/>
        </p:spPr>
        <p:txBody>
          <a:bodyPr wrap="square" rtlCol="0">
            <a:spAutoFit/>
          </a:bodyPr>
          <a:lstStyle/>
          <a:p>
            <a:r>
              <a:rPr lang="bn-BD" sz="4000" b="1" dirty="0">
                <a:latin typeface="NikoshBAN" panose="02000000000000000000" pitchFamily="2" charset="0"/>
                <a:cs typeface="NikoshBAN" panose="02000000000000000000" pitchFamily="2" charset="0"/>
              </a:rPr>
              <a:t>ভাস্কর্য,</a:t>
            </a:r>
            <a:endParaRPr lang="en-US" sz="4000" dirty="0"/>
          </a:p>
        </p:txBody>
      </p:sp>
      <p:sp>
        <p:nvSpPr>
          <p:cNvPr id="17" name="TextBox 16"/>
          <p:cNvSpPr txBox="1"/>
          <p:nvPr/>
        </p:nvSpPr>
        <p:spPr>
          <a:xfrm>
            <a:off x="3423264" y="4164151"/>
            <a:ext cx="1963124" cy="1207949"/>
          </a:xfrm>
          <a:prstGeom prst="rect">
            <a:avLst/>
          </a:prstGeom>
          <a:noFill/>
        </p:spPr>
        <p:txBody>
          <a:bodyPr wrap="square" rtlCol="0">
            <a:spAutoFit/>
          </a:bodyPr>
          <a:lstStyle/>
          <a:p>
            <a:endParaRPr lang="en-US" dirty="0"/>
          </a:p>
        </p:txBody>
      </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08938" y="3726553"/>
            <a:ext cx="1963124" cy="1393384"/>
          </a:xfrm>
          <a:prstGeom prst="rect">
            <a:avLst/>
          </a:prstGeom>
          <a:ln w="57150">
            <a:solidFill>
              <a:schemeClr val="tx1"/>
            </a:solidFill>
          </a:ln>
        </p:spPr>
      </p:pic>
      <p:sp>
        <p:nvSpPr>
          <p:cNvPr id="19" name="TextBox 18"/>
          <p:cNvSpPr txBox="1"/>
          <p:nvPr/>
        </p:nvSpPr>
        <p:spPr>
          <a:xfrm>
            <a:off x="5520224" y="3895085"/>
            <a:ext cx="4202203" cy="1003594"/>
          </a:xfrm>
          <a:prstGeom prst="rect">
            <a:avLst/>
          </a:prstGeom>
          <a:noFill/>
        </p:spPr>
        <p:txBody>
          <a:bodyPr wrap="square" rtlCol="0">
            <a:spAutoFit/>
          </a:bodyPr>
          <a:lstStyle/>
          <a:p>
            <a:endParaRPr lang="en-US" dirty="0"/>
          </a:p>
        </p:txBody>
      </p:sp>
      <p:sp>
        <p:nvSpPr>
          <p:cNvPr id="20" name="TextBox 19"/>
          <p:cNvSpPr txBox="1"/>
          <p:nvPr/>
        </p:nvSpPr>
        <p:spPr>
          <a:xfrm>
            <a:off x="5682015" y="3895085"/>
            <a:ext cx="4733573" cy="1200329"/>
          </a:xfrm>
          <a:prstGeom prst="rect">
            <a:avLst/>
          </a:prstGeom>
          <a:noFill/>
        </p:spPr>
        <p:txBody>
          <a:bodyPr wrap="square" rtlCol="0">
            <a:spAutoFit/>
          </a:bodyPr>
          <a:lstStyle/>
          <a:p>
            <a:r>
              <a:rPr lang="bn-BD" sz="3600" b="1" dirty="0" smtClean="0">
                <a:latin typeface="NikoshBAN" panose="02000000000000000000" pitchFamily="2" charset="0"/>
                <a:cs typeface="NikoshBAN" panose="02000000000000000000" pitchFamily="2" charset="0"/>
              </a:rPr>
              <a:t>পাথর খোদাই করে বা মাটি দিয়ে আকার বা গড়ন নির্মাণের কাজ।</a:t>
            </a:r>
            <a:endParaRPr lang="en-US" sz="3600" b="1" dirty="0">
              <a:latin typeface="NikoshBAN" panose="02000000000000000000" pitchFamily="2" charset="0"/>
              <a:cs typeface="NikoshBAN" panose="02000000000000000000" pitchFamily="2" charset="0"/>
            </a:endParaRPr>
          </a:p>
        </p:txBody>
      </p:sp>
      <p:sp>
        <p:nvSpPr>
          <p:cNvPr id="21" name="TextBox 20"/>
          <p:cNvSpPr txBox="1"/>
          <p:nvPr/>
        </p:nvSpPr>
        <p:spPr>
          <a:xfrm>
            <a:off x="392906" y="5529263"/>
            <a:ext cx="1628775" cy="928687"/>
          </a:xfrm>
          <a:prstGeom prst="rect">
            <a:avLst/>
          </a:prstGeom>
          <a:noFill/>
        </p:spPr>
        <p:txBody>
          <a:bodyPr wrap="square" rtlCol="0">
            <a:spAutoFit/>
          </a:bodyPr>
          <a:lstStyle/>
          <a:p>
            <a:endParaRPr lang="en-US" dirty="0"/>
          </a:p>
        </p:txBody>
      </p:sp>
      <p:sp>
        <p:nvSpPr>
          <p:cNvPr id="22" name="TextBox 21"/>
          <p:cNvSpPr txBox="1"/>
          <p:nvPr/>
        </p:nvSpPr>
        <p:spPr>
          <a:xfrm>
            <a:off x="392906" y="5715000"/>
            <a:ext cx="1835944" cy="646331"/>
          </a:xfrm>
          <a:prstGeom prst="rect">
            <a:avLst/>
          </a:prstGeom>
          <a:noFill/>
        </p:spPr>
        <p:txBody>
          <a:bodyPr wrap="square" rtlCol="0">
            <a:spAutoFit/>
          </a:bodyPr>
          <a:lstStyle/>
          <a:p>
            <a:r>
              <a:rPr lang="bn-BD" sz="3600" b="1" dirty="0" smtClean="0">
                <a:latin typeface="NikoshBAN" panose="02000000000000000000" pitchFamily="2" charset="0"/>
                <a:cs typeface="NikoshBAN" panose="02000000000000000000" pitchFamily="2" charset="0"/>
              </a:rPr>
              <a:t>নকশি কাঁথা</a:t>
            </a:r>
            <a:endParaRPr lang="en-US" sz="3600" b="1" dirty="0">
              <a:latin typeface="NikoshBAN" panose="02000000000000000000" pitchFamily="2" charset="0"/>
              <a:cs typeface="NikoshBAN" panose="02000000000000000000" pitchFamily="2" charset="0"/>
            </a:endParaRPr>
          </a:p>
        </p:txBody>
      </p:sp>
      <p:sp>
        <p:nvSpPr>
          <p:cNvPr id="23" name="TextBox 22"/>
          <p:cNvSpPr txBox="1"/>
          <p:nvPr/>
        </p:nvSpPr>
        <p:spPr>
          <a:xfrm>
            <a:off x="3108938" y="5529263"/>
            <a:ext cx="2163150" cy="1143000"/>
          </a:xfrm>
          <a:prstGeom prst="rect">
            <a:avLst/>
          </a:prstGeom>
          <a:noFill/>
        </p:spPr>
        <p:txBody>
          <a:bodyPr wrap="square" rtlCol="0">
            <a:spAutoFit/>
          </a:bodyPr>
          <a:lstStyle/>
          <a:p>
            <a:endParaRPr lang="en-US" dirty="0"/>
          </a:p>
        </p:txBody>
      </p:sp>
      <p:pic>
        <p:nvPicPr>
          <p:cNvPr id="24" name="Picture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3239" y="5277101"/>
            <a:ext cx="2028824" cy="1395162"/>
          </a:xfrm>
          <a:prstGeom prst="rect">
            <a:avLst/>
          </a:prstGeom>
          <a:ln w="57150">
            <a:solidFill>
              <a:schemeClr val="tx1"/>
            </a:solidFill>
          </a:ln>
        </p:spPr>
      </p:pic>
      <p:sp>
        <p:nvSpPr>
          <p:cNvPr id="25" name="TextBox 24"/>
          <p:cNvSpPr txBox="1"/>
          <p:nvPr/>
        </p:nvSpPr>
        <p:spPr>
          <a:xfrm>
            <a:off x="6157913" y="5372100"/>
            <a:ext cx="3700462" cy="1200329"/>
          </a:xfrm>
          <a:prstGeom prst="rect">
            <a:avLst/>
          </a:prstGeom>
          <a:noFill/>
        </p:spPr>
        <p:txBody>
          <a:bodyPr wrap="square" rtlCol="0">
            <a:spAutoFit/>
          </a:bodyPr>
          <a:lstStyle/>
          <a:p>
            <a:r>
              <a:rPr lang="bn-BD" sz="3600" b="1" dirty="0" smtClean="0">
                <a:latin typeface="NikoshBAN" panose="02000000000000000000" pitchFamily="2" charset="0"/>
                <a:cs typeface="NikoshBAN" panose="02000000000000000000" pitchFamily="2" charset="0"/>
              </a:rPr>
              <a:t>সুন্দর নকশা সৃস্টি করে তৈরি কাঁথা।</a:t>
            </a:r>
            <a:endParaRPr lang="en-US" sz="36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671301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1000" fill="hold"/>
                                        <p:tgtEl>
                                          <p:spTgt spid="24"/>
                                        </p:tgtEl>
                                        <p:attrNameLst>
                                          <p:attrName>ppt_w</p:attrName>
                                        </p:attrNameLst>
                                      </p:cBhvr>
                                      <p:tavLst>
                                        <p:tav tm="0">
                                          <p:val>
                                            <p:fltVal val="0"/>
                                          </p:val>
                                        </p:tav>
                                        <p:tav tm="100000">
                                          <p:val>
                                            <p:strVal val="#ppt_w"/>
                                          </p:val>
                                        </p:tav>
                                      </p:tavLst>
                                    </p:anim>
                                    <p:anim calcmode="lin" valueType="num">
                                      <p:cBhvr>
                                        <p:cTn id="29" dur="1000" fill="hold"/>
                                        <p:tgtEl>
                                          <p:spTgt spid="24"/>
                                        </p:tgtEl>
                                        <p:attrNameLst>
                                          <p:attrName>ppt_h</p:attrName>
                                        </p:attrNameLst>
                                      </p:cBhvr>
                                      <p:tavLst>
                                        <p:tav tm="0">
                                          <p:val>
                                            <p:fltVal val="0"/>
                                          </p:val>
                                        </p:tav>
                                        <p:tav tm="100000">
                                          <p:val>
                                            <p:strVal val="#ppt_h"/>
                                          </p:val>
                                        </p:tav>
                                      </p:tavLst>
                                    </p:anim>
                                    <p:anim calcmode="lin" valueType="num">
                                      <p:cBhvr>
                                        <p:cTn id="30" dur="1000" fill="hold"/>
                                        <p:tgtEl>
                                          <p:spTgt spid="24"/>
                                        </p:tgtEl>
                                        <p:attrNameLst>
                                          <p:attrName>style.rotation</p:attrName>
                                        </p:attrNameLst>
                                      </p:cBhvr>
                                      <p:tavLst>
                                        <p:tav tm="0">
                                          <p:val>
                                            <p:fltVal val="90"/>
                                          </p:val>
                                        </p:tav>
                                        <p:tav tm="100000">
                                          <p:val>
                                            <p:fltVal val="0"/>
                                          </p:val>
                                        </p:tav>
                                      </p:tavLst>
                                    </p:anim>
                                    <p:animEffect transition="in" filter="fade">
                                      <p:cBhvr>
                                        <p:cTn id="31"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38545" y="138545"/>
            <a:ext cx="11873346" cy="658091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530957" y="221671"/>
            <a:ext cx="1704108" cy="707886"/>
          </a:xfrm>
          <a:prstGeom prst="rect">
            <a:avLst/>
          </a:prstGeom>
          <a:solidFill>
            <a:schemeClr val="accent1">
              <a:lumMod val="40000"/>
              <a:lumOff val="60000"/>
            </a:schemeClr>
          </a:solidFill>
          <a:ln w="38100">
            <a:solidFill>
              <a:schemeClr val="tx1"/>
            </a:solidFill>
          </a:ln>
        </p:spPr>
        <p:txBody>
          <a:bodyPr wrap="square" rtlCol="0">
            <a:spAutoFit/>
          </a:bodyPr>
          <a:lstStyle/>
          <a:p>
            <a:r>
              <a:rPr lang="bn-BD" sz="4000" b="1" dirty="0" smtClean="0">
                <a:latin typeface="NikoshBAN" panose="02000000000000000000" pitchFamily="2" charset="0"/>
                <a:cs typeface="NikoshBAN" panose="02000000000000000000" pitchFamily="2" charset="0"/>
              </a:rPr>
              <a:t>সরব পাঠ</a:t>
            </a:r>
            <a:endParaRPr lang="en-US" sz="4000" b="1" dirty="0">
              <a:latin typeface="NikoshBAN" panose="02000000000000000000" pitchFamily="2" charset="0"/>
              <a:cs typeface="NikoshBAN" panose="02000000000000000000" pitchFamily="2" charset="0"/>
            </a:endParaRPr>
          </a:p>
        </p:txBody>
      </p:sp>
      <p:sp>
        <p:nvSpPr>
          <p:cNvPr id="7" name="TextBox 6"/>
          <p:cNvSpPr txBox="1"/>
          <p:nvPr/>
        </p:nvSpPr>
        <p:spPr>
          <a:xfrm>
            <a:off x="1149927" y="1510145"/>
            <a:ext cx="3186546" cy="4558146"/>
          </a:xfrm>
          <a:prstGeom prst="rect">
            <a:avLst/>
          </a:prstGeom>
          <a:noFill/>
        </p:spPr>
        <p:txBody>
          <a:bodyPr wrap="square" rtlCol="0">
            <a:spAutoFit/>
          </a:bodyPr>
          <a:lstStyle/>
          <a:p>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7009" y="1240632"/>
            <a:ext cx="5513821" cy="5097169"/>
          </a:xfrm>
          <a:prstGeom prst="rect">
            <a:avLst/>
          </a:prstGeom>
          <a:ln w="38100">
            <a:solidFill>
              <a:schemeClr val="tx1"/>
            </a:solidFill>
          </a:ln>
        </p:spPr>
      </p:pic>
      <p:sp>
        <p:nvSpPr>
          <p:cNvPr id="9" name="TextBox 8"/>
          <p:cNvSpPr txBox="1"/>
          <p:nvPr/>
        </p:nvSpPr>
        <p:spPr>
          <a:xfrm>
            <a:off x="762000" y="1884218"/>
            <a:ext cx="4946130" cy="4281055"/>
          </a:xfrm>
          <a:prstGeom prst="rect">
            <a:avLst/>
          </a:prstGeom>
          <a:noFill/>
        </p:spPr>
        <p:txBody>
          <a:bodyPr wrap="square" rtlCol="0">
            <a:spAutoFit/>
          </a:bodyPr>
          <a:lstStyle/>
          <a:p>
            <a:endParaRPr lang="en-US"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121" y="1240633"/>
            <a:ext cx="5237190" cy="5097169"/>
          </a:xfrm>
          <a:prstGeom prst="rect">
            <a:avLst/>
          </a:prstGeom>
          <a:ln w="38100">
            <a:solidFill>
              <a:schemeClr val="tx1"/>
            </a:solidFill>
          </a:ln>
        </p:spPr>
      </p:pic>
      <p:sp>
        <p:nvSpPr>
          <p:cNvPr id="11" name="TextBox 10"/>
          <p:cNvSpPr txBox="1"/>
          <p:nvPr/>
        </p:nvSpPr>
        <p:spPr>
          <a:xfrm>
            <a:off x="8111865" y="221671"/>
            <a:ext cx="1704108" cy="707886"/>
          </a:xfrm>
          <a:prstGeom prst="rect">
            <a:avLst/>
          </a:prstGeom>
          <a:solidFill>
            <a:schemeClr val="accent1">
              <a:lumMod val="40000"/>
              <a:lumOff val="60000"/>
            </a:schemeClr>
          </a:solidFill>
          <a:ln w="38100">
            <a:solidFill>
              <a:schemeClr val="tx1"/>
            </a:solidFill>
          </a:ln>
        </p:spPr>
        <p:txBody>
          <a:bodyPr wrap="square" rtlCol="0">
            <a:spAutoFit/>
          </a:bodyPr>
          <a:lstStyle/>
          <a:p>
            <a:r>
              <a:rPr lang="bn-BD" sz="4000" b="1" dirty="0" smtClean="0">
                <a:latin typeface="NikoshBAN" panose="02000000000000000000" pitchFamily="2" charset="0"/>
                <a:cs typeface="NikoshBAN" panose="02000000000000000000" pitchFamily="2" charset="0"/>
              </a:rPr>
              <a:t>নিরব পাঠ</a:t>
            </a:r>
            <a:endParaRPr lang="en-US" sz="40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722498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38545" y="166254"/>
            <a:ext cx="11873346" cy="658091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bn-BD" b="1" dirty="0" smtClean="0">
                <a:solidFill>
                  <a:srgbClr val="002060"/>
                </a:solidFill>
                <a:latin typeface="NikoshBAN" panose="02000000000000000000" pitchFamily="2" charset="0"/>
                <a:cs typeface="NikoshBAN" panose="02000000000000000000" pitchFamily="2" charset="0"/>
              </a:rPr>
              <a:t>স</a:t>
            </a:r>
            <a:endParaRPr lang="en-US" b="1" dirty="0">
              <a:solidFill>
                <a:srgbClr val="002060"/>
              </a:solidFill>
              <a:latin typeface="NikoshBAN" panose="02000000000000000000" pitchFamily="2" charset="0"/>
              <a:cs typeface="NikoshBAN" panose="02000000000000000000" pitchFamily="2" charset="0"/>
            </a:endParaRPr>
          </a:p>
        </p:txBody>
      </p:sp>
      <p:sp>
        <p:nvSpPr>
          <p:cNvPr id="2" name="TextBox 1"/>
          <p:cNvSpPr txBox="1"/>
          <p:nvPr/>
        </p:nvSpPr>
        <p:spPr>
          <a:xfrm>
            <a:off x="4918364" y="318655"/>
            <a:ext cx="3519054" cy="651163"/>
          </a:xfrm>
          <a:prstGeom prst="rect">
            <a:avLst/>
          </a:prstGeom>
          <a:noFill/>
        </p:spPr>
        <p:txBody>
          <a:bodyPr wrap="square" rtlCol="0">
            <a:spAutoFit/>
          </a:bodyPr>
          <a:lstStyle/>
          <a:p>
            <a:endParaRPr lang="en-US" dirty="0"/>
          </a:p>
        </p:txBody>
      </p:sp>
      <p:sp>
        <p:nvSpPr>
          <p:cNvPr id="3" name="TextBox 2"/>
          <p:cNvSpPr txBox="1"/>
          <p:nvPr/>
        </p:nvSpPr>
        <p:spPr>
          <a:xfrm>
            <a:off x="4156362" y="46488"/>
            <a:ext cx="4142510" cy="923330"/>
          </a:xfrm>
          <a:prstGeom prst="rect">
            <a:avLst/>
          </a:prstGeom>
          <a:noFill/>
        </p:spPr>
        <p:txBody>
          <a:bodyPr wrap="square" rtlCol="0">
            <a:spAutoFit/>
          </a:bodyPr>
          <a:lstStyle/>
          <a:p>
            <a:r>
              <a:rPr lang="bn-BD" sz="3600" b="1" dirty="0">
                <a:solidFill>
                  <a:srgbClr val="002060"/>
                </a:solidFill>
                <a:latin typeface="NikoshBAN" panose="02000000000000000000" pitchFamily="2" charset="0"/>
                <a:cs typeface="NikoshBAN" panose="02000000000000000000" pitchFamily="2" charset="0"/>
              </a:rPr>
              <a:t>ছবি দেখে বলার চেষ্টা করো</a:t>
            </a:r>
            <a:endParaRPr lang="en-US" sz="3600" b="1" dirty="0">
              <a:solidFill>
                <a:srgbClr val="002060"/>
              </a:solidFill>
              <a:latin typeface="NikoshBAN" panose="02000000000000000000" pitchFamily="2" charset="0"/>
              <a:cs typeface="NikoshBAN" panose="02000000000000000000" pitchFamily="2" charset="0"/>
            </a:endParaRPr>
          </a:p>
          <a:p>
            <a:endParaRPr lang="en-US" dirty="0"/>
          </a:p>
        </p:txBody>
      </p:sp>
      <p:grpSp>
        <p:nvGrpSpPr>
          <p:cNvPr id="19" name="Group 18"/>
          <p:cNvGrpSpPr/>
          <p:nvPr/>
        </p:nvGrpSpPr>
        <p:grpSpPr>
          <a:xfrm>
            <a:off x="318657" y="809641"/>
            <a:ext cx="11585863" cy="3765974"/>
            <a:chOff x="318657" y="809641"/>
            <a:chExt cx="11585863" cy="3765974"/>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r="1289" b="23213"/>
            <a:stretch/>
          </p:blipFill>
          <p:spPr>
            <a:xfrm>
              <a:off x="4601872" y="809641"/>
              <a:ext cx="3455844" cy="3765974"/>
            </a:xfrm>
            <a:prstGeom prst="rect">
              <a:avLst/>
            </a:prstGeom>
            <a:ln w="57150">
              <a:solidFill>
                <a:schemeClr val="tx1"/>
              </a:solidFill>
            </a:ln>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657" y="809641"/>
              <a:ext cx="4042059" cy="3765974"/>
            </a:xfrm>
            <a:prstGeom prst="rect">
              <a:avLst/>
            </a:prstGeom>
            <a:ln w="57150">
              <a:solidFill>
                <a:schemeClr val="tx1"/>
              </a:solidFill>
            </a:ln>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98872" y="809641"/>
              <a:ext cx="3605648" cy="3765973"/>
            </a:xfrm>
            <a:prstGeom prst="rect">
              <a:avLst/>
            </a:prstGeom>
            <a:ln w="57150">
              <a:solidFill>
                <a:schemeClr val="tx1"/>
              </a:solidFill>
            </a:ln>
          </p:spPr>
        </p:pic>
      </p:grpSp>
      <p:sp>
        <p:nvSpPr>
          <p:cNvPr id="20" name="TextBox 19"/>
          <p:cNvSpPr txBox="1"/>
          <p:nvPr/>
        </p:nvSpPr>
        <p:spPr>
          <a:xfrm>
            <a:off x="753340" y="4767303"/>
            <a:ext cx="10643756" cy="1815882"/>
          </a:xfrm>
          <a:prstGeom prst="rect">
            <a:avLst/>
          </a:prstGeom>
          <a:noFill/>
        </p:spPr>
        <p:txBody>
          <a:bodyPr wrap="square" rtlCol="0">
            <a:spAutoFit/>
          </a:bodyPr>
          <a:lstStyle/>
          <a:p>
            <a:r>
              <a:rPr lang="bn-BD" sz="2800" b="1" dirty="0" smtClean="0">
                <a:solidFill>
                  <a:srgbClr val="002060"/>
                </a:solidFill>
                <a:latin typeface="NikoshBAN" panose="02000000000000000000" pitchFamily="2" charset="0"/>
                <a:cs typeface="NikoshBAN" panose="02000000000000000000" pitchFamily="2" charset="0"/>
              </a:rPr>
              <a:t>আমাদের সংস্কৃতি বা কালচার গড়ে উঠেছে নানান শিল্পকলার কারুকাজ দিয়ে।একটি দেশকে জানা যায় তার শিল্পকলা চর্চার ধারা দেখে। বাংলায় একটি কথা আছে – ‘ কালি কলম মন, লেখে তিন জন ‘  - কালি মানে দেশের ঐতিহ্য হাজার বছর প্রবাহিত কালি, কলম হলো শিল্পসৃস্টির বর্তমান সরঞ্জাম,আর মন হলো বর্তমান যুগের সংগে ঐতিহ্যের মিল করে নিজেকে প্রকাশ করার মন।</a:t>
            </a:r>
            <a:endParaRPr lang="en-US" sz="2800" b="1" dirty="0">
              <a:solidFill>
                <a:srgbClr val="00206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110897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grpId="0" nodeType="clickEffect">
                                  <p:stCondLst>
                                    <p:cond delay="0"/>
                                  </p:stCondLst>
                                  <p:childTnLst>
                                    <p:animMotion origin="layout" path="M 2.70833E-6 -4.07407E-6 L 0.70208 -0.02754 " pathEditMode="relative" rAng="0" ptsTypes="AA">
                                      <p:cBhvr>
                                        <p:cTn id="6" dur="2500" fill="hold"/>
                                        <p:tgtEl>
                                          <p:spTgt spid="3"/>
                                        </p:tgtEl>
                                        <p:attrNameLst>
                                          <p:attrName>ppt_x</p:attrName>
                                          <p:attrName>ppt_y</p:attrName>
                                        </p:attrNameLst>
                                      </p:cBhvr>
                                      <p:rCtr x="35104" y="-1389"/>
                                    </p:animMotion>
                                  </p:childTnLst>
                                </p:cTn>
                              </p:par>
                            </p:childTnLst>
                          </p:cTn>
                        </p:par>
                      </p:childTnLst>
                    </p:cTn>
                  </p:par>
                  <p:par>
                    <p:cTn id="7" fill="hold">
                      <p:stCondLst>
                        <p:cond delay="indefinite"/>
                      </p:stCondLst>
                      <p:childTnLst>
                        <p:par>
                          <p:cTn id="8" fill="hold">
                            <p:stCondLst>
                              <p:cond delay="0"/>
                            </p:stCondLst>
                            <p:childTnLst>
                              <p:par>
                                <p:cTn id="9" presetID="41" presetClass="entr" presetSubtype="0" fill="hold" nodeType="clickEffect">
                                  <p:stCondLst>
                                    <p:cond delay="0"/>
                                  </p:stCondLst>
                                  <p:iterate type="lt">
                                    <p:tmPct val="10000"/>
                                  </p:iterate>
                                  <p:childTnLst>
                                    <p:set>
                                      <p:cBhvr>
                                        <p:cTn id="10" dur="1" fill="hold">
                                          <p:stCondLst>
                                            <p:cond delay="0"/>
                                          </p:stCondLst>
                                        </p:cTn>
                                        <p:tgtEl>
                                          <p:spTgt spid="20">
                                            <p:txEl>
                                              <p:pRg st="0" end="0"/>
                                            </p:txEl>
                                          </p:spTgt>
                                        </p:tgtEl>
                                        <p:attrNameLst>
                                          <p:attrName>style.visibility</p:attrName>
                                        </p:attrNameLst>
                                      </p:cBhvr>
                                      <p:to>
                                        <p:strVal val="visible"/>
                                      </p:to>
                                    </p:set>
                                    <p:anim calcmode="lin" valueType="num">
                                      <p:cBhvr>
                                        <p:cTn id="11" dur="500" fill="hold"/>
                                        <p:tgtEl>
                                          <p:spTgt spid="2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0">
                                            <p:txEl>
                                              <p:pRg st="0" end="0"/>
                                            </p:txEl>
                                          </p:spTgt>
                                        </p:tgtEl>
                                        <p:attrNameLst>
                                          <p:attrName>ppt_y</p:attrName>
                                        </p:attrNameLst>
                                      </p:cBhvr>
                                      <p:tavLst>
                                        <p:tav tm="0">
                                          <p:val>
                                            <p:strVal val="#ppt_y"/>
                                          </p:val>
                                        </p:tav>
                                        <p:tav tm="100000">
                                          <p:val>
                                            <p:strVal val="#ppt_y"/>
                                          </p:val>
                                        </p:tav>
                                      </p:tavLst>
                                    </p:anim>
                                    <p:anim calcmode="lin" valueType="num">
                                      <p:cBhvr>
                                        <p:cTn id="13" dur="500" fill="hold"/>
                                        <p:tgtEl>
                                          <p:spTgt spid="2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38545" y="96981"/>
            <a:ext cx="11873346" cy="658091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4696690" y="216840"/>
            <a:ext cx="1773382" cy="646331"/>
          </a:xfrm>
          <a:prstGeom prst="rect">
            <a:avLst/>
          </a:prstGeom>
          <a:solidFill>
            <a:schemeClr val="accent1">
              <a:lumMod val="40000"/>
              <a:lumOff val="60000"/>
            </a:schemeClr>
          </a:solidFill>
          <a:ln w="38100">
            <a:solidFill>
              <a:schemeClr val="tx1"/>
            </a:solidFill>
          </a:ln>
        </p:spPr>
        <p:txBody>
          <a:bodyPr wrap="square" rtlCol="0">
            <a:spAutoFit/>
          </a:bodyPr>
          <a:lstStyle/>
          <a:p>
            <a:r>
              <a:rPr lang="bn-BD" sz="3600" b="1" dirty="0" smtClean="0">
                <a:latin typeface="NikoshBAN" panose="02000000000000000000" pitchFamily="2" charset="0"/>
                <a:cs typeface="NikoshBAN" panose="02000000000000000000" pitchFamily="2" charset="0"/>
              </a:rPr>
              <a:t>একক কাজ</a:t>
            </a:r>
            <a:endParaRPr lang="en-US" sz="3600" b="1" dirty="0">
              <a:latin typeface="NikoshBAN" panose="02000000000000000000" pitchFamily="2" charset="0"/>
              <a:cs typeface="NikoshBAN" panose="02000000000000000000" pitchFamily="2" charset="0"/>
            </a:endParaRPr>
          </a:p>
        </p:txBody>
      </p:sp>
      <p:sp>
        <p:nvSpPr>
          <p:cNvPr id="3" name="TextBox 2"/>
          <p:cNvSpPr txBox="1"/>
          <p:nvPr/>
        </p:nvSpPr>
        <p:spPr>
          <a:xfrm>
            <a:off x="8063345" y="249382"/>
            <a:ext cx="2452255" cy="584775"/>
          </a:xfrm>
          <a:prstGeom prst="rect">
            <a:avLst/>
          </a:prstGeom>
          <a:solidFill>
            <a:schemeClr val="accent1">
              <a:lumMod val="40000"/>
              <a:lumOff val="60000"/>
            </a:schemeClr>
          </a:solidFill>
          <a:ln w="38100">
            <a:solidFill>
              <a:schemeClr val="tx1"/>
            </a:solidFill>
          </a:ln>
        </p:spPr>
        <p:txBody>
          <a:bodyPr wrap="square" rtlCol="0">
            <a:spAutoFit/>
          </a:bodyPr>
          <a:lstStyle/>
          <a:p>
            <a:r>
              <a:rPr lang="bn-BD" sz="3200" b="1" dirty="0" smtClean="0">
                <a:latin typeface="NikoshBAN" panose="02000000000000000000" pitchFamily="2" charset="0"/>
                <a:cs typeface="NikoshBAN" panose="02000000000000000000" pitchFamily="2" charset="0"/>
              </a:rPr>
              <a:t>সময় – ৫ মিনিট</a:t>
            </a:r>
            <a:endParaRPr lang="en-US" sz="3200" b="1" dirty="0">
              <a:latin typeface="NikoshBAN" panose="02000000000000000000" pitchFamily="2" charset="0"/>
              <a:cs typeface="NikoshBAN" panose="02000000000000000000" pitchFamily="2"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6873" y="1944974"/>
            <a:ext cx="4128482" cy="3247739"/>
          </a:xfrm>
          <a:prstGeom prst="rect">
            <a:avLst/>
          </a:prstGeom>
          <a:ln w="57150">
            <a:solidFill>
              <a:schemeClr val="tx1"/>
            </a:solidFill>
          </a:ln>
        </p:spPr>
      </p:pic>
      <p:sp>
        <p:nvSpPr>
          <p:cNvPr id="8" name="TextBox 7"/>
          <p:cNvSpPr txBox="1"/>
          <p:nvPr/>
        </p:nvSpPr>
        <p:spPr>
          <a:xfrm>
            <a:off x="789709" y="1690254"/>
            <a:ext cx="5874327" cy="3785652"/>
          </a:xfrm>
          <a:prstGeom prst="rect">
            <a:avLst/>
          </a:prstGeom>
          <a:noFill/>
          <a:ln w="57150">
            <a:solidFill>
              <a:schemeClr val="tx1"/>
            </a:solidFill>
          </a:ln>
        </p:spPr>
        <p:txBody>
          <a:bodyPr wrap="square" rtlCol="0">
            <a:spAutoFit/>
          </a:bodyPr>
          <a:lstStyle/>
          <a:p>
            <a:r>
              <a:rPr lang="bn-BD" sz="8000" b="1" dirty="0" smtClean="0">
                <a:solidFill>
                  <a:srgbClr val="0070C0"/>
                </a:solidFill>
                <a:latin typeface="NikoshBAN" panose="02000000000000000000" pitchFamily="2" charset="0"/>
                <a:cs typeface="NikoshBAN" panose="02000000000000000000" pitchFamily="2" charset="0"/>
              </a:rPr>
              <a:t>তোমার দেখা ভাস্কর্য সর্ম্পকে </a:t>
            </a:r>
            <a:r>
              <a:rPr lang="bn-BD" sz="8000" b="1" dirty="0">
                <a:solidFill>
                  <a:srgbClr val="0070C0"/>
                </a:solidFill>
                <a:latin typeface="NikoshBAN" panose="02000000000000000000" pitchFamily="2" charset="0"/>
                <a:cs typeface="NikoshBAN" panose="02000000000000000000" pitchFamily="2" charset="0"/>
              </a:rPr>
              <a:t> </a:t>
            </a:r>
            <a:r>
              <a:rPr lang="bn-BD" sz="8000" b="1" dirty="0" smtClean="0">
                <a:solidFill>
                  <a:srgbClr val="0070C0"/>
                </a:solidFill>
                <a:latin typeface="NikoshBAN" panose="02000000000000000000" pitchFamily="2" charset="0"/>
                <a:cs typeface="NikoshBAN" panose="02000000000000000000" pitchFamily="2" charset="0"/>
              </a:rPr>
              <a:t>১টি অনুচ্ছেদ লিখ।  </a:t>
            </a:r>
            <a:endParaRPr lang="en-US" sz="8000" b="1" dirty="0">
              <a:solidFill>
                <a:srgbClr val="0070C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9223772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38545" y="138545"/>
            <a:ext cx="11873346" cy="658091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3865418" y="138545"/>
            <a:ext cx="4294909" cy="923330"/>
          </a:xfrm>
          <a:prstGeom prst="rect">
            <a:avLst/>
          </a:prstGeom>
          <a:noFill/>
        </p:spPr>
        <p:txBody>
          <a:bodyPr wrap="square" rtlCol="0">
            <a:spAutoFit/>
          </a:bodyPr>
          <a:lstStyle/>
          <a:p>
            <a:r>
              <a:rPr lang="bn-BD" sz="3600" b="1" dirty="0">
                <a:solidFill>
                  <a:srgbClr val="002060"/>
                </a:solidFill>
                <a:latin typeface="NikoshBAN" panose="02000000000000000000" pitchFamily="2" charset="0"/>
                <a:cs typeface="NikoshBAN" panose="02000000000000000000" pitchFamily="2" charset="0"/>
              </a:rPr>
              <a:t>ছবি দেখে বলার চেষ্টা করো</a:t>
            </a:r>
            <a:endParaRPr lang="en-US" sz="3600" b="1" dirty="0">
              <a:solidFill>
                <a:srgbClr val="002060"/>
              </a:solidFill>
              <a:latin typeface="NikoshBAN" panose="02000000000000000000" pitchFamily="2" charset="0"/>
              <a:cs typeface="NikoshBAN" panose="02000000000000000000" pitchFamily="2" charset="0"/>
            </a:endParaRPr>
          </a:p>
          <a:p>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091" y="651164"/>
            <a:ext cx="4128654" cy="350520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5745" y="3519055"/>
            <a:ext cx="4724400" cy="3200400"/>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89273" y="512618"/>
            <a:ext cx="4059381" cy="2992584"/>
          </a:xfrm>
          <a:prstGeom prst="rect">
            <a:avLst/>
          </a:prstGeom>
        </p:spPr>
      </p:pic>
      <p:sp>
        <p:nvSpPr>
          <p:cNvPr id="12" name="Horizontal Scroll 11"/>
          <p:cNvSpPr/>
          <p:nvPr/>
        </p:nvSpPr>
        <p:spPr>
          <a:xfrm>
            <a:off x="4558145" y="651164"/>
            <a:ext cx="2909455" cy="2854038"/>
          </a:xfrm>
          <a:prstGeom prst="horizontalScroll">
            <a:avLst/>
          </a:prstGeom>
          <a:blipFill>
            <a:blip r:embed="rId5"/>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5518439" y="1279958"/>
            <a:ext cx="1496291" cy="1446550"/>
          </a:xfrm>
          <a:prstGeom prst="rect">
            <a:avLst/>
          </a:prstGeom>
          <a:noFill/>
        </p:spPr>
        <p:txBody>
          <a:bodyPr wrap="square" rtlCol="0">
            <a:spAutoFit/>
          </a:bodyPr>
          <a:lstStyle/>
          <a:p>
            <a:r>
              <a:rPr lang="bn-BD" sz="4400" b="1" dirty="0" smtClean="0">
                <a:solidFill>
                  <a:srgbClr val="002060"/>
                </a:solidFill>
                <a:latin typeface="NikoshBAN" panose="02000000000000000000" pitchFamily="2" charset="0"/>
                <a:cs typeface="NikoshBAN" panose="02000000000000000000" pitchFamily="2" charset="0"/>
              </a:rPr>
              <a:t>স্থাপত্য নির্দশন</a:t>
            </a:r>
            <a:endParaRPr lang="en-US" sz="4400" dirty="0"/>
          </a:p>
        </p:txBody>
      </p:sp>
    </p:spTree>
    <p:extLst>
      <p:ext uri="{BB962C8B-B14F-4D97-AF65-F5344CB8AC3E}">
        <p14:creationId xmlns:p14="http://schemas.microsoft.com/office/powerpoint/2010/main" val="24694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grpId="0" nodeType="clickEffect">
                                  <p:stCondLst>
                                    <p:cond delay="0"/>
                                  </p:stCondLst>
                                  <p:childTnLst>
                                    <p:animMotion origin="layout" path="M 1.04167E-6 1.38778E-17 L 0.69518 -0.01042 " pathEditMode="relative" rAng="0" ptsTypes="AA">
                                      <p:cBhvr>
                                        <p:cTn id="6" dur="2000" fill="hold"/>
                                        <p:tgtEl>
                                          <p:spTgt spid="2"/>
                                        </p:tgtEl>
                                        <p:attrNameLst>
                                          <p:attrName>ppt_x</p:attrName>
                                          <p:attrName>ppt_y</p:attrName>
                                        </p:attrNameLst>
                                      </p:cBhvr>
                                      <p:rCtr x="34753" y="-532"/>
                                    </p:animMotion>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1000" fill="hold"/>
                                        <p:tgtEl>
                                          <p:spTgt spid="14"/>
                                        </p:tgtEl>
                                        <p:attrNameLst>
                                          <p:attrName>ppt_w</p:attrName>
                                        </p:attrNameLst>
                                      </p:cBhvr>
                                      <p:tavLst>
                                        <p:tav tm="0">
                                          <p:val>
                                            <p:fltVal val="0"/>
                                          </p:val>
                                        </p:tav>
                                        <p:tav tm="100000">
                                          <p:val>
                                            <p:strVal val="#ppt_w"/>
                                          </p:val>
                                        </p:tav>
                                      </p:tavLst>
                                    </p:anim>
                                    <p:anim calcmode="lin" valueType="num">
                                      <p:cBhvr>
                                        <p:cTn id="12" dur="1000" fill="hold"/>
                                        <p:tgtEl>
                                          <p:spTgt spid="14"/>
                                        </p:tgtEl>
                                        <p:attrNameLst>
                                          <p:attrName>ppt_h</p:attrName>
                                        </p:attrNameLst>
                                      </p:cBhvr>
                                      <p:tavLst>
                                        <p:tav tm="0">
                                          <p:val>
                                            <p:fltVal val="0"/>
                                          </p:val>
                                        </p:tav>
                                        <p:tav tm="100000">
                                          <p:val>
                                            <p:strVal val="#ppt_h"/>
                                          </p:val>
                                        </p:tav>
                                      </p:tavLst>
                                    </p:anim>
                                    <p:anim calcmode="lin" valueType="num">
                                      <p:cBhvr>
                                        <p:cTn id="13" dur="1000" fill="hold"/>
                                        <p:tgtEl>
                                          <p:spTgt spid="14"/>
                                        </p:tgtEl>
                                        <p:attrNameLst>
                                          <p:attrName>style.rotation</p:attrName>
                                        </p:attrNameLst>
                                      </p:cBhvr>
                                      <p:tavLst>
                                        <p:tav tm="0">
                                          <p:val>
                                            <p:fltVal val="90"/>
                                          </p:val>
                                        </p:tav>
                                        <p:tav tm="100000">
                                          <p:val>
                                            <p:fltVal val="0"/>
                                          </p:val>
                                        </p:tav>
                                      </p:tavLst>
                                    </p:anim>
                                    <p:animEffect transition="in" filter="fade">
                                      <p:cBhvr>
                                        <p:cTn id="1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59327" y="138544"/>
            <a:ext cx="11873346" cy="65670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729346" y="138545"/>
            <a:ext cx="7273636" cy="707886"/>
          </a:xfrm>
          <a:prstGeom prst="rect">
            <a:avLst/>
          </a:prstGeom>
          <a:solidFill>
            <a:schemeClr val="accent1">
              <a:lumMod val="40000"/>
              <a:lumOff val="60000"/>
            </a:schemeClr>
          </a:solidFill>
        </p:spPr>
        <p:txBody>
          <a:bodyPr wrap="square" rtlCol="0">
            <a:spAutoFit/>
          </a:bodyPr>
          <a:lstStyle/>
          <a:p>
            <a:r>
              <a:rPr lang="bn-BD" sz="4000" b="1" dirty="0" smtClean="0">
                <a:latin typeface="NikoshBAN" panose="02000000000000000000" pitchFamily="2" charset="0"/>
                <a:cs typeface="NikoshBAN" panose="02000000000000000000" pitchFamily="2" charset="0"/>
              </a:rPr>
              <a:t>এসো আরো কিছু ছবি দেখে বলার চেষ্টা করি</a:t>
            </a:r>
            <a:endParaRPr lang="en-US" sz="4000" b="1" dirty="0">
              <a:latin typeface="NikoshBAN" panose="02000000000000000000" pitchFamily="2" charset="0"/>
              <a:cs typeface="NikoshBAN" panose="02000000000000000000" pitchFamily="2"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947" y="1061828"/>
            <a:ext cx="6096000" cy="4847788"/>
          </a:xfrm>
          <a:prstGeom prst="rect">
            <a:avLst/>
          </a:prstGeom>
        </p:spPr>
      </p:pic>
      <p:sp>
        <p:nvSpPr>
          <p:cNvPr id="7" name="TextBox 6"/>
          <p:cNvSpPr txBox="1"/>
          <p:nvPr/>
        </p:nvSpPr>
        <p:spPr>
          <a:xfrm>
            <a:off x="6954983" y="1208782"/>
            <a:ext cx="2036617" cy="707886"/>
          </a:xfrm>
          <a:prstGeom prst="rect">
            <a:avLst/>
          </a:prstGeom>
          <a:solidFill>
            <a:schemeClr val="accent1">
              <a:lumMod val="40000"/>
              <a:lumOff val="60000"/>
            </a:schemeClr>
          </a:solidFill>
        </p:spPr>
        <p:txBody>
          <a:bodyPr wrap="square" rtlCol="0">
            <a:spAutoFit/>
          </a:bodyPr>
          <a:lstStyle/>
          <a:p>
            <a:r>
              <a:rPr lang="bn-BD" sz="4000" b="1" dirty="0" smtClean="0">
                <a:latin typeface="NikoshBAN" panose="02000000000000000000" pitchFamily="2" charset="0"/>
                <a:cs typeface="NikoshBAN" panose="02000000000000000000" pitchFamily="2" charset="0"/>
              </a:rPr>
              <a:t>নিত্যকলা</a:t>
            </a:r>
            <a:endParaRPr lang="en-US" sz="4000" b="1" dirty="0">
              <a:latin typeface="NikoshBAN" panose="02000000000000000000" pitchFamily="2" charset="0"/>
              <a:cs typeface="NikoshBAN" panose="02000000000000000000" pitchFamily="2" charset="0"/>
            </a:endParaRPr>
          </a:p>
        </p:txBody>
      </p:sp>
      <p:sp>
        <p:nvSpPr>
          <p:cNvPr id="10" name="TextBox 9"/>
          <p:cNvSpPr txBox="1"/>
          <p:nvPr/>
        </p:nvSpPr>
        <p:spPr>
          <a:xfrm>
            <a:off x="6941127" y="2168325"/>
            <a:ext cx="2050473" cy="707886"/>
          </a:xfrm>
          <a:prstGeom prst="rect">
            <a:avLst/>
          </a:prstGeom>
          <a:solidFill>
            <a:schemeClr val="accent1">
              <a:lumMod val="40000"/>
              <a:lumOff val="60000"/>
            </a:schemeClr>
          </a:solidFill>
        </p:spPr>
        <p:txBody>
          <a:bodyPr wrap="square" rtlCol="0">
            <a:spAutoFit/>
          </a:bodyPr>
          <a:lstStyle/>
          <a:p>
            <a:r>
              <a:rPr lang="bn-BD" sz="4000" b="1" dirty="0" smtClean="0">
                <a:latin typeface="NikoshBAN" panose="02000000000000000000" pitchFamily="2" charset="0"/>
                <a:cs typeface="NikoshBAN" panose="02000000000000000000" pitchFamily="2" charset="0"/>
              </a:rPr>
              <a:t>সংগীতকলা</a:t>
            </a:r>
            <a:endParaRPr lang="en-US" sz="4000" b="1" dirty="0">
              <a:latin typeface="NikoshBAN" panose="02000000000000000000" pitchFamily="2" charset="0"/>
              <a:cs typeface="NikoshBAN" panose="02000000000000000000" pitchFamily="2" charset="0"/>
            </a:endParaRPr>
          </a:p>
        </p:txBody>
      </p:sp>
      <p:sp>
        <p:nvSpPr>
          <p:cNvPr id="12" name="TextBox 11"/>
          <p:cNvSpPr txBox="1"/>
          <p:nvPr/>
        </p:nvSpPr>
        <p:spPr>
          <a:xfrm>
            <a:off x="6899562" y="3093373"/>
            <a:ext cx="2036618" cy="707886"/>
          </a:xfrm>
          <a:prstGeom prst="rect">
            <a:avLst/>
          </a:prstGeom>
          <a:solidFill>
            <a:schemeClr val="accent1">
              <a:lumMod val="40000"/>
              <a:lumOff val="60000"/>
            </a:schemeClr>
          </a:solidFill>
        </p:spPr>
        <p:txBody>
          <a:bodyPr wrap="square" rtlCol="0">
            <a:spAutoFit/>
          </a:bodyPr>
          <a:lstStyle/>
          <a:p>
            <a:r>
              <a:rPr lang="bn-BD" sz="4000" b="1" dirty="0" smtClean="0">
                <a:latin typeface="NikoshBAN" panose="02000000000000000000" pitchFamily="2" charset="0"/>
                <a:cs typeface="NikoshBAN" panose="02000000000000000000" pitchFamily="2" charset="0"/>
              </a:rPr>
              <a:t>অভিনয়কলা</a:t>
            </a:r>
            <a:endParaRPr lang="en-US" sz="4000" b="1" dirty="0">
              <a:latin typeface="NikoshBAN" panose="02000000000000000000" pitchFamily="2" charset="0"/>
              <a:cs typeface="NikoshBAN" panose="02000000000000000000" pitchFamily="2" charset="0"/>
            </a:endParaRPr>
          </a:p>
        </p:txBody>
      </p:sp>
      <p:sp>
        <p:nvSpPr>
          <p:cNvPr id="14" name="TextBox 13"/>
          <p:cNvSpPr txBox="1"/>
          <p:nvPr/>
        </p:nvSpPr>
        <p:spPr>
          <a:xfrm>
            <a:off x="6927272" y="4018787"/>
            <a:ext cx="2036618" cy="707886"/>
          </a:xfrm>
          <a:prstGeom prst="rect">
            <a:avLst/>
          </a:prstGeom>
          <a:solidFill>
            <a:schemeClr val="accent1">
              <a:lumMod val="40000"/>
              <a:lumOff val="60000"/>
            </a:schemeClr>
          </a:solidFill>
        </p:spPr>
        <p:txBody>
          <a:bodyPr wrap="square" rtlCol="0">
            <a:spAutoFit/>
          </a:bodyPr>
          <a:lstStyle/>
          <a:p>
            <a:r>
              <a:rPr lang="bn-BD" sz="4000" b="1" dirty="0" smtClean="0">
                <a:latin typeface="NikoshBAN" panose="02000000000000000000" pitchFamily="2" charset="0"/>
                <a:cs typeface="NikoshBAN" panose="02000000000000000000" pitchFamily="2" charset="0"/>
              </a:rPr>
              <a:t>  চিত্রশিল্প</a:t>
            </a:r>
            <a:endParaRPr lang="en-US" sz="4000" b="1" dirty="0">
              <a:latin typeface="NikoshBAN" panose="02000000000000000000" pitchFamily="2" charset="0"/>
              <a:cs typeface="NikoshBAN" panose="02000000000000000000" pitchFamily="2" charset="0"/>
            </a:endParaRPr>
          </a:p>
        </p:txBody>
      </p:sp>
      <p:sp>
        <p:nvSpPr>
          <p:cNvPr id="8" name="TextBox 7"/>
          <p:cNvSpPr txBox="1"/>
          <p:nvPr/>
        </p:nvSpPr>
        <p:spPr>
          <a:xfrm>
            <a:off x="6941127" y="4990933"/>
            <a:ext cx="2022763" cy="707886"/>
          </a:xfrm>
          <a:prstGeom prst="rect">
            <a:avLst/>
          </a:prstGeom>
          <a:solidFill>
            <a:schemeClr val="accent1">
              <a:lumMod val="40000"/>
              <a:lumOff val="60000"/>
            </a:schemeClr>
          </a:solidFill>
        </p:spPr>
        <p:txBody>
          <a:bodyPr wrap="square" rtlCol="0">
            <a:spAutoFit/>
          </a:bodyPr>
          <a:lstStyle/>
          <a:p>
            <a:r>
              <a:rPr lang="bn-BD" sz="4000" b="1" dirty="0" smtClean="0">
                <a:latin typeface="NikoshBAN" panose="02000000000000000000" pitchFamily="2" charset="0"/>
                <a:cs typeface="NikoshBAN" panose="02000000000000000000" pitchFamily="2" charset="0"/>
              </a:rPr>
              <a:t>   স্থাপত্য</a:t>
            </a:r>
            <a:endParaRPr lang="en-US" sz="4000" b="1" dirty="0">
              <a:latin typeface="NikoshBAN" panose="02000000000000000000" pitchFamily="2" charset="0"/>
              <a:cs typeface="NikoshBAN" panose="02000000000000000000" pitchFamily="2" charset="0"/>
            </a:endParaRPr>
          </a:p>
        </p:txBody>
      </p:sp>
      <p:sp>
        <p:nvSpPr>
          <p:cNvPr id="18" name="TextBox 17"/>
          <p:cNvSpPr txBox="1"/>
          <p:nvPr/>
        </p:nvSpPr>
        <p:spPr>
          <a:xfrm>
            <a:off x="1025236" y="5816581"/>
            <a:ext cx="9088582" cy="1015663"/>
          </a:xfrm>
          <a:prstGeom prst="rect">
            <a:avLst/>
          </a:prstGeom>
          <a:noFill/>
        </p:spPr>
        <p:txBody>
          <a:bodyPr wrap="square" rtlCol="0">
            <a:spAutoFit/>
          </a:bodyPr>
          <a:lstStyle/>
          <a:p>
            <a:r>
              <a:rPr lang="bn-BD" sz="6000" b="1" dirty="0" smtClean="0">
                <a:solidFill>
                  <a:srgbClr val="0070C0"/>
                </a:solidFill>
                <a:latin typeface="NikoshBAN" panose="02000000000000000000" pitchFamily="2" charset="0"/>
                <a:cs typeface="NikoshBAN" panose="02000000000000000000" pitchFamily="2" charset="0"/>
              </a:rPr>
              <a:t>এসব আমাদের শিল্পকলার নানা দিক</a:t>
            </a:r>
            <a:endParaRPr lang="en-US" sz="6000" b="1" dirty="0">
              <a:solidFill>
                <a:srgbClr val="0070C0"/>
              </a:solidFill>
              <a:latin typeface="NikoshBAN" panose="02000000000000000000" pitchFamily="2" charset="0"/>
              <a:cs typeface="NikoshBAN" panose="02000000000000000000" pitchFamily="2" charset="0"/>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698" y="1014381"/>
            <a:ext cx="6227620" cy="486587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698" y="1014381"/>
            <a:ext cx="6227619" cy="4802200"/>
          </a:xfrm>
          <a:prstGeom prst="rect">
            <a:avLst/>
          </a:prstGeom>
        </p:spPr>
      </p:pic>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0946" y="1014381"/>
            <a:ext cx="6203371" cy="4865870"/>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0945" y="1014381"/>
            <a:ext cx="6189518" cy="4865870"/>
          </a:xfrm>
          <a:prstGeom prst="rect">
            <a:avLst/>
          </a:prstGeom>
        </p:spPr>
      </p:pic>
    </p:spTree>
    <p:extLst>
      <p:ext uri="{BB962C8B-B14F-4D97-AF65-F5344CB8AC3E}">
        <p14:creationId xmlns:p14="http://schemas.microsoft.com/office/powerpoint/2010/main" val="742129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p:cTn id="63" dur="500" fill="hold"/>
                                        <p:tgtEl>
                                          <p:spTgt spid="20"/>
                                        </p:tgtEl>
                                        <p:attrNameLst>
                                          <p:attrName>ppt_w</p:attrName>
                                        </p:attrNameLst>
                                      </p:cBhvr>
                                      <p:tavLst>
                                        <p:tav tm="0">
                                          <p:val>
                                            <p:fltVal val="0"/>
                                          </p:val>
                                        </p:tav>
                                        <p:tav tm="100000">
                                          <p:val>
                                            <p:strVal val="#ppt_w"/>
                                          </p:val>
                                        </p:tav>
                                      </p:tavLst>
                                    </p:anim>
                                    <p:anim calcmode="lin" valueType="num">
                                      <p:cBhvr>
                                        <p:cTn id="64" dur="500" fill="hold"/>
                                        <p:tgtEl>
                                          <p:spTgt spid="20"/>
                                        </p:tgtEl>
                                        <p:attrNameLst>
                                          <p:attrName>ppt_h</p:attrName>
                                        </p:attrNameLst>
                                      </p:cBhvr>
                                      <p:tavLst>
                                        <p:tav tm="0">
                                          <p:val>
                                            <p:fltVal val="0"/>
                                          </p:val>
                                        </p:tav>
                                        <p:tav tm="100000">
                                          <p:val>
                                            <p:strVal val="#ppt_h"/>
                                          </p:val>
                                        </p:tav>
                                      </p:tavLst>
                                    </p:anim>
                                    <p:animEffect transition="in" filter="fade">
                                      <p:cBhvr>
                                        <p:cTn id="65" dur="500"/>
                                        <p:tgtEl>
                                          <p:spTgt spid="20"/>
                                        </p:tgtEl>
                                      </p:cBhvr>
                                    </p:animEffect>
                                  </p:childTnLst>
                                </p:cTn>
                              </p:par>
                            </p:childTnLst>
                          </p:cTn>
                        </p:par>
                      </p:childTnLst>
                    </p:cTn>
                  </p:par>
                  <p:par>
                    <p:cTn id="66" fill="hold">
                      <p:stCondLst>
                        <p:cond delay="indefinite"/>
                      </p:stCondLst>
                      <p:childTnLst>
                        <p:par>
                          <p:cTn id="67" fill="hold">
                            <p:stCondLst>
                              <p:cond delay="0"/>
                            </p:stCondLst>
                            <p:childTnLst>
                              <p:par>
                                <p:cTn id="68" presetID="47" presetClass="entr" presetSubtype="0" fill="hold" grpId="0" nodeType="click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fade">
                                      <p:cBhvr>
                                        <p:cTn id="70" dur="1000"/>
                                        <p:tgtEl>
                                          <p:spTgt spid="8"/>
                                        </p:tgtEl>
                                      </p:cBhvr>
                                    </p:animEffect>
                                    <p:anim calcmode="lin" valueType="num">
                                      <p:cBhvr>
                                        <p:cTn id="71" dur="1000" fill="hold"/>
                                        <p:tgtEl>
                                          <p:spTgt spid="8"/>
                                        </p:tgtEl>
                                        <p:attrNameLst>
                                          <p:attrName>ppt_x</p:attrName>
                                        </p:attrNameLst>
                                      </p:cBhvr>
                                      <p:tavLst>
                                        <p:tav tm="0">
                                          <p:val>
                                            <p:strVal val="#ppt_x"/>
                                          </p:val>
                                        </p:tav>
                                        <p:tav tm="100000">
                                          <p:val>
                                            <p:strVal val="#ppt_x"/>
                                          </p:val>
                                        </p:tav>
                                      </p:tavLst>
                                    </p:anim>
                                    <p:anim calcmode="lin" valueType="num">
                                      <p:cBhvr>
                                        <p:cTn id="7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1" presetClass="entr" presetSubtype="0" fill="hold" grpId="0" nodeType="clickEffect">
                                  <p:stCondLst>
                                    <p:cond delay="0"/>
                                  </p:stCondLst>
                                  <p:iterate type="lt">
                                    <p:tmPct val="10000"/>
                                  </p:iterate>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18"/>
                                        </p:tgtEl>
                                        <p:attrNameLst>
                                          <p:attrName>ppt_y</p:attrName>
                                        </p:attrNameLst>
                                      </p:cBhvr>
                                      <p:tavLst>
                                        <p:tav tm="0">
                                          <p:val>
                                            <p:strVal val="#ppt_y"/>
                                          </p:val>
                                        </p:tav>
                                        <p:tav tm="100000">
                                          <p:val>
                                            <p:strVal val="#ppt_y"/>
                                          </p:val>
                                        </p:tav>
                                      </p:tavLst>
                                    </p:anim>
                                    <p:anim calcmode="lin" valueType="num">
                                      <p:cBhvr>
                                        <p:cTn id="7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2" grpId="0" animBg="1"/>
      <p:bldP spid="14" grpId="0" animBg="1"/>
      <p:bldP spid="8" grpId="0" animBg="1"/>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38545" y="138545"/>
            <a:ext cx="11873346" cy="658091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4835238" y="138545"/>
            <a:ext cx="2078182" cy="646331"/>
          </a:xfrm>
          <a:prstGeom prst="rect">
            <a:avLst/>
          </a:prstGeom>
          <a:solidFill>
            <a:schemeClr val="accent1">
              <a:lumMod val="40000"/>
              <a:lumOff val="60000"/>
            </a:schemeClr>
          </a:solidFill>
          <a:ln w="38100">
            <a:solidFill>
              <a:schemeClr val="tx1"/>
            </a:solidFill>
          </a:ln>
        </p:spPr>
        <p:txBody>
          <a:bodyPr wrap="square" rtlCol="0">
            <a:spAutoFit/>
          </a:bodyPr>
          <a:lstStyle/>
          <a:p>
            <a:r>
              <a:rPr lang="en-US" sz="3600" b="1" dirty="0" err="1" smtClean="0">
                <a:latin typeface="NikoshBAN" panose="02000000000000000000" pitchFamily="2" charset="0"/>
                <a:cs typeface="NikoshBAN" panose="02000000000000000000" pitchFamily="2" charset="0"/>
              </a:rPr>
              <a:t>জোড়ায়</a:t>
            </a:r>
            <a:r>
              <a:rPr lang="en-US" sz="3600" b="1" dirty="0" smtClean="0">
                <a:latin typeface="NikoshBAN" panose="02000000000000000000" pitchFamily="2" charset="0"/>
                <a:cs typeface="NikoshBAN" panose="02000000000000000000" pitchFamily="2" charset="0"/>
              </a:rPr>
              <a:t> </a:t>
            </a:r>
            <a:r>
              <a:rPr lang="en-US" sz="3600" b="1" dirty="0" err="1" smtClean="0">
                <a:latin typeface="NikoshBAN" panose="02000000000000000000" pitchFamily="2" charset="0"/>
                <a:cs typeface="NikoshBAN" panose="02000000000000000000" pitchFamily="2" charset="0"/>
              </a:rPr>
              <a:t>কাজ</a:t>
            </a:r>
            <a:endParaRPr lang="en-US" sz="3600" b="1" dirty="0">
              <a:latin typeface="NikoshBAN" panose="02000000000000000000" pitchFamily="2" charset="0"/>
              <a:cs typeface="NikoshBAN" panose="02000000000000000000" pitchFamily="2" charset="0"/>
            </a:endParaRPr>
          </a:p>
        </p:txBody>
      </p:sp>
      <p:sp>
        <p:nvSpPr>
          <p:cNvPr id="3" name="TextBox 2"/>
          <p:cNvSpPr txBox="1"/>
          <p:nvPr/>
        </p:nvSpPr>
        <p:spPr>
          <a:xfrm>
            <a:off x="9185564" y="169322"/>
            <a:ext cx="2424549" cy="584775"/>
          </a:xfrm>
          <a:prstGeom prst="rect">
            <a:avLst/>
          </a:prstGeom>
          <a:solidFill>
            <a:schemeClr val="accent1">
              <a:lumMod val="40000"/>
              <a:lumOff val="60000"/>
            </a:schemeClr>
          </a:solidFill>
          <a:ln w="38100">
            <a:solidFill>
              <a:schemeClr val="tx1"/>
            </a:solidFill>
          </a:ln>
        </p:spPr>
        <p:txBody>
          <a:bodyPr wrap="square" rtlCol="0">
            <a:spAutoFit/>
          </a:bodyPr>
          <a:lstStyle/>
          <a:p>
            <a:r>
              <a:rPr lang="bn-BD" sz="3200" b="1" dirty="0" smtClean="0">
                <a:latin typeface="NikoshBAN" panose="02000000000000000000" pitchFamily="2" charset="0"/>
                <a:cs typeface="NikoshBAN" panose="02000000000000000000" pitchFamily="2" charset="0"/>
              </a:rPr>
              <a:t>সময় – ৩ মিনিট</a:t>
            </a:r>
            <a:endParaRPr lang="en-US" sz="3200" b="1" dirty="0">
              <a:latin typeface="NikoshBAN" panose="02000000000000000000" pitchFamily="2" charset="0"/>
              <a:cs typeface="NikoshBAN" panose="02000000000000000000" pitchFamily="2" charset="0"/>
            </a:endParaRPr>
          </a:p>
        </p:txBody>
      </p:sp>
      <p:sp>
        <p:nvSpPr>
          <p:cNvPr id="6" name="TextBox 5"/>
          <p:cNvSpPr txBox="1"/>
          <p:nvPr/>
        </p:nvSpPr>
        <p:spPr>
          <a:xfrm>
            <a:off x="7204364" y="955964"/>
            <a:ext cx="4308763" cy="5181600"/>
          </a:xfrm>
          <a:prstGeom prst="rect">
            <a:avLst/>
          </a:prstGeom>
          <a:noFill/>
        </p:spPr>
        <p:txBody>
          <a:bodyPr wrap="square" rtlCol="0">
            <a:spAutoFit/>
          </a:bodyPr>
          <a:lstStyle/>
          <a:p>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0293" y="1080654"/>
            <a:ext cx="4890654" cy="4932219"/>
          </a:xfrm>
          <a:prstGeom prst="rect">
            <a:avLst/>
          </a:prstGeom>
          <a:ln w="38100">
            <a:solidFill>
              <a:schemeClr val="tx1"/>
            </a:solidFill>
          </a:ln>
        </p:spPr>
      </p:pic>
      <p:sp>
        <p:nvSpPr>
          <p:cNvPr id="8" name="TextBox 7"/>
          <p:cNvSpPr txBox="1"/>
          <p:nvPr/>
        </p:nvSpPr>
        <p:spPr>
          <a:xfrm>
            <a:off x="263237" y="1939636"/>
            <a:ext cx="6567056" cy="3785652"/>
          </a:xfrm>
          <a:prstGeom prst="rect">
            <a:avLst/>
          </a:prstGeom>
          <a:noFill/>
        </p:spPr>
        <p:txBody>
          <a:bodyPr wrap="square" rtlCol="0">
            <a:spAutoFit/>
          </a:bodyPr>
          <a:lstStyle/>
          <a:p>
            <a:r>
              <a:rPr lang="bn-BD" sz="8000" b="1" dirty="0" smtClean="0">
                <a:latin typeface="NikoshBAN" panose="02000000000000000000" pitchFamily="2" charset="0"/>
                <a:cs typeface="NikoshBAN" panose="02000000000000000000" pitchFamily="2" charset="0"/>
              </a:rPr>
              <a:t>বাংলাদেশে অবস্থিত ১০টি স্থপত্যের নাম লিখ।</a:t>
            </a:r>
            <a:endParaRPr lang="en-US" sz="80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841568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38545" y="138545"/>
            <a:ext cx="11873346" cy="658091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dirty="0" smtClean="0"/>
              <a:t>স</a:t>
            </a:r>
            <a:endParaRPr lang="en-US" dirty="0"/>
          </a:p>
        </p:txBody>
      </p:sp>
      <p:sp>
        <p:nvSpPr>
          <p:cNvPr id="3" name="TextBox 2"/>
          <p:cNvSpPr txBox="1"/>
          <p:nvPr/>
        </p:nvSpPr>
        <p:spPr>
          <a:xfrm>
            <a:off x="2673928" y="138545"/>
            <a:ext cx="7093528" cy="984885"/>
          </a:xfrm>
          <a:prstGeom prst="rect">
            <a:avLst/>
          </a:prstGeom>
          <a:noFill/>
        </p:spPr>
        <p:txBody>
          <a:bodyPr wrap="square" rtlCol="0">
            <a:spAutoFit/>
          </a:bodyPr>
          <a:lstStyle/>
          <a:p>
            <a:r>
              <a:rPr lang="bn-BD" sz="4000" b="1" dirty="0">
                <a:latin typeface="NikoshBAN" panose="02000000000000000000" pitchFamily="2" charset="0"/>
                <a:cs typeface="NikoshBAN" panose="02000000000000000000" pitchFamily="2" charset="0"/>
              </a:rPr>
              <a:t>এসো আরো কিছু ছবি দেখে বলার চেষ্টা করি</a:t>
            </a:r>
            <a:endParaRPr lang="en-US" sz="4000" b="1" dirty="0">
              <a:latin typeface="NikoshBAN" panose="02000000000000000000" pitchFamily="2" charset="0"/>
              <a:cs typeface="NikoshBAN" panose="02000000000000000000" pitchFamily="2" charset="0"/>
            </a:endParaRPr>
          </a:p>
          <a:p>
            <a:endParaRPr lang="en-US" dirty="0"/>
          </a:p>
        </p:txBody>
      </p:sp>
      <p:sp>
        <p:nvSpPr>
          <p:cNvPr id="12" name="TextBox 11"/>
          <p:cNvSpPr txBox="1"/>
          <p:nvPr/>
        </p:nvSpPr>
        <p:spPr>
          <a:xfrm>
            <a:off x="8672513" y="957263"/>
            <a:ext cx="3000375" cy="3757612"/>
          </a:xfrm>
          <a:prstGeom prst="rect">
            <a:avLst/>
          </a:prstGeom>
          <a:noFill/>
        </p:spPr>
        <p:txBody>
          <a:bodyPr wrap="square" rtlCol="0">
            <a:spAutoFit/>
          </a:bodyPr>
          <a:lstStyle/>
          <a:p>
            <a:endParaRPr lang="en-US" dirty="0"/>
          </a:p>
        </p:txBody>
      </p:sp>
      <p:grpSp>
        <p:nvGrpSpPr>
          <p:cNvPr id="16" name="Group 15"/>
          <p:cNvGrpSpPr/>
          <p:nvPr/>
        </p:nvGrpSpPr>
        <p:grpSpPr>
          <a:xfrm>
            <a:off x="307170" y="830840"/>
            <a:ext cx="11551455" cy="3984048"/>
            <a:chOff x="307170" y="830840"/>
            <a:chExt cx="11551455" cy="3984048"/>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9536" y="830840"/>
              <a:ext cx="3542865" cy="3971925"/>
            </a:xfrm>
            <a:prstGeom prst="rect">
              <a:avLst/>
            </a:prstGeom>
            <a:ln w="57150">
              <a:solidFill>
                <a:schemeClr val="tx1"/>
              </a:solidFill>
            </a:ln>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170" y="842963"/>
              <a:ext cx="3736627" cy="3971925"/>
            </a:xfrm>
            <a:prstGeom prst="rect">
              <a:avLst/>
            </a:prstGeom>
            <a:ln w="57150">
              <a:solidFill>
                <a:schemeClr val="tx1"/>
              </a:solidFill>
            </a:ln>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58139" y="830840"/>
              <a:ext cx="3900486" cy="3971925"/>
            </a:xfrm>
            <a:prstGeom prst="rect">
              <a:avLst/>
            </a:prstGeom>
            <a:ln w="57150">
              <a:solidFill>
                <a:schemeClr val="tx1"/>
              </a:solidFill>
            </a:ln>
          </p:spPr>
        </p:pic>
      </p:grpSp>
      <p:sp>
        <p:nvSpPr>
          <p:cNvPr id="17" name="TextBox 16"/>
          <p:cNvSpPr txBox="1"/>
          <p:nvPr/>
        </p:nvSpPr>
        <p:spPr>
          <a:xfrm>
            <a:off x="307171" y="5098473"/>
            <a:ext cx="11704720" cy="1569660"/>
          </a:xfrm>
          <a:prstGeom prst="rect">
            <a:avLst/>
          </a:prstGeom>
          <a:noFill/>
        </p:spPr>
        <p:txBody>
          <a:bodyPr wrap="square" rtlCol="0">
            <a:spAutoFit/>
          </a:bodyPr>
          <a:lstStyle/>
          <a:p>
            <a:r>
              <a:rPr lang="bn-BD" sz="2400" b="1" dirty="0" smtClean="0">
                <a:solidFill>
                  <a:srgbClr val="002060"/>
                </a:solidFill>
                <a:latin typeface="NikoshBAN" panose="02000000000000000000" pitchFamily="2" charset="0"/>
                <a:cs typeface="NikoshBAN" panose="02000000000000000000" pitchFamily="2" charset="0"/>
              </a:rPr>
              <a:t>আমাদের প্রাত্যহিক জীবনে, কত রকম জিনিস প্রয়োজন হয় – ঘটি, বাটি থেকে বিছানাপত্র। শুধু প্রয়োজন মিটলেই মানুষ খুশি হয় না – মানুষের মন বলে, প্রয়োজন মিটলেই হবেনা তাকে সুন্দর হতে হবে। যেমন নকশি কাঁথা,রাত্রে বিছানায় গায়ে দিয়ে শোয়ার জন্য একটি সামগ্রী।প্রয়োজনের বাইরে যে সুন্দর তা মনকে তৃপ্ত করে। অর্থাৎ প্রয়োজন আর অপ্রয়োজন মিলিয়েই মানুষের সৌন্দর্যের আশা পুর্ণ হয়।</a:t>
            </a:r>
            <a:endParaRPr lang="en-US" sz="2400" b="1" dirty="0">
              <a:solidFill>
                <a:srgbClr val="00206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907895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grpId="0" nodeType="clickEffect">
                                  <p:stCondLst>
                                    <p:cond delay="0"/>
                                  </p:stCondLst>
                                  <p:childTnLst>
                                    <p:animMotion origin="layout" path="M 3.75E-6 1.85185E-6 L 0.78828 -0.0169 " pathEditMode="relative" rAng="0" ptsTypes="AA">
                                      <p:cBhvr>
                                        <p:cTn id="6" dur="3000" fill="hold"/>
                                        <p:tgtEl>
                                          <p:spTgt spid="3"/>
                                        </p:tgtEl>
                                        <p:attrNameLst>
                                          <p:attrName>ppt_x</p:attrName>
                                          <p:attrName>ppt_y</p:attrName>
                                        </p:attrNameLst>
                                      </p:cBhvr>
                                      <p:rCtr x="39414" y="-856"/>
                                    </p:animMotion>
                                  </p:childTnLst>
                                </p:cTn>
                              </p:par>
                            </p:childTnLst>
                          </p:cTn>
                        </p:par>
                      </p:childTnLst>
                    </p:cTn>
                  </p:par>
                  <p:par>
                    <p:cTn id="7" fill="hold">
                      <p:stCondLst>
                        <p:cond delay="indefinite"/>
                      </p:stCondLst>
                      <p:childTnLst>
                        <p:par>
                          <p:cTn id="8" fill="hold">
                            <p:stCondLst>
                              <p:cond delay="0"/>
                            </p:stCondLst>
                            <p:childTnLst>
                              <p:par>
                                <p:cTn id="9" presetID="41" presetClass="entr" presetSubtype="0" fill="hold" nodeType="clickEffect">
                                  <p:stCondLst>
                                    <p:cond delay="0"/>
                                  </p:stCondLst>
                                  <p:iterate type="lt">
                                    <p:tmPct val="10000"/>
                                  </p:iterate>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p:cTn id="11" dur="500" fill="hold"/>
                                        <p:tgtEl>
                                          <p:spTgt spid="1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7">
                                            <p:txEl>
                                              <p:pRg st="0" end="0"/>
                                            </p:txEl>
                                          </p:spTgt>
                                        </p:tgtEl>
                                        <p:attrNameLst>
                                          <p:attrName>ppt_y</p:attrName>
                                        </p:attrNameLst>
                                      </p:cBhvr>
                                      <p:tavLst>
                                        <p:tav tm="0">
                                          <p:val>
                                            <p:strVal val="#ppt_y"/>
                                          </p:val>
                                        </p:tav>
                                        <p:tav tm="100000">
                                          <p:val>
                                            <p:strVal val="#ppt_y"/>
                                          </p:val>
                                        </p:tav>
                                      </p:tavLst>
                                    </p:anim>
                                    <p:anim calcmode="lin" valueType="num">
                                      <p:cBhvr>
                                        <p:cTn id="13" dur="500" fill="hold"/>
                                        <p:tgtEl>
                                          <p:spTgt spid="1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38545" y="138545"/>
            <a:ext cx="11873346" cy="658091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087091" y="138545"/>
            <a:ext cx="4017818" cy="646331"/>
          </a:xfrm>
          <a:prstGeom prst="rect">
            <a:avLst/>
          </a:prstGeom>
          <a:solidFill>
            <a:schemeClr val="accent1">
              <a:lumMod val="40000"/>
              <a:lumOff val="60000"/>
            </a:schemeClr>
          </a:solidFill>
        </p:spPr>
        <p:txBody>
          <a:bodyPr wrap="square" rtlCol="0">
            <a:spAutoFit/>
          </a:bodyPr>
          <a:lstStyle/>
          <a:p>
            <a:r>
              <a:rPr lang="en-US" sz="3600" b="1" dirty="0" err="1" smtClean="0">
                <a:latin typeface="NikoshBAN" panose="02000000000000000000" pitchFamily="2" charset="0"/>
                <a:cs typeface="NikoshBAN" panose="02000000000000000000" pitchFamily="2" charset="0"/>
              </a:rPr>
              <a:t>এসো</a:t>
            </a:r>
            <a:r>
              <a:rPr lang="en-US" sz="3600" b="1" dirty="0" smtClean="0">
                <a:latin typeface="NikoshBAN" panose="02000000000000000000" pitchFamily="2" charset="0"/>
                <a:cs typeface="NikoshBAN" panose="02000000000000000000" pitchFamily="2" charset="0"/>
              </a:rPr>
              <a:t> </a:t>
            </a:r>
            <a:r>
              <a:rPr lang="en-US" sz="3600" b="1" dirty="0" err="1" smtClean="0">
                <a:latin typeface="NikoshBAN" panose="02000000000000000000" pitchFamily="2" charset="0"/>
                <a:cs typeface="NikoshBAN" panose="02000000000000000000" pitchFamily="2" charset="0"/>
              </a:rPr>
              <a:t>আরো</a:t>
            </a:r>
            <a:r>
              <a:rPr lang="en-US" sz="3600" b="1" dirty="0" smtClean="0">
                <a:latin typeface="NikoshBAN" panose="02000000000000000000" pitchFamily="2" charset="0"/>
                <a:cs typeface="NikoshBAN" panose="02000000000000000000" pitchFamily="2" charset="0"/>
              </a:rPr>
              <a:t> </a:t>
            </a:r>
            <a:r>
              <a:rPr lang="en-US" sz="3600" b="1" dirty="0" err="1" smtClean="0">
                <a:latin typeface="NikoshBAN" panose="02000000000000000000" pitchFamily="2" charset="0"/>
                <a:cs typeface="NikoshBAN" panose="02000000000000000000" pitchFamily="2" charset="0"/>
              </a:rPr>
              <a:t>কিছু</a:t>
            </a:r>
            <a:r>
              <a:rPr lang="en-US" sz="3600" b="1" dirty="0" smtClean="0">
                <a:latin typeface="NikoshBAN" panose="02000000000000000000" pitchFamily="2" charset="0"/>
                <a:cs typeface="NikoshBAN" panose="02000000000000000000" pitchFamily="2" charset="0"/>
              </a:rPr>
              <a:t> </a:t>
            </a:r>
            <a:r>
              <a:rPr lang="en-US" sz="3600" b="1" dirty="0" err="1" smtClean="0">
                <a:latin typeface="NikoshBAN" panose="02000000000000000000" pitchFamily="2" charset="0"/>
                <a:cs typeface="NikoshBAN" panose="02000000000000000000" pitchFamily="2" charset="0"/>
              </a:rPr>
              <a:t>ছবি</a:t>
            </a:r>
            <a:r>
              <a:rPr lang="en-US" sz="3600" b="1" dirty="0" smtClean="0">
                <a:latin typeface="NikoshBAN" panose="02000000000000000000" pitchFamily="2" charset="0"/>
                <a:cs typeface="NikoshBAN" panose="02000000000000000000" pitchFamily="2" charset="0"/>
              </a:rPr>
              <a:t> </a:t>
            </a:r>
            <a:r>
              <a:rPr lang="en-US" sz="3600" b="1" dirty="0" err="1" smtClean="0">
                <a:latin typeface="NikoshBAN" panose="02000000000000000000" pitchFamily="2" charset="0"/>
                <a:cs typeface="NikoshBAN" panose="02000000000000000000" pitchFamily="2" charset="0"/>
              </a:rPr>
              <a:t>দেখি</a:t>
            </a:r>
            <a:endParaRPr lang="en-US" sz="3600" b="1" dirty="0">
              <a:latin typeface="NikoshBAN" panose="02000000000000000000" pitchFamily="2" charset="0"/>
              <a:cs typeface="NikoshBAN" panose="02000000000000000000" pitchFamily="2" charset="0"/>
            </a:endParaRPr>
          </a:p>
        </p:txBody>
      </p:sp>
      <p:grpSp>
        <p:nvGrpSpPr>
          <p:cNvPr id="16" name="Group 15"/>
          <p:cNvGrpSpPr/>
          <p:nvPr/>
        </p:nvGrpSpPr>
        <p:grpSpPr>
          <a:xfrm>
            <a:off x="138546" y="891201"/>
            <a:ext cx="11845636" cy="4406793"/>
            <a:chOff x="138546" y="891201"/>
            <a:chExt cx="11845636" cy="4406793"/>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546" y="923420"/>
              <a:ext cx="3602180" cy="4374574"/>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1562" y="923420"/>
              <a:ext cx="3505200" cy="4374573"/>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67599" y="891201"/>
              <a:ext cx="4516583" cy="4406792"/>
            </a:xfrm>
            <a:prstGeom prst="rect">
              <a:avLst/>
            </a:prstGeom>
          </p:spPr>
        </p:pic>
      </p:grpSp>
      <p:sp>
        <p:nvSpPr>
          <p:cNvPr id="18" name="TextBox 17"/>
          <p:cNvSpPr txBox="1"/>
          <p:nvPr/>
        </p:nvSpPr>
        <p:spPr>
          <a:xfrm>
            <a:off x="249383" y="5417127"/>
            <a:ext cx="11734800" cy="1077218"/>
          </a:xfrm>
          <a:prstGeom prst="rect">
            <a:avLst/>
          </a:prstGeom>
          <a:noFill/>
        </p:spPr>
        <p:txBody>
          <a:bodyPr wrap="square" rtlCol="0">
            <a:spAutoFit/>
          </a:bodyPr>
          <a:lstStyle/>
          <a:p>
            <a:r>
              <a:rPr lang="bn-BD" sz="3200" b="1" dirty="0" smtClean="0">
                <a:solidFill>
                  <a:srgbClr val="0070C0"/>
                </a:solidFill>
                <a:latin typeface="NikoshBAN" panose="02000000000000000000" pitchFamily="2" charset="0"/>
                <a:cs typeface="NikoshBAN" panose="02000000000000000000" pitchFamily="2" charset="0"/>
              </a:rPr>
              <a:t>সকল শিল্পকলার মধ্যে কতকগুলি মূল বস্তু থাকে যেমন-বিন্দু, রঙ, আকার, গতি বা ছন্দ, আলোছায়া গাঢ়- হালকার সম্পর্ক ইত্যাদি। এই সকলের মিলনেই হয় ছবি বা ভাস্কর্য।</a:t>
            </a:r>
            <a:endParaRPr lang="en-US" sz="3200" b="1" dirty="0">
              <a:solidFill>
                <a:srgbClr val="0070C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005247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1000"/>
                                        <p:tgtEl>
                                          <p:spTgt spid="18">
                                            <p:txEl>
                                              <p:pRg st="0" end="0"/>
                                            </p:txEl>
                                          </p:spTgt>
                                        </p:tgtEl>
                                      </p:cBhvr>
                                    </p:animEffect>
                                    <p:anim calcmode="lin" valueType="num">
                                      <p:cBhvr>
                                        <p:cTn id="8"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52399" y="96982"/>
            <a:ext cx="11914909" cy="6622473"/>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latin typeface="NikoshBAN" panose="02000000000000000000" pitchFamily="2" charset="0"/>
              <a:cs typeface="NikoshBAN" panose="02000000000000000000" pitchFamily="2" charset="0"/>
            </a:endParaRPr>
          </a:p>
        </p:txBody>
      </p:sp>
      <p:sp>
        <p:nvSpPr>
          <p:cNvPr id="2" name="TextBox 1"/>
          <p:cNvSpPr txBox="1"/>
          <p:nvPr/>
        </p:nvSpPr>
        <p:spPr>
          <a:xfrm>
            <a:off x="5126182" y="195267"/>
            <a:ext cx="1496291" cy="707886"/>
          </a:xfrm>
          <a:prstGeom prst="rect">
            <a:avLst/>
          </a:prstGeom>
          <a:solidFill>
            <a:schemeClr val="accent1">
              <a:lumMod val="40000"/>
              <a:lumOff val="60000"/>
            </a:schemeClr>
          </a:solidFill>
          <a:ln w="38100">
            <a:solidFill>
              <a:schemeClr val="tx1"/>
            </a:solidFill>
          </a:ln>
        </p:spPr>
        <p:txBody>
          <a:bodyPr wrap="square" rtlCol="0">
            <a:spAutoFit/>
          </a:bodyPr>
          <a:lstStyle/>
          <a:p>
            <a:r>
              <a:rPr lang="bn-BD" sz="4000" b="1" dirty="0" smtClean="0">
                <a:solidFill>
                  <a:srgbClr val="002060"/>
                </a:solidFill>
                <a:latin typeface="NikoshBAN" panose="02000000000000000000" pitchFamily="2" charset="0"/>
                <a:cs typeface="NikoshBAN" panose="02000000000000000000" pitchFamily="2" charset="0"/>
              </a:rPr>
              <a:t>মূল্যায়ণ</a:t>
            </a:r>
            <a:endParaRPr lang="en-US" sz="4000" b="1" dirty="0">
              <a:solidFill>
                <a:srgbClr val="002060"/>
              </a:solidFill>
              <a:latin typeface="NikoshBAN" panose="02000000000000000000" pitchFamily="2" charset="0"/>
              <a:cs typeface="NikoshBAN" panose="02000000000000000000" pitchFamily="2" charset="0"/>
            </a:endParaRPr>
          </a:p>
        </p:txBody>
      </p:sp>
      <p:sp>
        <p:nvSpPr>
          <p:cNvPr id="3" name="TextBox 2"/>
          <p:cNvSpPr txBox="1"/>
          <p:nvPr/>
        </p:nvSpPr>
        <p:spPr>
          <a:xfrm>
            <a:off x="678873" y="903153"/>
            <a:ext cx="10917382" cy="3785652"/>
          </a:xfrm>
          <a:prstGeom prst="rect">
            <a:avLst/>
          </a:prstGeom>
          <a:noFill/>
        </p:spPr>
        <p:txBody>
          <a:bodyPr wrap="square" rtlCol="0">
            <a:spAutoFit/>
          </a:bodyPr>
          <a:lstStyle/>
          <a:p>
            <a:pPr marL="285750" indent="-285750">
              <a:buFont typeface="Wingdings" panose="05000000000000000000" pitchFamily="2" charset="2"/>
              <a:buChar char="q"/>
            </a:pPr>
            <a:r>
              <a:rPr lang="en-US" sz="4800" b="1" dirty="0" err="1" smtClean="0">
                <a:solidFill>
                  <a:srgbClr val="002060"/>
                </a:solidFill>
                <a:latin typeface="NikoshBAN" panose="02000000000000000000" pitchFamily="2" charset="0"/>
                <a:cs typeface="NikoshBAN" panose="02000000000000000000" pitchFamily="2" charset="0"/>
              </a:rPr>
              <a:t>শিল্পকলার</a:t>
            </a:r>
            <a:r>
              <a:rPr lang="en-US" sz="4800" b="1" dirty="0" smtClean="0">
                <a:solidFill>
                  <a:srgbClr val="002060"/>
                </a:solidFill>
                <a:latin typeface="NikoshBAN" panose="02000000000000000000" pitchFamily="2" charset="0"/>
                <a:cs typeface="NikoshBAN" panose="02000000000000000000" pitchFamily="2" charset="0"/>
              </a:rPr>
              <a:t> </a:t>
            </a:r>
            <a:r>
              <a:rPr lang="en-US" sz="4800" b="1" dirty="0" err="1" smtClean="0">
                <a:solidFill>
                  <a:srgbClr val="002060"/>
                </a:solidFill>
                <a:latin typeface="NikoshBAN" panose="02000000000000000000" pitchFamily="2" charset="0"/>
                <a:cs typeface="NikoshBAN" panose="02000000000000000000" pitchFamily="2" charset="0"/>
              </a:rPr>
              <a:t>নানা</a:t>
            </a:r>
            <a:r>
              <a:rPr lang="en-US" sz="4800" b="1" dirty="0" smtClean="0">
                <a:solidFill>
                  <a:srgbClr val="002060"/>
                </a:solidFill>
                <a:latin typeface="NikoshBAN" panose="02000000000000000000" pitchFamily="2" charset="0"/>
                <a:cs typeface="NikoshBAN" panose="02000000000000000000" pitchFamily="2" charset="0"/>
              </a:rPr>
              <a:t> </a:t>
            </a:r>
            <a:r>
              <a:rPr lang="en-US" sz="4800" b="1" dirty="0" err="1" smtClean="0">
                <a:solidFill>
                  <a:srgbClr val="002060"/>
                </a:solidFill>
                <a:latin typeface="NikoshBAN" panose="02000000000000000000" pitchFamily="2" charset="0"/>
                <a:cs typeface="NikoshBAN" panose="02000000000000000000" pitchFamily="2" charset="0"/>
              </a:rPr>
              <a:t>দিক</a:t>
            </a:r>
            <a:r>
              <a:rPr lang="en-US" sz="4800" b="1" dirty="0" smtClean="0">
                <a:solidFill>
                  <a:srgbClr val="002060"/>
                </a:solidFill>
                <a:latin typeface="NikoshBAN" panose="02000000000000000000" pitchFamily="2" charset="0"/>
                <a:cs typeface="NikoshBAN" panose="02000000000000000000" pitchFamily="2" charset="0"/>
              </a:rPr>
              <a:t> </a:t>
            </a:r>
            <a:r>
              <a:rPr lang="en-US" sz="4800" b="1" dirty="0" err="1" smtClean="0">
                <a:solidFill>
                  <a:srgbClr val="002060"/>
                </a:solidFill>
                <a:latin typeface="NikoshBAN" panose="02000000000000000000" pitchFamily="2" charset="0"/>
                <a:cs typeface="NikoshBAN" panose="02000000000000000000" pitchFamily="2" charset="0"/>
              </a:rPr>
              <a:t>এর</a:t>
            </a:r>
            <a:r>
              <a:rPr lang="en-US" sz="4800" b="1" dirty="0" smtClean="0">
                <a:solidFill>
                  <a:srgbClr val="002060"/>
                </a:solidFill>
                <a:latin typeface="NikoshBAN" panose="02000000000000000000" pitchFamily="2" charset="0"/>
                <a:cs typeface="NikoshBAN" panose="02000000000000000000" pitchFamily="2" charset="0"/>
              </a:rPr>
              <a:t> </a:t>
            </a:r>
            <a:r>
              <a:rPr lang="en-US" sz="4800" b="1" dirty="0" err="1" smtClean="0">
                <a:solidFill>
                  <a:srgbClr val="002060"/>
                </a:solidFill>
                <a:latin typeface="NikoshBAN" panose="02000000000000000000" pitchFamily="2" charset="0"/>
                <a:cs typeface="NikoshBAN" panose="02000000000000000000" pitchFamily="2" charset="0"/>
              </a:rPr>
              <a:t>রচয়িতার</a:t>
            </a:r>
            <a:r>
              <a:rPr lang="en-US" sz="4800" b="1" dirty="0" smtClean="0">
                <a:solidFill>
                  <a:srgbClr val="002060"/>
                </a:solidFill>
                <a:latin typeface="NikoshBAN" panose="02000000000000000000" pitchFamily="2" charset="0"/>
                <a:cs typeface="NikoshBAN" panose="02000000000000000000" pitchFamily="2" charset="0"/>
              </a:rPr>
              <a:t> </a:t>
            </a:r>
            <a:r>
              <a:rPr lang="en-US" sz="4800" b="1" dirty="0" err="1" smtClean="0">
                <a:solidFill>
                  <a:srgbClr val="002060"/>
                </a:solidFill>
                <a:latin typeface="NikoshBAN" panose="02000000000000000000" pitchFamily="2" charset="0"/>
                <a:cs typeface="NikoshBAN" panose="02000000000000000000" pitchFamily="2" charset="0"/>
              </a:rPr>
              <a:t>নাম</a:t>
            </a:r>
            <a:r>
              <a:rPr lang="en-US" sz="4800" b="1" dirty="0" smtClean="0">
                <a:solidFill>
                  <a:srgbClr val="002060"/>
                </a:solidFill>
                <a:latin typeface="NikoshBAN" panose="02000000000000000000" pitchFamily="2" charset="0"/>
                <a:cs typeface="NikoshBAN" panose="02000000000000000000" pitchFamily="2" charset="0"/>
              </a:rPr>
              <a:t> </a:t>
            </a:r>
            <a:r>
              <a:rPr lang="en-US" sz="4800" b="1" dirty="0" err="1" smtClean="0">
                <a:solidFill>
                  <a:srgbClr val="002060"/>
                </a:solidFill>
                <a:latin typeface="NikoshBAN" panose="02000000000000000000" pitchFamily="2" charset="0"/>
                <a:cs typeface="NikoshBAN" panose="02000000000000000000" pitchFamily="2" charset="0"/>
              </a:rPr>
              <a:t>কী</a:t>
            </a:r>
            <a:r>
              <a:rPr lang="en-US" sz="4800" b="1" dirty="0" smtClean="0">
                <a:solidFill>
                  <a:srgbClr val="002060"/>
                </a:solidFill>
                <a:latin typeface="NikoshBAN" panose="02000000000000000000" pitchFamily="2" charset="0"/>
                <a:cs typeface="NikoshBAN" panose="02000000000000000000" pitchFamily="2" charset="0"/>
              </a:rPr>
              <a:t> ?</a:t>
            </a:r>
          </a:p>
          <a:p>
            <a:pPr marL="285750" indent="-285750">
              <a:buFont typeface="Wingdings" panose="05000000000000000000" pitchFamily="2" charset="2"/>
              <a:buChar char="q"/>
            </a:pPr>
            <a:r>
              <a:rPr lang="en-US" sz="4800" b="1" dirty="0" smtClean="0">
                <a:solidFill>
                  <a:srgbClr val="002060"/>
                </a:solidFill>
                <a:latin typeface="NikoshBAN" panose="02000000000000000000" pitchFamily="2" charset="0"/>
                <a:cs typeface="NikoshBAN" panose="02000000000000000000" pitchFamily="2" charset="0"/>
              </a:rPr>
              <a:t>৫টি </a:t>
            </a:r>
            <a:r>
              <a:rPr lang="en-US" sz="4800" b="1" dirty="0" err="1" smtClean="0">
                <a:solidFill>
                  <a:srgbClr val="002060"/>
                </a:solidFill>
                <a:latin typeface="NikoshBAN" panose="02000000000000000000" pitchFamily="2" charset="0"/>
                <a:cs typeface="NikoshBAN" panose="02000000000000000000" pitchFamily="2" charset="0"/>
              </a:rPr>
              <a:t>শিল্পকলার</a:t>
            </a:r>
            <a:r>
              <a:rPr lang="en-US" sz="4800" b="1" dirty="0" smtClean="0">
                <a:solidFill>
                  <a:srgbClr val="002060"/>
                </a:solidFill>
                <a:latin typeface="NikoshBAN" panose="02000000000000000000" pitchFamily="2" charset="0"/>
                <a:cs typeface="NikoshBAN" panose="02000000000000000000" pitchFamily="2" charset="0"/>
              </a:rPr>
              <a:t> </a:t>
            </a:r>
            <a:r>
              <a:rPr lang="en-US" sz="4800" b="1" dirty="0" err="1" smtClean="0">
                <a:solidFill>
                  <a:srgbClr val="002060"/>
                </a:solidFill>
                <a:latin typeface="NikoshBAN" panose="02000000000000000000" pitchFamily="2" charset="0"/>
                <a:cs typeface="NikoshBAN" panose="02000000000000000000" pitchFamily="2" charset="0"/>
              </a:rPr>
              <a:t>নাম</a:t>
            </a:r>
            <a:r>
              <a:rPr lang="en-US" sz="4800" b="1" dirty="0" smtClean="0">
                <a:solidFill>
                  <a:srgbClr val="002060"/>
                </a:solidFill>
                <a:latin typeface="NikoshBAN" panose="02000000000000000000" pitchFamily="2" charset="0"/>
                <a:cs typeface="NikoshBAN" panose="02000000000000000000" pitchFamily="2" charset="0"/>
              </a:rPr>
              <a:t> </a:t>
            </a:r>
            <a:r>
              <a:rPr lang="en-US" sz="4800" b="1" dirty="0" err="1" smtClean="0">
                <a:solidFill>
                  <a:srgbClr val="002060"/>
                </a:solidFill>
                <a:latin typeface="NikoshBAN" panose="02000000000000000000" pitchFamily="2" charset="0"/>
                <a:cs typeface="NikoshBAN" panose="02000000000000000000" pitchFamily="2" charset="0"/>
              </a:rPr>
              <a:t>বলো</a:t>
            </a:r>
            <a:r>
              <a:rPr lang="en-US" sz="4800" b="1" dirty="0" smtClean="0">
                <a:solidFill>
                  <a:srgbClr val="002060"/>
                </a:solidFill>
                <a:latin typeface="NikoshBAN" panose="02000000000000000000" pitchFamily="2" charset="0"/>
                <a:cs typeface="NikoshBAN" panose="02000000000000000000" pitchFamily="2" charset="0"/>
              </a:rPr>
              <a:t> ।</a:t>
            </a:r>
          </a:p>
          <a:p>
            <a:pPr marL="285750" indent="-285750">
              <a:buFont typeface="Wingdings" panose="05000000000000000000" pitchFamily="2" charset="2"/>
              <a:buChar char="q"/>
            </a:pPr>
            <a:r>
              <a:rPr lang="en-US" sz="4800" b="1" dirty="0" err="1" smtClean="0">
                <a:solidFill>
                  <a:srgbClr val="002060"/>
                </a:solidFill>
                <a:latin typeface="NikoshBAN" panose="02000000000000000000" pitchFamily="2" charset="0"/>
                <a:cs typeface="NikoshBAN" panose="02000000000000000000" pitchFamily="2" charset="0"/>
              </a:rPr>
              <a:t>ভাস্কর্য</a:t>
            </a:r>
            <a:r>
              <a:rPr lang="en-US" sz="4800" b="1" dirty="0" smtClean="0">
                <a:solidFill>
                  <a:srgbClr val="002060"/>
                </a:solidFill>
                <a:latin typeface="NikoshBAN" panose="02000000000000000000" pitchFamily="2" charset="0"/>
                <a:cs typeface="NikoshBAN" panose="02000000000000000000" pitchFamily="2" charset="0"/>
              </a:rPr>
              <a:t> </a:t>
            </a:r>
            <a:r>
              <a:rPr lang="en-US" sz="4800" b="1" dirty="0" err="1" smtClean="0">
                <a:solidFill>
                  <a:srgbClr val="002060"/>
                </a:solidFill>
                <a:latin typeface="NikoshBAN" panose="02000000000000000000" pitchFamily="2" charset="0"/>
                <a:cs typeface="NikoshBAN" panose="02000000000000000000" pitchFamily="2" charset="0"/>
              </a:rPr>
              <a:t>শব্দের</a:t>
            </a:r>
            <a:r>
              <a:rPr lang="en-US" sz="4800" b="1" dirty="0" smtClean="0">
                <a:solidFill>
                  <a:srgbClr val="002060"/>
                </a:solidFill>
                <a:latin typeface="NikoshBAN" panose="02000000000000000000" pitchFamily="2" charset="0"/>
                <a:cs typeface="NikoshBAN" panose="02000000000000000000" pitchFamily="2" charset="0"/>
              </a:rPr>
              <a:t> </a:t>
            </a:r>
            <a:r>
              <a:rPr lang="en-US" sz="4800" b="1" dirty="0" err="1" smtClean="0">
                <a:solidFill>
                  <a:srgbClr val="002060"/>
                </a:solidFill>
                <a:latin typeface="NikoshBAN" panose="02000000000000000000" pitchFamily="2" charset="0"/>
                <a:cs typeface="NikoshBAN" panose="02000000000000000000" pitchFamily="2" charset="0"/>
              </a:rPr>
              <a:t>অর্থ</a:t>
            </a:r>
            <a:r>
              <a:rPr lang="en-US" sz="4800" b="1" dirty="0" smtClean="0">
                <a:solidFill>
                  <a:srgbClr val="002060"/>
                </a:solidFill>
                <a:latin typeface="NikoshBAN" panose="02000000000000000000" pitchFamily="2" charset="0"/>
                <a:cs typeface="NikoshBAN" panose="02000000000000000000" pitchFamily="2" charset="0"/>
              </a:rPr>
              <a:t> </a:t>
            </a:r>
            <a:r>
              <a:rPr lang="en-US" sz="4800" b="1" dirty="0" err="1" smtClean="0">
                <a:solidFill>
                  <a:srgbClr val="002060"/>
                </a:solidFill>
                <a:latin typeface="NikoshBAN" panose="02000000000000000000" pitchFamily="2" charset="0"/>
                <a:cs typeface="NikoshBAN" panose="02000000000000000000" pitchFamily="2" charset="0"/>
              </a:rPr>
              <a:t>কী</a:t>
            </a:r>
            <a:r>
              <a:rPr lang="en-US" sz="4800" b="1" dirty="0">
                <a:solidFill>
                  <a:srgbClr val="002060"/>
                </a:solidFill>
                <a:latin typeface="NikoshBAN" panose="02000000000000000000" pitchFamily="2" charset="0"/>
                <a:cs typeface="NikoshBAN" panose="02000000000000000000" pitchFamily="2" charset="0"/>
              </a:rPr>
              <a:t> </a:t>
            </a:r>
            <a:r>
              <a:rPr lang="en-US" sz="4800" b="1" dirty="0" smtClean="0">
                <a:solidFill>
                  <a:srgbClr val="002060"/>
                </a:solidFill>
                <a:latin typeface="NikoshBAN" panose="02000000000000000000" pitchFamily="2" charset="0"/>
                <a:cs typeface="NikoshBAN" panose="02000000000000000000" pitchFamily="2" charset="0"/>
              </a:rPr>
              <a:t>?</a:t>
            </a:r>
          </a:p>
          <a:p>
            <a:pPr marL="285750" indent="-285750">
              <a:buFont typeface="Wingdings" panose="05000000000000000000" pitchFamily="2" charset="2"/>
              <a:buChar char="q"/>
            </a:pPr>
            <a:r>
              <a:rPr lang="en-US" sz="4800" b="1" dirty="0" err="1" smtClean="0">
                <a:solidFill>
                  <a:srgbClr val="002060"/>
                </a:solidFill>
                <a:latin typeface="NikoshBAN" panose="02000000000000000000" pitchFamily="2" charset="0"/>
                <a:cs typeface="NikoshBAN" panose="02000000000000000000" pitchFamily="2" charset="0"/>
              </a:rPr>
              <a:t>বাংলাদেশের</a:t>
            </a:r>
            <a:r>
              <a:rPr lang="en-US" sz="4800" b="1" dirty="0" smtClean="0">
                <a:solidFill>
                  <a:srgbClr val="002060"/>
                </a:solidFill>
                <a:latin typeface="NikoshBAN" panose="02000000000000000000" pitchFamily="2" charset="0"/>
                <a:cs typeface="NikoshBAN" panose="02000000000000000000" pitchFamily="2" charset="0"/>
              </a:rPr>
              <a:t> </a:t>
            </a:r>
            <a:r>
              <a:rPr lang="en-US" sz="4800" b="1" dirty="0" err="1" smtClean="0">
                <a:solidFill>
                  <a:srgbClr val="002060"/>
                </a:solidFill>
                <a:latin typeface="NikoshBAN" panose="02000000000000000000" pitchFamily="2" charset="0"/>
                <a:cs typeface="NikoshBAN" panose="02000000000000000000" pitchFamily="2" charset="0"/>
              </a:rPr>
              <a:t>একজন</a:t>
            </a:r>
            <a:r>
              <a:rPr lang="en-US" sz="4800" b="1" dirty="0" smtClean="0">
                <a:solidFill>
                  <a:srgbClr val="002060"/>
                </a:solidFill>
                <a:latin typeface="NikoshBAN" panose="02000000000000000000" pitchFamily="2" charset="0"/>
                <a:cs typeface="NikoshBAN" panose="02000000000000000000" pitchFamily="2" charset="0"/>
              </a:rPr>
              <a:t> </a:t>
            </a:r>
            <a:r>
              <a:rPr lang="en-US" sz="4800" b="1" dirty="0" err="1" smtClean="0">
                <a:solidFill>
                  <a:srgbClr val="002060"/>
                </a:solidFill>
                <a:latin typeface="NikoshBAN" panose="02000000000000000000" pitchFamily="2" charset="0"/>
                <a:cs typeface="NikoshBAN" panose="02000000000000000000" pitchFamily="2" charset="0"/>
              </a:rPr>
              <a:t>খ্যাতিমান</a:t>
            </a:r>
            <a:r>
              <a:rPr lang="en-US" sz="4800" b="1" dirty="0" smtClean="0">
                <a:solidFill>
                  <a:srgbClr val="002060"/>
                </a:solidFill>
                <a:latin typeface="NikoshBAN" panose="02000000000000000000" pitchFamily="2" charset="0"/>
                <a:cs typeface="NikoshBAN" panose="02000000000000000000" pitchFamily="2" charset="0"/>
              </a:rPr>
              <a:t> </a:t>
            </a:r>
            <a:r>
              <a:rPr lang="en-US" sz="4800" b="1" dirty="0" err="1" smtClean="0">
                <a:solidFill>
                  <a:srgbClr val="002060"/>
                </a:solidFill>
                <a:latin typeface="NikoshBAN" panose="02000000000000000000" pitchFamily="2" charset="0"/>
                <a:cs typeface="NikoshBAN" panose="02000000000000000000" pitchFamily="2" charset="0"/>
              </a:rPr>
              <a:t>চিত্র</a:t>
            </a:r>
            <a:r>
              <a:rPr lang="en-US" sz="4800" b="1" dirty="0" smtClean="0">
                <a:solidFill>
                  <a:srgbClr val="002060"/>
                </a:solidFill>
                <a:latin typeface="NikoshBAN" panose="02000000000000000000" pitchFamily="2" charset="0"/>
                <a:cs typeface="NikoshBAN" panose="02000000000000000000" pitchFamily="2" charset="0"/>
              </a:rPr>
              <a:t> </a:t>
            </a:r>
            <a:r>
              <a:rPr lang="en-US" sz="4800" b="1" dirty="0" err="1" smtClean="0">
                <a:solidFill>
                  <a:srgbClr val="002060"/>
                </a:solidFill>
                <a:latin typeface="NikoshBAN" panose="02000000000000000000" pitchFamily="2" charset="0"/>
                <a:cs typeface="NikoshBAN" panose="02000000000000000000" pitchFamily="2" charset="0"/>
              </a:rPr>
              <a:t>শিল্পীর</a:t>
            </a:r>
            <a:r>
              <a:rPr lang="en-US" sz="4800" b="1" dirty="0" smtClean="0">
                <a:solidFill>
                  <a:srgbClr val="002060"/>
                </a:solidFill>
                <a:latin typeface="NikoshBAN" panose="02000000000000000000" pitchFamily="2" charset="0"/>
                <a:cs typeface="NikoshBAN" panose="02000000000000000000" pitchFamily="2" charset="0"/>
              </a:rPr>
              <a:t> </a:t>
            </a:r>
            <a:r>
              <a:rPr lang="en-US" sz="4800" b="1" dirty="0" err="1" smtClean="0">
                <a:solidFill>
                  <a:srgbClr val="002060"/>
                </a:solidFill>
                <a:latin typeface="NikoshBAN" panose="02000000000000000000" pitchFamily="2" charset="0"/>
                <a:cs typeface="NikoshBAN" panose="02000000000000000000" pitchFamily="2" charset="0"/>
              </a:rPr>
              <a:t>নাম</a:t>
            </a:r>
            <a:r>
              <a:rPr lang="en-US" sz="4800" b="1" dirty="0" smtClean="0">
                <a:solidFill>
                  <a:srgbClr val="002060"/>
                </a:solidFill>
                <a:latin typeface="NikoshBAN" panose="02000000000000000000" pitchFamily="2" charset="0"/>
                <a:cs typeface="NikoshBAN" panose="02000000000000000000" pitchFamily="2" charset="0"/>
              </a:rPr>
              <a:t> </a:t>
            </a:r>
            <a:r>
              <a:rPr lang="en-US" sz="4800" b="1" dirty="0" err="1" smtClean="0">
                <a:solidFill>
                  <a:srgbClr val="002060"/>
                </a:solidFill>
                <a:latin typeface="NikoshBAN" panose="02000000000000000000" pitchFamily="2" charset="0"/>
                <a:cs typeface="NikoshBAN" panose="02000000000000000000" pitchFamily="2" charset="0"/>
              </a:rPr>
              <a:t>বলো</a:t>
            </a:r>
            <a:r>
              <a:rPr lang="en-US" sz="4800" b="1" dirty="0" smtClean="0">
                <a:solidFill>
                  <a:srgbClr val="002060"/>
                </a:solidFill>
                <a:latin typeface="NikoshBAN" panose="02000000000000000000" pitchFamily="2" charset="0"/>
                <a:cs typeface="NikoshBAN" panose="02000000000000000000" pitchFamily="2" charset="0"/>
              </a:rPr>
              <a:t>।</a:t>
            </a:r>
          </a:p>
          <a:p>
            <a:pPr marL="285750" indent="-285750">
              <a:buFont typeface="Wingdings" panose="05000000000000000000" pitchFamily="2" charset="2"/>
              <a:buChar char="q"/>
            </a:pPr>
            <a:r>
              <a:rPr lang="en-US" sz="4800" b="1" dirty="0" err="1" smtClean="0">
                <a:solidFill>
                  <a:srgbClr val="002060"/>
                </a:solidFill>
                <a:latin typeface="NikoshBAN" panose="02000000000000000000" pitchFamily="2" charset="0"/>
                <a:cs typeface="NikoshBAN" panose="02000000000000000000" pitchFamily="2" charset="0"/>
              </a:rPr>
              <a:t>স্থাপত্যেকে</a:t>
            </a:r>
            <a:r>
              <a:rPr lang="en-US" sz="4800" b="1" dirty="0" smtClean="0">
                <a:solidFill>
                  <a:srgbClr val="002060"/>
                </a:solidFill>
                <a:latin typeface="NikoshBAN" panose="02000000000000000000" pitchFamily="2" charset="0"/>
                <a:cs typeface="NikoshBAN" panose="02000000000000000000" pitchFamily="2" charset="0"/>
              </a:rPr>
              <a:t> </a:t>
            </a:r>
            <a:r>
              <a:rPr lang="en-US" sz="4800" b="1" dirty="0" err="1" smtClean="0">
                <a:solidFill>
                  <a:srgbClr val="002060"/>
                </a:solidFill>
                <a:latin typeface="NikoshBAN" panose="02000000000000000000" pitchFamily="2" charset="0"/>
                <a:cs typeface="NikoshBAN" panose="02000000000000000000" pitchFamily="2" charset="0"/>
              </a:rPr>
              <a:t>ইংরেজীতে</a:t>
            </a:r>
            <a:r>
              <a:rPr lang="en-US" sz="4800" b="1" dirty="0" smtClean="0">
                <a:solidFill>
                  <a:srgbClr val="002060"/>
                </a:solidFill>
                <a:latin typeface="NikoshBAN" panose="02000000000000000000" pitchFamily="2" charset="0"/>
                <a:cs typeface="NikoshBAN" panose="02000000000000000000" pitchFamily="2" charset="0"/>
              </a:rPr>
              <a:t> </a:t>
            </a:r>
            <a:r>
              <a:rPr lang="en-US" sz="4800" b="1" dirty="0" err="1" smtClean="0">
                <a:solidFill>
                  <a:srgbClr val="002060"/>
                </a:solidFill>
                <a:latin typeface="NikoshBAN" panose="02000000000000000000" pitchFamily="2" charset="0"/>
                <a:cs typeface="NikoshBAN" panose="02000000000000000000" pitchFamily="2" charset="0"/>
              </a:rPr>
              <a:t>কী</a:t>
            </a:r>
            <a:r>
              <a:rPr lang="en-US" sz="4800" b="1" dirty="0" smtClean="0">
                <a:solidFill>
                  <a:srgbClr val="002060"/>
                </a:solidFill>
                <a:latin typeface="NikoshBAN" panose="02000000000000000000" pitchFamily="2" charset="0"/>
                <a:cs typeface="NikoshBAN" panose="02000000000000000000" pitchFamily="2" charset="0"/>
              </a:rPr>
              <a:t> </a:t>
            </a:r>
            <a:r>
              <a:rPr lang="en-US" sz="4800" b="1" dirty="0" err="1" smtClean="0">
                <a:solidFill>
                  <a:srgbClr val="002060"/>
                </a:solidFill>
                <a:latin typeface="NikoshBAN" panose="02000000000000000000" pitchFamily="2" charset="0"/>
                <a:cs typeface="NikoshBAN" panose="02000000000000000000" pitchFamily="2" charset="0"/>
              </a:rPr>
              <a:t>বলা</a:t>
            </a:r>
            <a:r>
              <a:rPr lang="en-US" sz="4800" b="1" dirty="0" smtClean="0">
                <a:solidFill>
                  <a:srgbClr val="002060"/>
                </a:solidFill>
                <a:latin typeface="NikoshBAN" panose="02000000000000000000" pitchFamily="2" charset="0"/>
                <a:cs typeface="NikoshBAN" panose="02000000000000000000" pitchFamily="2" charset="0"/>
              </a:rPr>
              <a:t> </a:t>
            </a:r>
            <a:r>
              <a:rPr lang="en-US" sz="4800" b="1" dirty="0" err="1" smtClean="0">
                <a:solidFill>
                  <a:srgbClr val="002060"/>
                </a:solidFill>
                <a:latin typeface="NikoshBAN" panose="02000000000000000000" pitchFamily="2" charset="0"/>
                <a:cs typeface="NikoshBAN" panose="02000000000000000000" pitchFamily="2" charset="0"/>
              </a:rPr>
              <a:t>হয়</a:t>
            </a:r>
            <a:r>
              <a:rPr lang="en-US" sz="4800" b="1" dirty="0">
                <a:solidFill>
                  <a:srgbClr val="002060"/>
                </a:solidFill>
                <a:latin typeface="NikoshBAN" panose="02000000000000000000" pitchFamily="2" charset="0"/>
                <a:cs typeface="NikoshBAN" panose="02000000000000000000" pitchFamily="2" charset="0"/>
              </a:rPr>
              <a:t> </a:t>
            </a:r>
            <a:r>
              <a:rPr lang="en-US" sz="4800" b="1" dirty="0" smtClean="0">
                <a:solidFill>
                  <a:srgbClr val="002060"/>
                </a:solidFill>
                <a:latin typeface="NikoshBAN" panose="02000000000000000000" pitchFamily="2" charset="0"/>
                <a:cs typeface="NikoshBAN" panose="02000000000000000000" pitchFamily="2" charset="0"/>
              </a:rPr>
              <a:t>?</a:t>
            </a:r>
            <a:endParaRPr lang="en-US" sz="4800" b="1" dirty="0">
              <a:solidFill>
                <a:srgbClr val="00206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801920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dirty="0" smtClean="0"/>
              <a:t>র</a:t>
            </a:r>
            <a:endParaRPr lang="en-US" dirty="0"/>
          </a:p>
        </p:txBody>
      </p:sp>
      <p:sp>
        <p:nvSpPr>
          <p:cNvPr id="5" name="Rectangle 4"/>
          <p:cNvSpPr/>
          <p:nvPr/>
        </p:nvSpPr>
        <p:spPr>
          <a:xfrm>
            <a:off x="159327" y="138545"/>
            <a:ext cx="11873346" cy="652549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4807528" y="138545"/>
            <a:ext cx="1870364" cy="646331"/>
          </a:xfrm>
          <a:prstGeom prst="rect">
            <a:avLst/>
          </a:prstGeom>
          <a:solidFill>
            <a:schemeClr val="accent1">
              <a:lumMod val="40000"/>
              <a:lumOff val="60000"/>
            </a:schemeClr>
          </a:solidFill>
        </p:spPr>
        <p:txBody>
          <a:bodyPr wrap="square" rtlCol="0">
            <a:spAutoFit/>
          </a:bodyPr>
          <a:lstStyle/>
          <a:p>
            <a:r>
              <a:rPr lang="bn-BD" sz="3600" b="1" dirty="0" smtClean="0">
                <a:latin typeface="NikoshBAN" panose="02000000000000000000" pitchFamily="2" charset="0"/>
                <a:cs typeface="NikoshBAN" panose="02000000000000000000" pitchFamily="2" charset="0"/>
              </a:rPr>
              <a:t>বাড়ীর কাজ</a:t>
            </a:r>
            <a:endParaRPr lang="en-US" sz="3600" b="1" dirty="0">
              <a:latin typeface="NikoshBAN" panose="02000000000000000000" pitchFamily="2" charset="0"/>
              <a:cs typeface="NikoshBAN" panose="02000000000000000000" pitchFamily="2" charset="0"/>
            </a:endParaRPr>
          </a:p>
        </p:txBody>
      </p:sp>
      <p:sp>
        <p:nvSpPr>
          <p:cNvPr id="7" name="TextBox 6"/>
          <p:cNvSpPr txBox="1"/>
          <p:nvPr/>
        </p:nvSpPr>
        <p:spPr>
          <a:xfrm>
            <a:off x="6677892" y="1246909"/>
            <a:ext cx="4752108" cy="4696691"/>
          </a:xfrm>
          <a:prstGeom prst="rect">
            <a:avLst/>
          </a:prstGeom>
          <a:noFill/>
        </p:spPr>
        <p:txBody>
          <a:bodyPr wrap="square" rtlCol="0">
            <a:spAutoFit/>
          </a:bodyPr>
          <a:lstStyle/>
          <a:p>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0746" y="1246909"/>
            <a:ext cx="5486400" cy="4224528"/>
          </a:xfrm>
          <a:prstGeom prst="rect">
            <a:avLst/>
          </a:prstGeom>
          <a:ln w="57150">
            <a:solidFill>
              <a:schemeClr val="tx1"/>
            </a:solidFill>
          </a:ln>
        </p:spPr>
      </p:pic>
      <p:sp>
        <p:nvSpPr>
          <p:cNvPr id="9" name="TextBox 8"/>
          <p:cNvSpPr txBox="1"/>
          <p:nvPr/>
        </p:nvSpPr>
        <p:spPr>
          <a:xfrm>
            <a:off x="498764" y="1620982"/>
            <a:ext cx="5243946" cy="3785652"/>
          </a:xfrm>
          <a:prstGeom prst="rect">
            <a:avLst/>
          </a:prstGeom>
          <a:noFill/>
        </p:spPr>
        <p:txBody>
          <a:bodyPr wrap="square" rtlCol="0">
            <a:spAutoFit/>
          </a:bodyPr>
          <a:lstStyle/>
          <a:p>
            <a:r>
              <a:rPr lang="bn-BD" sz="6000" b="1" dirty="0" smtClean="0">
                <a:solidFill>
                  <a:srgbClr val="002060"/>
                </a:solidFill>
                <a:latin typeface="NikoshBAN" panose="02000000000000000000" pitchFamily="2" charset="0"/>
                <a:cs typeface="NikoshBAN" panose="02000000000000000000" pitchFamily="2" charset="0"/>
              </a:rPr>
              <a:t>নববর্ষে শিল্পকলার কোন কোন দিক ফুটে ওঠে তা - বিশ্লেষণ করো। </a:t>
            </a:r>
            <a:endParaRPr lang="en-US" sz="6000" b="1" dirty="0">
              <a:solidFill>
                <a:srgbClr val="00206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767852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38545" y="138545"/>
            <a:ext cx="11873346" cy="658091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3144982" y="138545"/>
            <a:ext cx="5514109" cy="646331"/>
          </a:xfrm>
          <a:prstGeom prst="rect">
            <a:avLst/>
          </a:prstGeom>
          <a:solidFill>
            <a:schemeClr val="accent1">
              <a:lumMod val="40000"/>
              <a:lumOff val="60000"/>
            </a:schemeClr>
          </a:solidFill>
        </p:spPr>
        <p:txBody>
          <a:bodyPr wrap="square" rtlCol="0">
            <a:spAutoFit/>
          </a:bodyPr>
          <a:lstStyle/>
          <a:p>
            <a:r>
              <a:rPr lang="bn-BD" sz="3600" b="1" dirty="0" smtClean="0">
                <a:latin typeface="NikoshBAN" panose="02000000000000000000" pitchFamily="2" charset="0"/>
                <a:cs typeface="NikoshBAN" panose="02000000000000000000" pitchFamily="2" charset="0"/>
              </a:rPr>
              <a:t>ক্লাসে মনোযোগী থাকার জন্য ধন্যবাদ</a:t>
            </a:r>
            <a:endParaRPr lang="en-US" sz="3600" b="1" dirty="0">
              <a:latin typeface="NikoshBAN" panose="02000000000000000000" pitchFamily="2" charset="0"/>
              <a:cs typeface="NikoshBAN" panose="02000000000000000000" pitchFamily="2" charset="0"/>
            </a:endParaRPr>
          </a:p>
        </p:txBody>
      </p:sp>
      <p:sp>
        <p:nvSpPr>
          <p:cNvPr id="9" name="TextBox 8"/>
          <p:cNvSpPr txBox="1"/>
          <p:nvPr/>
        </p:nvSpPr>
        <p:spPr>
          <a:xfrm>
            <a:off x="3574473" y="1759527"/>
            <a:ext cx="5583382" cy="4391891"/>
          </a:xfrm>
          <a:prstGeom prst="rect">
            <a:avLst/>
          </a:prstGeom>
          <a:noFill/>
        </p:spPr>
        <p:txBody>
          <a:bodyPr wrap="square" rtlCol="0">
            <a:spAutoFit/>
          </a:bodyPr>
          <a:lstStyle/>
          <a:p>
            <a:endParaRPr lang="en-US" dirty="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9309" y="902640"/>
            <a:ext cx="9351818" cy="5699051"/>
          </a:xfrm>
          <a:prstGeom prst="rect">
            <a:avLst/>
          </a:prstGeom>
          <a:ln w="57150">
            <a:solidFill>
              <a:schemeClr val="tx1"/>
            </a:solidFill>
          </a:ln>
        </p:spPr>
      </p:pic>
    </p:spTree>
    <p:extLst>
      <p:ext uri="{BB962C8B-B14F-4D97-AF65-F5344CB8AC3E}">
        <p14:creationId xmlns:p14="http://schemas.microsoft.com/office/powerpoint/2010/main" val="22117018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1145</TotalTime>
  <Words>440</Words>
  <Application>Microsoft Office PowerPoint</Application>
  <PresentationFormat>Widescreen</PresentationFormat>
  <Paragraphs>78</Paragraphs>
  <Slides>18</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NikoshBAN</vt:lpstr>
      <vt:lpstr>Vrinda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Dell</cp:lastModifiedBy>
  <cp:revision>56</cp:revision>
  <dcterms:created xsi:type="dcterms:W3CDTF">2019-10-04T05:59:28Z</dcterms:created>
  <dcterms:modified xsi:type="dcterms:W3CDTF">2019-10-08T14:22:15Z</dcterms:modified>
</cp:coreProperties>
</file>