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7"/>
  </p:notesMasterIdLst>
  <p:sldIdLst>
    <p:sldId id="269" r:id="rId3"/>
    <p:sldId id="273" r:id="rId4"/>
    <p:sldId id="272" r:id="rId5"/>
    <p:sldId id="271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74" r:id="rId14"/>
    <p:sldId id="263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8" autoAdjust="0"/>
    <p:restoredTop sz="94660"/>
  </p:normalViewPr>
  <p:slideViewPr>
    <p:cSldViewPr>
      <p:cViewPr varScale="1">
        <p:scale>
          <a:sx n="88" d="100"/>
          <a:sy n="88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D8FA4-735C-403D-BAD2-4A12C1659897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68931-94BA-4C8F-91FF-BDFD230E07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3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AFB42D-CCDC-48EA-9448-03062FCBA525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FB42D-CCDC-48EA-9448-03062FCBA525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FB42D-CCDC-48EA-9448-03062FCBA525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637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703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07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36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307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899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117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7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FB42D-CCDC-48EA-9448-03062FCBA525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96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529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8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FB42D-CCDC-48EA-9448-03062FCBA525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FB42D-CCDC-48EA-9448-03062FCBA525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FB42D-CCDC-48EA-9448-03062FCBA525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FB42D-CCDC-48EA-9448-03062FCBA525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FB42D-CCDC-48EA-9448-03062FCBA525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AFB42D-CCDC-48EA-9448-03062FCBA525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AFB42D-CCDC-48EA-9448-03062FCBA525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AFB42D-CCDC-48EA-9448-03062FCBA525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92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143139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107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1500198"/>
          </a:xfrm>
          <a:solidFill>
            <a:srgbClr val="92D050"/>
          </a:solidFill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১ম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মানবিক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F:\LOGiC\images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681288"/>
            <a:ext cx="1785950" cy="189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প্রাকল্পিক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নিরপেক্ষ সহানুমানের নিয়ম দুটি লংঘন করলে দু, প্রকারের অনুপপত্তির উদ্ভব ঘটে :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as-IN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১. অনুগ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স্বীকৃ</a:t>
            </a:r>
            <a:r>
              <a:rPr lang="as-IN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তিমুলক অনুপপত্তি:</a:t>
            </a:r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    প্রাকল্পিক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নিরপেক্ষ সহানুমানের ১ম নিয়ম লংঘন করে অপ্রধান আশ্রয়বাক্যে প্রধান আশ্রয়বাক্যের অনুগকে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পর সিদ্ধান্তে তার পূবুগকে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করলে অনুগ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স্বীকৃ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তিমুলক অনুপপত্তি ঘটে । যেমন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তুমি অপরাধ কর, তবে তুমি শাস্তি পাবে।</a:t>
            </a:r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   তুমি শাস্তি পেয়েছ।</a:t>
            </a:r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  <a:sym typeface="Symbol"/>
              </a:rPr>
              <a:t>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তুমি অপরাধ করেছ।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as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as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নিরপেক্ষ সহানুমানের অনুপপত্তি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প্রাকল্পিক নিরপেক্ষ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সহানুমানের ২য় নিয়মটি লংঘন ক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রে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 অপ্রধান আশ্রয়বাক্যে প্রধান আশ্যয়বাক্যের পূর্বগকে অ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করার পর সিদ্ধান্তে তার অনুগকে অ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করলে “পূর্বগ অ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কৃতিমুলক অনুপপত্তি” ঘটে। যেমন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যদি তুমি পড় , তাহলে তুমি পাস করবে । </a:t>
            </a:r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   তুমি পড় না ।</a:t>
            </a:r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  <a:sym typeface="Symbol"/>
              </a:rPr>
              <a:t>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তুমি পাস করবে না ।</a:t>
            </a:r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  এই যুক্তিটিতে প্রধান আশ্রযবাক্যের পূর্বগটিকে  অপ্রধান আশ্রয়বাক্যে অ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করার পর বাক্যটির অনুগটিকে সিদ্ধান্তে অ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করা হয়েছে । এটা প্রাকল্পিক সহানুমানের নিয়ম বিরোধী । সুতরাং , যুক্তিটিতে “পূর্বগ অ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কৃতিমুলক অনুপপত্তি ”।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as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পূর্বগ অ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কৃতিমুলক অনুপপত্তি :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যে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মিশ্র সহানুমানের প্রধান আশ্রয়বাক্য একটি বৈকল্পিক যুক্তিবাক্য অপ্রধান আশ্রয়বাক্য ও সিদ্ধান্ত নিরপেক্ষ যুক্তিবাক্য তাকে বৈকল্পিক নিরপেক্ষ সহানুমান বলে।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যেমন, করিম হয় নির্বোধ না হয় প্রতারক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করিম নয় নির্বোধ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অতএব, করিম হয় প্রতারক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00400" y="274638"/>
            <a:ext cx="3581400" cy="1143000"/>
          </a:xfrm>
        </p:spPr>
        <p:txBody>
          <a:bodyPr>
            <a:normAutofit fontScale="90000"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বৈকল্পিক সহানুমান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710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দ্বিকল্প সহানুমান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as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আগামী ক্লাসের আলোচ্য বিষয়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E01561_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03738" y="665799"/>
            <a:ext cx="4582562" cy="3041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95400" y="403860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05200" y="1447800"/>
            <a:ext cx="5257800" cy="3048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57200" y="4876800"/>
            <a:ext cx="8534400" cy="1524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  <a:endParaRPr lang="en-US" sz="3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1" y="1752600"/>
            <a:ext cx="4994564" cy="24384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 আবু সাঈদ</a:t>
            </a:r>
            <a:endParaRPr lang="en-US" sz="4000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solidFill>
                  <a:srgbClr val="FFFF00"/>
                </a:solidFill>
                <a:latin typeface="SutonnyEMJ" pitchFamily="2" charset="0"/>
              </a:rPr>
              <a:t>-</a:t>
            </a:r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endParaRPr lang="en-US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h‡kvi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wk¶v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†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evW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©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g‡Wj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¯‹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zj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GÛ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K‡jR</a:t>
            </a:r>
            <a:endParaRPr lang="en-US" sz="2800" dirty="0" smtClean="0">
              <a:solidFill>
                <a:srgbClr val="FFFF00"/>
              </a:solidFill>
              <a:latin typeface="SutonnyMJ" pitchFamily="2" charset="0"/>
            </a:endParaRPr>
          </a:p>
          <a:p>
            <a:pPr eaLnBrk="0" hangingPunct="0"/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G1299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447800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xplosion 1 7"/>
          <p:cNvSpPr/>
          <p:nvPr/>
        </p:nvSpPr>
        <p:spPr>
          <a:xfrm>
            <a:off x="2302004" y="-399391"/>
            <a:ext cx="3420999" cy="1822215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23" y="-180551"/>
            <a:ext cx="367665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25771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endParaRPr lang="en-US" sz="5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প্রাকল্পিক নিরপেক্ষ সহানুমানঃ</a:t>
            </a:r>
            <a:r>
              <a:rPr lang="as-IN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as-IN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Hypothetical Syllogism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67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নিয়ামাবলী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লঙ্ঘনজনিত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810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s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প্রাকল্পিক নিরপেক্ষ সহানুমানঃ</a:t>
            </a:r>
            <a:r>
              <a:rPr lang="as-IN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as-IN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Hypothetical Syllogism</a:t>
            </a:r>
            <a:endParaRPr lang="en-US" sz="32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447800" y="1447800"/>
            <a:ext cx="6400800" cy="541020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l">
              <a:buNone/>
            </a:pP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সংঙ্গা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Definition)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t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/>
            <a:r>
              <a:rPr lang="as-IN" b="1" dirty="0" smtClean="0">
                <a:latin typeface="NikoshBAN" pitchFamily="2" charset="0"/>
                <a:cs typeface="NikoshBAN" pitchFamily="2" charset="0"/>
              </a:rPr>
              <a:t>যে মিশ্র সহানুমানের প্রধান আশ্রয়বাক্যটি প্রাকল্পিক যুক্তিবাক্য, অপ্রধান আশ্রয়বাক্য এবং সিদ্ধান্ত হয় নিরপেক্ষ যুক্তিবাক্য আকারের, তাকে প্রাকল্পিক নিরপেক্ষ সহানৃমান বলে।</a:t>
            </a:r>
          </a:p>
          <a:p>
            <a:pPr algn="just"/>
            <a:endParaRPr lang="as-IN" b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as-IN" b="1" dirty="0" smtClean="0">
                <a:latin typeface="NikoshBAN" pitchFamily="2" charset="0"/>
                <a:cs typeface="NikoshBAN" pitchFamily="2" charset="0"/>
              </a:rPr>
              <a:t>যুক্তিবিদ ল্যাটা ও ম্যাকবেথ , “একটি প্রাকল্পিক সহানুমান হলো এমন এক প্রকার যুক্তি প্রক্রিয়া যাতে থাকে একটি প্রাকল্পিক প্রধান  এবং নিরপেক্ষ অপ্রধান আশ্রয়বাক্য ও সিদ্ধান্ত ”।</a:t>
            </a:r>
          </a:p>
          <a:p>
            <a:pPr algn="just"/>
            <a:endParaRPr lang="as-IN" b="1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as-IN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যেমন 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as-IN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যদি বৃষ্টি হয় , তাহলে শস্য ভালো হবে । </a:t>
            </a:r>
          </a:p>
          <a:p>
            <a:r>
              <a:rPr lang="as-IN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বৃষ্টি হয়েছে ,</a:t>
            </a:r>
          </a:p>
          <a:p>
            <a:r>
              <a:rPr lang="as-IN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শস্য ভালো হবে ।</a:t>
            </a:r>
          </a:p>
          <a:p>
            <a:r>
              <a:rPr lang="as-IN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যুক্তিটির প্রতীকী রুপ হলো:</a:t>
            </a:r>
            <a:endParaRPr lang="en-US" b="1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pPr>
              <a:buNone/>
            </a:pPr>
            <a:r>
              <a:rPr lang="en-US" b="1" dirty="0" smtClean="0">
                <a:latin typeface="NikoshBAN" pitchFamily="2" charset="0"/>
                <a:cs typeface="NikoshBAN" pitchFamily="2" charset="0"/>
                <a:sym typeface="Symbol"/>
              </a:rPr>
              <a:t>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  <a:sym typeface="Symbol"/>
              </a:rPr>
              <a:t>pq</a:t>
            </a:r>
            <a:endParaRPr lang="en-US" b="1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pPr>
              <a:buNone/>
            </a:pPr>
            <a:r>
              <a:rPr lang="en-US" b="1" dirty="0" smtClean="0">
                <a:latin typeface="NikoshBAN" pitchFamily="2" charset="0"/>
                <a:cs typeface="NikoshBAN" pitchFamily="2" charset="0"/>
                <a:sym typeface="Symbol"/>
              </a:rPr>
              <a:t>  P</a:t>
            </a:r>
          </a:p>
          <a:p>
            <a:pPr>
              <a:buNone/>
            </a:pPr>
            <a:r>
              <a:rPr lang="en-US" b="1" dirty="0" smtClean="0">
                <a:latin typeface="NikoshBAN" pitchFamily="2" charset="0"/>
                <a:cs typeface="NikoshBAN" pitchFamily="2" charset="0"/>
                <a:sym typeface="Symbol"/>
              </a:rPr>
              <a:t> q</a:t>
            </a:r>
          </a:p>
          <a:p>
            <a:pPr>
              <a:buNone/>
            </a:pPr>
            <a:r>
              <a:rPr lang="as-IN" b="1" dirty="0" smtClean="0">
                <a:latin typeface="NikoshBAN" pitchFamily="2" charset="0"/>
                <a:cs typeface="NikoshBAN" pitchFamily="2" charset="0"/>
                <a:sym typeface="Symbol"/>
              </a:rPr>
              <a:t>উপরের দৃষ্টান্তে দেখা যায় যে , প্রধান আশ্রয়বাক্যটি প্রাকল্পিক এবং অপ্রধান আশ্রয়বাক্য ও সিদ্ধান্ত হয় নিরপেক্ষ আকারের।</a:t>
            </a:r>
            <a:endParaRPr lang="en-US" b="1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উদাহরন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Analysi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70000" lnSpcReduction="20000"/>
          </a:bodyPr>
          <a:lstStyle/>
          <a:p>
            <a:r>
              <a:rPr lang="as-IN" sz="4600" b="1" dirty="0" smtClean="0">
                <a:latin typeface="NikoshBAN" pitchFamily="2" charset="0"/>
                <a:cs typeface="NikoshBAN" pitchFamily="2" charset="0"/>
              </a:rPr>
              <a:t>প্রাকল্পিক নিরপেক্ষ সহানুমানকে দুই ভাগে ভাগ করা হয় ।যথা :</a:t>
            </a:r>
          </a:p>
          <a:p>
            <a:r>
              <a:rPr lang="as-IN" sz="4600" b="1" dirty="0" smtClean="0">
                <a:latin typeface="NikoshBAN" pitchFamily="2" charset="0"/>
                <a:cs typeface="NikoshBAN" pitchFamily="2" charset="0"/>
              </a:rPr>
              <a:t>১. গঠনমুলক প্রাকল্পিক সহানুমান </a:t>
            </a:r>
          </a:p>
          <a:p>
            <a:r>
              <a:rPr lang="as-IN" sz="4600" b="1" dirty="0" smtClean="0">
                <a:latin typeface="NikoshBAN" pitchFamily="2" charset="0"/>
                <a:cs typeface="NikoshBAN" pitchFamily="2" charset="0"/>
              </a:rPr>
              <a:t>২. ধ্বংসমুলক প্রাকল্পিক সহানুমান </a:t>
            </a:r>
          </a:p>
          <a:p>
            <a:endParaRPr lang="as-IN" sz="4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as-IN" sz="4600" b="1" dirty="0" smtClean="0">
                <a:latin typeface="NikoshBAN" pitchFamily="2" charset="0"/>
                <a:cs typeface="NikoshBAN" pitchFamily="2" charset="0"/>
              </a:rPr>
              <a:t>     গঠনমুলক প্রাকল্পিক সহানুমান ঃ</a:t>
            </a:r>
          </a:p>
          <a:p>
            <a:r>
              <a:rPr lang="as-IN" sz="4600" b="1" dirty="0" smtClean="0">
                <a:latin typeface="NikoshBAN" pitchFamily="2" charset="0"/>
                <a:cs typeface="NikoshBAN" pitchFamily="2" charset="0"/>
              </a:rPr>
              <a:t>   যে প্রাকল্পিক নিরপেক্ষ সহানুমানে প্রধান আশ্রয়বাক্যের পূর্বগকে অপ্রধান আশ্রয়বাক্যে </a:t>
            </a:r>
            <a:r>
              <a:rPr lang="en-US" sz="4600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sz="4600" b="1" dirty="0" smtClean="0">
                <a:latin typeface="NikoshBAN" pitchFamily="2" charset="0"/>
                <a:cs typeface="NikoshBAN" pitchFamily="2" charset="0"/>
              </a:rPr>
              <a:t>কার করা হয় এবং প্রধান আশ্রয়বাক্যের অনুগটিকে সিদ্ধান্তে </a:t>
            </a:r>
            <a:r>
              <a:rPr lang="en-US" sz="4600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sz="4600" b="1" dirty="0" smtClean="0">
                <a:latin typeface="NikoshBAN" pitchFamily="2" charset="0"/>
                <a:cs typeface="NikoshBAN" pitchFamily="2" charset="0"/>
              </a:rPr>
              <a:t>কার করা হয় তাকে  গঠনমুলক প্রাকল্পিক সহানুমান  ।</a:t>
            </a:r>
          </a:p>
          <a:p>
            <a:r>
              <a:rPr lang="as-IN" sz="4600" b="1" dirty="0" smtClean="0">
                <a:latin typeface="NikoshBAN" pitchFamily="2" charset="0"/>
                <a:cs typeface="NikoshBAN" pitchFamily="2" charset="0"/>
              </a:rPr>
              <a:t>     যেমন </a:t>
            </a:r>
            <a:r>
              <a:rPr lang="en-US" sz="4600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as-IN" sz="4600" b="1" dirty="0" smtClean="0">
                <a:latin typeface="NikoshBAN" pitchFamily="2" charset="0"/>
                <a:cs typeface="NikoshBAN" pitchFamily="2" charset="0"/>
              </a:rPr>
              <a:t>যদি কঠোর পরিশ্রম কর তবে সফল হবে </a:t>
            </a:r>
          </a:p>
          <a:p>
            <a:r>
              <a:rPr lang="as-IN" sz="4600" b="1" dirty="0" smtClean="0">
                <a:latin typeface="NikoshBAN" pitchFamily="2" charset="0"/>
                <a:cs typeface="NikoshBAN" pitchFamily="2" charset="0"/>
              </a:rPr>
              <a:t>    কঠোর পরিশ্রম করেছ</a:t>
            </a:r>
          </a:p>
          <a:p>
            <a:r>
              <a:rPr lang="as-IN" sz="46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as-IN" sz="4600" b="1" dirty="0" smtClean="0">
                <a:latin typeface="NikoshBAN" pitchFamily="2" charset="0"/>
                <a:cs typeface="NikoshBAN" pitchFamily="2" charset="0"/>
                <a:sym typeface="Symbol"/>
              </a:rPr>
              <a:t></a:t>
            </a:r>
            <a:r>
              <a:rPr lang="as-IN" sz="4600" b="1" dirty="0" smtClean="0">
                <a:latin typeface="NikoshBAN" pitchFamily="2" charset="0"/>
                <a:cs typeface="NikoshBAN" pitchFamily="2" charset="0"/>
              </a:rPr>
              <a:t>সফল হবে।</a:t>
            </a:r>
            <a:endParaRPr lang="en-US" sz="46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as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প্রাকল্পিক নিরপেক্ষ সহানুমানের প্রকারভেদ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ঃ</a:t>
            </a:r>
            <a:endParaRPr lang="en-US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867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b="1" dirty="0" smtClean="0">
                <a:latin typeface="SutonnyMJ" pitchFamily="2" charset="0"/>
                <a:cs typeface="SutonnyMJ" pitchFamily="2" charset="0"/>
              </a:rPr>
              <a:t>যে প্রাকল্পিক নিরপেক্ষ সহানুমানে প্রধান আশ্রয়বাক্যের অনুগটিকে অপ্রধান আশ্রয়বাক্যে অ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sz="2800" b="1" dirty="0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as-IN" b="1" dirty="0" smtClean="0">
                <a:latin typeface="SutonnyMJ" pitchFamily="2" charset="0"/>
                <a:cs typeface="SutonnyMJ" pitchFamily="2" charset="0"/>
              </a:rPr>
              <a:t> করা হয়  এবং প্রধান আশ্রয়বাক্যের পূর্বগটিকে সিদ্ধান্তে অ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sz="2400" b="1" dirty="0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as-IN" b="1" dirty="0" smtClean="0">
                <a:latin typeface="SutonnyMJ" pitchFamily="2" charset="0"/>
                <a:cs typeface="SutonnyMJ" pitchFamily="2" charset="0"/>
              </a:rPr>
              <a:t> করা হয় তাকে . ধ্বংসমুলক প্রাকল্পিক সহানুমান বলে । যেমন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Ñ </a:t>
            </a:r>
          </a:p>
          <a:p>
            <a:pPr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as-IN" b="1" dirty="0" smtClean="0">
                <a:latin typeface="SutonnyMJ" pitchFamily="2" charset="0"/>
                <a:cs typeface="SutonnyMJ" pitchFamily="2" charset="0"/>
              </a:rPr>
              <a:t>যদি মেঘ হয় তবে বৃষ্টি হবে </a:t>
            </a:r>
          </a:p>
          <a:p>
            <a:pPr>
              <a:buNone/>
            </a:pPr>
            <a:r>
              <a:rPr lang="as-IN" b="1" dirty="0" smtClean="0">
                <a:latin typeface="SutonnyMJ" pitchFamily="2" charset="0"/>
                <a:cs typeface="SutonnyMJ" pitchFamily="2" charset="0"/>
              </a:rPr>
              <a:t>   বৃষ্টি হয় নি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</a:t>
            </a:r>
            <a:r>
              <a:rPr lang="as-IN" b="1" dirty="0" smtClean="0">
                <a:latin typeface="SutonnyMJ" pitchFamily="2" charset="0"/>
                <a:cs typeface="SutonnyMJ" pitchFamily="2" charset="0"/>
              </a:rPr>
              <a:t>মেঘ হয় নি ।</a:t>
            </a:r>
            <a:endParaRPr lang="en-US" b="1" dirty="0" smtClean="0">
              <a:latin typeface="SutonnyMJ" pitchFamily="2" charset="0"/>
              <a:cs typeface="SutonnyMJ" pitchFamily="2" charset="0"/>
              <a:sym typeface="Symbol"/>
            </a:endParaRPr>
          </a:p>
          <a:p>
            <a:pPr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  <a:sym typeface="Symbol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pq</a:t>
            </a:r>
            <a:endParaRPr lang="en-US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Font typeface="Symbol"/>
              <a:buChar char="~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q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p</a:t>
            </a:r>
          </a:p>
          <a:p>
            <a:pPr>
              <a:buNone/>
            </a:pPr>
            <a:endParaRPr lang="en-US" b="1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as-IN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ধ্বংসমুলক প্রাকল্পিক সহানুমান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প্রাকল্পিক নিরপেক্ষ সহানুমানের দু,টি নিয়ম আছে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১ম নিয়ম : পূর্বগকে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করলে অনুগকেও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করা যায় কিন্তু বিপরীতক্রমে নয় ।অর্থাৎ অনুগকে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করলে পূর্বগকে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করা যায় না। </a:t>
            </a:r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২য় নিয়ম :  অনুগকে অ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করলে পূর্বগকেও অ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করা যায় ,কিন্তু বিপরীতক্রমে নয় । অর্থাৎ পূর্বগকে অ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করলে অনুগকে অ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করা যায় না 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s-IN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প্রাকল্পিক নিরপেক্ষ সহানুমানের নিয়মাবলী</a:t>
            </a:r>
            <a:endParaRPr lang="en-US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270</TotalTime>
  <Words>618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Concourse</vt:lpstr>
      <vt:lpstr>3_Office Theme</vt:lpstr>
      <vt:lpstr>স্বাগতম</vt:lpstr>
      <vt:lpstr>PowerPoint Presentation</vt:lpstr>
      <vt:lpstr>আজকের আলোচ্য বিষয়ঃ</vt:lpstr>
      <vt:lpstr>শিখনফল</vt:lpstr>
      <vt:lpstr>প্রাকল্পিক নিরপেক্ষ সহানুমানঃ Hypothetical Syllogism</vt:lpstr>
      <vt:lpstr>উদাহরন বিশ্লেষন  Example Analysis </vt:lpstr>
      <vt:lpstr>প্রাকল্পিক নিরপেক্ষ সহানুমানের প্রকারভেদ ঃ</vt:lpstr>
      <vt:lpstr>ধ্বংসমুলক প্রাকল্পিক সহানুমান </vt:lpstr>
      <vt:lpstr>প্রাকল্পিক নিরপেক্ষ সহানুমানের নিয়মাবলী</vt:lpstr>
      <vt:lpstr>প্রাকল্পিক-নিরপেক্ষ সহানুমানের অনুপপত্তি</vt:lpstr>
      <vt:lpstr>পূর্বগ অস্বীকৃতিমুলক অনুপপত্তি :</vt:lpstr>
      <vt:lpstr>বৈকল্পিক সহানুমান </vt:lpstr>
      <vt:lpstr>আগামী ক্লাসের আলোচ্য বিষয়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cÖvKwíK wbi‡cÿ mnvbygvb Hypothetical Syllogism</dc:title>
  <dc:creator>acer</dc:creator>
  <cp:lastModifiedBy>User</cp:lastModifiedBy>
  <cp:revision>77</cp:revision>
  <dcterms:created xsi:type="dcterms:W3CDTF">2015-02-05T17:58:14Z</dcterms:created>
  <dcterms:modified xsi:type="dcterms:W3CDTF">2017-01-15T08:07:16Z</dcterms:modified>
</cp:coreProperties>
</file>