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23"/>
  </p:notesMasterIdLst>
  <p:sldIdLst>
    <p:sldId id="256" r:id="rId3"/>
    <p:sldId id="276" r:id="rId4"/>
    <p:sldId id="273" r:id="rId5"/>
    <p:sldId id="260" r:id="rId6"/>
    <p:sldId id="277" r:id="rId7"/>
    <p:sldId id="284" r:id="rId8"/>
    <p:sldId id="285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72" r:id="rId19"/>
    <p:sldId id="275" r:id="rId20"/>
    <p:sldId id="267" r:id="rId21"/>
    <p:sldId id="263" r:id="rId22"/>
  </p:sldIdLst>
  <p:sldSz cx="9144000" cy="5715000" type="screen16x10"/>
  <p:notesSz cx="9144000" cy="6858000"/>
  <p:defaultTextStyle>
    <a:defPPr>
      <a:defRPr lang="en-US"/>
    </a:defPPr>
    <a:lvl1pPr marL="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21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85" d="100"/>
          <a:sy n="85" d="100"/>
        </p:scale>
        <p:origin x="936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4EB29-6FF5-446E-B3AF-7E6591222D0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AF6DC-A90D-4EF1-BF2D-790AD181C1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1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987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7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514350"/>
            <a:ext cx="41148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AF6DC-A90D-4EF1-BF2D-790AD181C1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0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8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373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0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7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36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3076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899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1171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75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096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29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1" indent="0">
              <a:buNone/>
              <a:defRPr sz="2000" b="1"/>
            </a:lvl2pPr>
            <a:lvl3pPr marL="914364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181" indent="0">
              <a:buNone/>
              <a:defRPr sz="2800"/>
            </a:lvl2pPr>
            <a:lvl3pPr marL="914364" indent="0">
              <a:buNone/>
              <a:defRPr sz="2400"/>
            </a:lvl3pPr>
            <a:lvl4pPr marL="1371545" indent="0">
              <a:buNone/>
              <a:defRPr sz="2000"/>
            </a:lvl4pPr>
            <a:lvl5pPr marL="1828727" indent="0">
              <a:buNone/>
              <a:defRPr sz="2000"/>
            </a:lvl5pPr>
            <a:lvl6pPr marL="2285909" indent="0">
              <a:buNone/>
              <a:defRPr sz="2000"/>
            </a:lvl6pPr>
            <a:lvl7pPr marL="2743090" indent="0">
              <a:buNone/>
              <a:defRPr sz="2000"/>
            </a:lvl7pPr>
            <a:lvl8pPr marL="3200272" indent="0">
              <a:buNone/>
              <a:defRPr sz="2000"/>
            </a:lvl8pPr>
            <a:lvl9pPr marL="3657454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4" indent="0">
              <a:buNone/>
              <a:defRPr sz="1000"/>
            </a:lvl3pPr>
            <a:lvl4pPr marL="1371545" indent="0">
              <a:buNone/>
              <a:defRPr sz="900"/>
            </a:lvl4pPr>
            <a:lvl5pPr marL="1828727" indent="0">
              <a:buNone/>
              <a:defRPr sz="900"/>
            </a:lvl5pPr>
            <a:lvl6pPr marL="2285909" indent="0">
              <a:buNone/>
              <a:defRPr sz="900"/>
            </a:lvl6pPr>
            <a:lvl7pPr marL="2743090" indent="0">
              <a:buNone/>
              <a:defRPr sz="900"/>
            </a:lvl7pPr>
            <a:lvl8pPr marL="3200272" indent="0">
              <a:buNone/>
              <a:defRPr sz="900"/>
            </a:lvl8pPr>
            <a:lvl9pPr marL="365745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36" tIns="45718" rIns="91436" bIns="457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44B9B-3D90-4084-B31E-FBE4DB8320CE}" type="datetimeFigureOut">
              <a:rPr lang="en-US" smtClean="0"/>
              <a:pPr/>
              <a:t>5/18/2017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2"/>
            <a:ext cx="2895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2"/>
            <a:ext cx="2133600" cy="304271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D0C19-6987-43AD-93C0-EA9A20AFC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defTabSz="91436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91436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4" indent="-228591" algn="l" defTabSz="91436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8E612A76-B589-41AD-8732-2D92E727FD61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18/05/2017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713232"/>
            <a:fld id="{A74A14D9-B43A-4259-9979-CF322FE1782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713232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92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8153400" cy="1371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TonnyMJ " pitchFamily="2" charset="0"/>
                <a:cs typeface="NikoshBAN" pitchFamily="2" charset="0"/>
              </a:rPr>
              <a:t>স্বা</a:t>
            </a:r>
            <a:r>
              <a:rPr lang="as-IN" sz="7200" b="1" dirty="0">
                <a:solidFill>
                  <a:srgbClr val="FF0000"/>
                </a:solidFill>
                <a:latin typeface="TonnyMJ " pitchFamily="2" charset="0"/>
                <a:cs typeface="SutonnyMJ" pitchFamily="2" charset="0"/>
              </a:rPr>
              <a:t>গতম</a:t>
            </a:r>
            <a:endParaRPr lang="en-US" sz="7200" b="1" dirty="0">
              <a:solidFill>
                <a:srgbClr val="FF0000"/>
              </a:solidFill>
              <a:latin typeface="TonnyMJ 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457700"/>
            <a:ext cx="8001000" cy="12573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endParaRPr lang="en-US" sz="2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যুক্তিবিদ্যা </a:t>
            </a:r>
            <a:r>
              <a:rPr lang="bn-BD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ম পত্র</a:t>
            </a:r>
          </a:p>
          <a:p>
            <a:r>
              <a:rPr lang="as-IN" sz="2800" b="1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একাদশ</a:t>
            </a:r>
            <a:r>
              <a:rPr lang="as-IN" sz="28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, মানবিক বিভাগ</a:t>
            </a:r>
            <a:endParaRPr lang="en-US" sz="48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8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image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409700"/>
            <a:ext cx="35052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90700"/>
            <a:ext cx="76962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ঘুরে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পৃথিবী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ঘুরে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চাঁদ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সূর্যের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চারিদিকে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ঘুরে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মুরগী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মুরগী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পোকা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পোকা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খায়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কর্মচারীদের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কর্মচারীরা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থাকলেই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চলবে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অভিন্ন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কুলকে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ডানাযুক্ত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ডানাযুক্ত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দ্বিজকে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ব্রাহ্মম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পাখি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গজ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মাপের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হাতি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গজ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হাতি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মাপের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মাপক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যন্ত্র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দ্ব্যর্থক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8265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90700"/>
            <a:ext cx="7467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সোমা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মূল্যবান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সোনা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নাতনী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নাতনী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মূল্যবান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অশিক্ষতি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অন্ধ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অশিক্ষিত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লোক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রহিম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লাঠি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লাঠি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8265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0"/>
            <a:ext cx="77724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অনর্থের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কথার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অনর্থের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ক্ষণস্থায়ী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মূল্যহীন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ক্ষণস্থায়ী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দন্ড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মূল্যহীন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ঠাকুর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হইতেছেন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বামুন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গনেশ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হইতেছেন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ঠাকুর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গনেশ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হইতেছেন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পাকের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বামুন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3438265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50292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s-IN" sz="5400" b="1" dirty="0">
                <a:latin typeface="NikoshBAN" pitchFamily="2" charset="0"/>
                <a:cs typeface="NikoshBAN" pitchFamily="2" charset="0"/>
              </a:rPr>
              <a:t>উন্ম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ু</a:t>
            </a:r>
            <a:r>
              <a:rPr lang="as-IN" sz="5400" b="1" dirty="0">
                <a:latin typeface="NikoshBAN" pitchFamily="2" charset="0"/>
                <a:cs typeface="NikoshBAN" pitchFamily="2" charset="0"/>
              </a:rPr>
              <a:t>ক্ত প্রশ্ন যুক্তি</a:t>
            </a:r>
            <a:r>
              <a:rPr lang="as-IN" sz="5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>
                <a:latin typeface="SutonnyMJ" pitchFamily="2" charset="0"/>
                <a:cs typeface="SutonnyMJ" pitchFamily="2" charset="0"/>
              </a:rPr>
              <a:t/>
            </a:r>
            <a:br>
              <a:rPr lang="en-US" sz="5400" b="1" dirty="0">
                <a:latin typeface="SutonnyMJ" pitchFamily="2" charset="0"/>
                <a:cs typeface="SutonnyMJ" pitchFamily="2" charset="0"/>
              </a:rPr>
            </a:br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Open Question Argument</a:t>
            </a:r>
            <a:br>
              <a:rPr lang="en-US" sz="5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166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77109" y="1841500"/>
            <a:ext cx="9017000" cy="0"/>
          </a:xfrm>
          <a:prstGeom prst="line">
            <a:avLst/>
          </a:prstGeom>
          <a:ln w="127000" cap="rnd" cmpd="dbl">
            <a:solidFill>
              <a:schemeClr val="accent1">
                <a:shade val="95000"/>
                <a:satMod val="105000"/>
                <a:alpha val="85000"/>
              </a:schemeClr>
            </a:solidFill>
            <a:prstDash val="solid"/>
            <a:round/>
          </a:ln>
          <a:effectLst>
            <a:glow rad="190500">
              <a:schemeClr val="accent1">
                <a:alpha val="27000"/>
              </a:schemeClr>
            </a:glow>
            <a:outerShdw blurRad="50800" dist="50800" dir="18900000" algn="bl" rotWithShape="0">
              <a:prstClr val="black">
                <a:alpha val="40000"/>
              </a:prstClr>
            </a:outerShdw>
            <a:reflection blurRad="76200" stA="71000" endPos="65000" dir="5400000" sy="-100000" algn="bl" rotWithShape="0"/>
            <a:softEdge rad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1"/>
          <p:cNvGrpSpPr/>
          <p:nvPr/>
        </p:nvGrpSpPr>
        <p:grpSpPr>
          <a:xfrm>
            <a:off x="838201" y="723900"/>
            <a:ext cx="7889402" cy="4603568"/>
            <a:chOff x="685800" y="304800"/>
            <a:chExt cx="7889402" cy="2735915"/>
          </a:xfrm>
        </p:grpSpPr>
        <p:sp>
          <p:nvSpPr>
            <p:cNvPr id="4" name="Can 3"/>
            <p:cNvSpPr/>
            <p:nvPr/>
          </p:nvSpPr>
          <p:spPr>
            <a:xfrm>
              <a:off x="2222503" y="762000"/>
              <a:ext cx="4571999" cy="1027914"/>
            </a:xfrm>
            <a:prstGeom prst="can">
              <a:avLst>
                <a:gd name="adj" fmla="val 1647"/>
              </a:avLst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s-IN" sz="7200" b="1" spc="-15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বাড়ীর কাজ</a:t>
              </a:r>
              <a:endParaRPr lang="en-US" sz="7200" b="1" spc="-1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85800" y="304800"/>
              <a:ext cx="2228851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941"/>
            <a:stretch/>
          </p:blipFill>
          <p:spPr>
            <a:xfrm>
              <a:off x="6248400" y="304800"/>
              <a:ext cx="2286000" cy="17526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2" name="Rectangle 1"/>
            <p:cNvSpPr/>
            <p:nvPr/>
          </p:nvSpPr>
          <p:spPr>
            <a:xfrm>
              <a:off x="752930" y="2682511"/>
              <a:ext cx="7822272" cy="35820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85800" y="3543301"/>
            <a:ext cx="8153400" cy="984881"/>
          </a:xfrm>
          <a:prstGeom prst="rect">
            <a:avLst/>
          </a:prstGeom>
          <a:solidFill>
            <a:srgbClr val="FF0000"/>
          </a:solidFill>
        </p:spPr>
        <p:txBody>
          <a:bodyPr wrap="square" lIns="91436" tIns="45718" rIns="91436" bIns="45718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     </a:t>
            </a:r>
            <a:r>
              <a:rPr lang="as-IN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 কয়েকটি দৃষ্টান্ত তৈরি করবে।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2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19100"/>
            <a:ext cx="8183880" cy="876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আগামী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ক্লাসের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আলোচ্য</a:t>
            </a:r>
            <a:r>
              <a:rPr lang="en-US" sz="6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7900"/>
            <a:ext cx="8183880" cy="2362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8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as-IN" sz="4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প্রাকল্পিক - নিরপেক্ষ সহানুমান</a:t>
            </a:r>
            <a:r>
              <a:rPr lang="en-US" sz="4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3505200" y="1206500"/>
            <a:ext cx="5257800" cy="25400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endParaRPr lang="en-US" sz="25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4064000"/>
            <a:ext cx="8534400" cy="1270000"/>
          </a:xfrm>
          <a:prstGeom prst="bevel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0" tIns="35661" rIns="71320" bIns="35661" anchor="ctr"/>
          <a:lstStyle/>
          <a:p>
            <a:pPr algn="ctr" defTabSz="713203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E-mail: abusayedjsmsc1@ gmail.com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33801" y="1460500"/>
            <a:ext cx="4994564" cy="20320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lIns="71320" tIns="35661" rIns="71320" bIns="35661"/>
          <a:lstStyle/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 আবু সাঈদ</a:t>
            </a:r>
            <a:endParaRPr lang="en-US" sz="31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/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100" dirty="0">
                <a:solidFill>
                  <a:srgbClr val="FFFF00"/>
                </a:solidFill>
                <a:latin typeface="SutonnyEMJ" pitchFamily="2" charset="0"/>
              </a:rPr>
              <a:t>-</a:t>
            </a:r>
            <a:r>
              <a:rPr lang="bn-BD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bn-IN" sz="31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বিদ্যা</a:t>
            </a:r>
            <a:endParaRPr lang="en-US" sz="31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defTabSz="713203"/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h‡kvi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wk¶v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evW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©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g‡Wj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¯‹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zj</a:t>
            </a:r>
            <a:r>
              <a:rPr lang="en-US" sz="2200" dirty="0">
                <a:solidFill>
                  <a:srgbClr val="FFFF00"/>
                </a:solidFill>
                <a:latin typeface="SutonnyMJ" pitchFamily="2" charset="0"/>
              </a:rPr>
              <a:t> GÛ </a:t>
            </a:r>
            <a:r>
              <a:rPr lang="en-US" sz="2200" dirty="0" err="1">
                <a:solidFill>
                  <a:srgbClr val="FFFF00"/>
                </a:solidFill>
                <a:latin typeface="SutonnyMJ" pitchFamily="2" charset="0"/>
              </a:rPr>
              <a:t>K‡jR</a:t>
            </a:r>
            <a:endParaRPr lang="en-US" sz="2200" dirty="0">
              <a:solidFill>
                <a:srgbClr val="FFFF00"/>
              </a:solidFill>
              <a:latin typeface="SutonnyMJ" pitchFamily="2" charset="0"/>
            </a:endParaRPr>
          </a:p>
          <a:p>
            <a:pPr defTabSz="713203" eaLnBrk="0" hangingPunct="0"/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IMG1299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206500"/>
            <a:ext cx="2286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xplosion 1 7"/>
          <p:cNvSpPr/>
          <p:nvPr/>
        </p:nvSpPr>
        <p:spPr>
          <a:xfrm>
            <a:off x="2302004" y="-332826"/>
            <a:ext cx="3420999" cy="1518513"/>
          </a:xfrm>
          <a:prstGeom prst="irregularSeal1">
            <a:avLst/>
          </a:prstGeom>
          <a:solidFill>
            <a:srgbClr val="5B9BD5"/>
          </a:solidFill>
          <a:ln w="127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lIns="71320" tIns="35661" rIns="71320" bIns="35661" rtlCol="0" anchor="ctr"/>
          <a:lstStyle/>
          <a:p>
            <a:pPr algn="ctr" defTabSz="713203"/>
            <a:endParaRPr lang="en-US" kern="0">
              <a:solidFill>
                <a:sysClr val="window" lastClr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123" y="-150459"/>
            <a:ext cx="3676650" cy="1336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25771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8136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8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 descr="PE01561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181100"/>
            <a:ext cx="8305800" cy="4038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586740"/>
            <a:ext cx="8382000" cy="13817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s-IN" sz="8000" b="1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আজকের আলোচ্য বিষয়:</a:t>
            </a:r>
            <a:endParaRPr lang="en-US" sz="8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22500"/>
            <a:ext cx="8458200" cy="2921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lvl="3">
              <a:buNone/>
            </a:pPr>
            <a:r>
              <a:rPr lang="en-US" sz="80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as-IN" sz="80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অবরোহ </a:t>
            </a: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অনুমান</a:t>
            </a:r>
          </a:p>
          <a:p>
            <a:pPr lvl="3" algn="ctr">
              <a:buNone/>
            </a:pP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(সহানুমান</a:t>
            </a:r>
            <a:r>
              <a:rPr lang="en-US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bn-BD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বৈধতা বিচার</a:t>
            </a:r>
            <a:r>
              <a:rPr lang="as-IN" sz="8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lvl="3">
              <a:buNone/>
            </a:pPr>
            <a:r>
              <a:rPr lang="as-IN" sz="8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     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বোঝায়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নিয়মসমূহের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নিযমের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প্রতিষ্ঠিত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অভিহিত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Fallacy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ল্যাটিন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উদ্ভূত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Fallere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কাজেই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উৎসগত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প্রতারণাপূর্ণ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ভুল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ত্রুটিপূর্ণ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যুক্তিবিদ্যায়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কেবল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সীমাবদ্ধ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বিভ্রম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দোষকেই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92017747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5900"/>
            <a:ext cx="8229600" cy="42291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সার্বিক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;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A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আশ্রয়বাক্যের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বিধেয়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বসেছে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আবর্তনজনিত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I-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ব্যবসায়ী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73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33500"/>
            <a:ext cx="7620000" cy="43815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মহিলা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ছাত্র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মরণশীল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গরু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বুদ্ধিমান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বুদ্ধিমান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চোর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33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3815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উপর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যৌক্তিক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হলো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A-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আছে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উপরিউক্ত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বেশিও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কমও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পরিবর্তে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হলো-১.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২.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৩.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 ৪.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টেবিল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ছুয়ে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নিয়মকে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লংঘন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যুক্তিটিতে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চতুষ্পদী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5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বৈধতা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বিচার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r>
              <a:rPr lang="en-US" sz="48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Fallacy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90700"/>
            <a:ext cx="7772400" cy="39243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অনুরূপ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যুক্তি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রাজাকে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রাণী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বিশেষ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বিভাগের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বিশেষ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জেলা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বাংলাদেশের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আসমা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অনিতাকে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ভালোবাসে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অনিতা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রুমাকে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ভালোবাসে</a:t>
            </a:r>
            <a:endParaRPr lang="en-US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আসমা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রুমাকে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ভালোবাসে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0196198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1961</TotalTime>
  <Words>365</Words>
  <Application>Microsoft Office PowerPoint</Application>
  <PresentationFormat>On-screen Show (16:10)</PresentationFormat>
  <Paragraphs>143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NikoshBAN</vt:lpstr>
      <vt:lpstr>SutonnyEMJ</vt:lpstr>
      <vt:lpstr>SutonnyMJ</vt:lpstr>
      <vt:lpstr>Times New Roman</vt:lpstr>
      <vt:lpstr>TonnyMJ </vt:lpstr>
      <vt:lpstr>Office Theme</vt:lpstr>
      <vt:lpstr>3_Office Theme</vt:lpstr>
      <vt:lpstr>স্বাগতম</vt:lpstr>
      <vt:lpstr>PowerPoint Presentation</vt:lpstr>
      <vt:lpstr>আজকের আলোচ্য বিষয়: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বৈধতা বিচার/অনুপপত্তি (Fallacy)</vt:lpstr>
      <vt:lpstr>উন্মুক্ত প্রশ্ন যুক্তি  Open Question Argument ?</vt:lpstr>
      <vt:lpstr>PowerPoint Presentation</vt:lpstr>
      <vt:lpstr>আগামী ক্লাসের আলোচ্য বিষয়ঃ</vt:lpstr>
      <vt:lpstr>সবাইকে 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bcpsc</dc:creator>
  <cp:lastModifiedBy>jsmsc</cp:lastModifiedBy>
  <cp:revision>265</cp:revision>
  <dcterms:created xsi:type="dcterms:W3CDTF">2015-01-15T15:51:54Z</dcterms:created>
  <dcterms:modified xsi:type="dcterms:W3CDTF">2017-05-18T00:31:37Z</dcterms:modified>
</cp:coreProperties>
</file>