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  <p:sldMasterId id="2147483888" r:id="rId2"/>
  </p:sldMasterIdLst>
  <p:notesMasterIdLst>
    <p:notesMasterId r:id="rId20"/>
  </p:notesMasterIdLst>
  <p:sldIdLst>
    <p:sldId id="256" r:id="rId3"/>
    <p:sldId id="276" r:id="rId4"/>
    <p:sldId id="273" r:id="rId5"/>
    <p:sldId id="260" r:id="rId6"/>
    <p:sldId id="277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272" r:id="rId16"/>
    <p:sldId id="275" r:id="rId17"/>
    <p:sldId id="267" r:id="rId18"/>
    <p:sldId id="263" r:id="rId19"/>
  </p:sldIdLst>
  <p:sldSz cx="9144000" cy="5715000" type="screen16x10"/>
  <p:notesSz cx="9144000" cy="6858000"/>
  <p:defaultTextStyle>
    <a:defPPr>
      <a:defRPr lang="en-US"/>
    </a:defPPr>
    <a:lvl1pPr marL="0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21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7" autoAdjust="0"/>
  </p:normalViewPr>
  <p:slideViewPr>
    <p:cSldViewPr>
      <p:cViewPr varScale="1">
        <p:scale>
          <a:sx n="85" d="100"/>
          <a:sy n="85" d="100"/>
        </p:scale>
        <p:origin x="936" y="6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4EB29-6FF5-446E-B3AF-7E6591222D0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514350"/>
            <a:ext cx="41148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AF6DC-A90D-4EF1-BF2D-790AD181C1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8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514350"/>
            <a:ext cx="41148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F6DC-A90D-4EF1-BF2D-790AD181C12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58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514350"/>
            <a:ext cx="41148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F6DC-A90D-4EF1-BF2D-790AD181C12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90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514350"/>
            <a:ext cx="41148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F6DC-A90D-4EF1-BF2D-790AD181C12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33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8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6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3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9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26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83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39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9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5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637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703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6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07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3"/>
            <a:ext cx="4038600" cy="377163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3"/>
            <a:ext cx="4038600" cy="377163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36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307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899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117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2"/>
            <a:ext cx="3008313" cy="9683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5"/>
            <a:ext cx="5111750" cy="487759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20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7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500"/>
            </a:lvl1pPr>
            <a:lvl2pPr marL="356616" indent="0">
              <a:buNone/>
              <a:defRPr sz="2200"/>
            </a:lvl2pPr>
            <a:lvl3pPr marL="713232" indent="0">
              <a:buNone/>
              <a:defRPr sz="1900"/>
            </a:lvl3pPr>
            <a:lvl4pPr marL="1069848" indent="0">
              <a:buNone/>
              <a:defRPr sz="1600"/>
            </a:lvl4pPr>
            <a:lvl5pPr marL="1426464" indent="0">
              <a:buNone/>
              <a:defRPr sz="1600"/>
            </a:lvl5pPr>
            <a:lvl6pPr marL="1783080" indent="0">
              <a:buNone/>
              <a:defRPr sz="1600"/>
            </a:lvl6pPr>
            <a:lvl7pPr marL="2139696" indent="0">
              <a:buNone/>
              <a:defRPr sz="1600"/>
            </a:lvl7pPr>
            <a:lvl8pPr marL="2496312" indent="0">
              <a:buNone/>
              <a:defRPr sz="1600"/>
            </a:lvl8pPr>
            <a:lvl9pPr marL="2852928" indent="0">
              <a:buNone/>
              <a:defRPr sz="16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96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529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8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8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8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4" indent="0">
              <a:buNone/>
              <a:defRPr sz="1000"/>
            </a:lvl3pPr>
            <a:lvl4pPr marL="1371545" indent="0">
              <a:buNone/>
              <a:defRPr sz="900"/>
            </a:lvl4pPr>
            <a:lvl5pPr marL="1828727" indent="0">
              <a:buNone/>
              <a:defRPr sz="900"/>
            </a:lvl5pPr>
            <a:lvl6pPr marL="2285909" indent="0">
              <a:buNone/>
              <a:defRPr sz="900"/>
            </a:lvl6pPr>
            <a:lvl7pPr marL="2743090" indent="0">
              <a:buNone/>
              <a:defRPr sz="900"/>
            </a:lvl7pPr>
            <a:lvl8pPr marL="3200272" indent="0">
              <a:buNone/>
              <a:defRPr sz="900"/>
            </a:lvl8pPr>
            <a:lvl9pPr marL="365745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4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4" indent="0">
              <a:buNone/>
              <a:defRPr sz="1000"/>
            </a:lvl3pPr>
            <a:lvl4pPr marL="1371545" indent="0">
              <a:buNone/>
              <a:defRPr sz="900"/>
            </a:lvl4pPr>
            <a:lvl5pPr marL="1828727" indent="0">
              <a:buNone/>
              <a:defRPr sz="900"/>
            </a:lvl5pPr>
            <a:lvl6pPr marL="2285909" indent="0">
              <a:buNone/>
              <a:defRPr sz="900"/>
            </a:lvl6pPr>
            <a:lvl7pPr marL="2743090" indent="0">
              <a:buNone/>
              <a:defRPr sz="900"/>
            </a:lvl7pPr>
            <a:lvl8pPr marL="3200272" indent="0">
              <a:buNone/>
              <a:defRPr sz="900"/>
            </a:lvl8pPr>
            <a:lvl9pPr marL="365745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2"/>
            <a:ext cx="2133600" cy="3042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2"/>
            <a:ext cx="2895600" cy="3042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2"/>
            <a:ext cx="2133600" cy="3042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slow">
    <p:plus/>
  </p:transition>
  <p:timing>
    <p:tnLst>
      <p:par>
        <p:cTn id="1" dur="indefinite" restart="never" nodeType="tmRoot"/>
      </p:par>
    </p:tnLst>
  </p:timing>
  <p:txStyles>
    <p:titleStyle>
      <a:lvl1pPr algn="ctr" defTabSz="91436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91436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0" indent="-285739" algn="l" defTabSz="91436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4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1" algn="l" defTabSz="91436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8" indent="-228591" algn="l" defTabSz="91436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4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3"/>
            <a:ext cx="8229600" cy="3771636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1"/>
            <a:ext cx="2133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3232"/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713232"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1"/>
            <a:ext cx="2895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3232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1"/>
            <a:ext cx="2133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3232"/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713232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92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713232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462" indent="-267462" algn="l" defTabSz="71323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79501" indent="-222885" algn="l" defTabSz="71323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48156" indent="-178308" algn="l" defTabSz="71323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4772" indent="-178308" algn="l" defTabSz="713232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61388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18004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74620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31236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153400" cy="1371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800" b="1" dirty="0" err="1">
                <a:solidFill>
                  <a:srgbClr val="FF0000"/>
                </a:solidFill>
                <a:latin typeface="TonnyMJ " pitchFamily="2" charset="0"/>
                <a:cs typeface="NikoshBAN" pitchFamily="2" charset="0"/>
              </a:rPr>
              <a:t>স্বা</a:t>
            </a:r>
            <a:r>
              <a:rPr lang="as-IN" sz="7200" b="1" dirty="0">
                <a:solidFill>
                  <a:srgbClr val="FF0000"/>
                </a:solidFill>
                <a:latin typeface="TonnyMJ " pitchFamily="2" charset="0"/>
                <a:cs typeface="SutonnyMJ" pitchFamily="2" charset="0"/>
              </a:rPr>
              <a:t>গতম</a:t>
            </a:r>
            <a:endParaRPr lang="en-US" sz="7200" b="1" dirty="0">
              <a:solidFill>
                <a:srgbClr val="FF0000"/>
              </a:solidFill>
              <a:latin typeface="TonnyMJ 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57700"/>
            <a:ext cx="8001000" cy="1257300"/>
          </a:xfr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endParaRPr lang="en-US" sz="28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as-IN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যুক্তিবিদ্যা </a:t>
            </a:r>
            <a:r>
              <a:rPr lang="bn-BD" sz="2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as-IN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ম পত্র</a:t>
            </a:r>
          </a:p>
          <a:p>
            <a:r>
              <a:rPr lang="as-IN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একাদশ</a:t>
            </a:r>
            <a:r>
              <a:rPr lang="as-IN" sz="28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মানবিক বিভাগ</a:t>
            </a:r>
            <a:endParaRPr lang="en-US" sz="48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8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images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1409700"/>
            <a:ext cx="3505200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প্রাকল্পিক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নিরপেক্ষ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সহানুমান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পূর্বগ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অস্বীকৃতিমূলক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প্রাকল্পিক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নিরপেক্ষ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সহানুমানের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আশ্রয়বাক্যের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অনুগকে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অপ্রধান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আশ্রয়বাক্যে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অস্বীকার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পুর্বগকে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অবশই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অস্বীকার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বিপরীতক্রমে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লংঘন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পূর্বগকে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অপ্রধান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আশ্রয়বাক্যে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অস্বীকার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অনুগকে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অস্বীকার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পূর্বগ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অস্বীকৃতিমূলক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0956747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উঠে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উঠেনি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অতএব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যুক্তিটিতে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অস্বীকৃতিমূলক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ঘঠেছে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প্রাকল্পিক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নিরপেক্ষ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সহানুমানের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আশ্রয়বাক্যের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অনুগকে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অপ্রধান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আশ্রয়বাক্যে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অস্বীকার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পুর্বগকে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অবশই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অস্বীকার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বিপরীতক্রমে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লংঘন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পূর্বগকে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অপ্রধান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আশ্রয়বাক্যে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অস্বীকার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অনুগকে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অস্বীকার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যুক্তিটিতে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পূর্বগ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অস্বীকৃতিমূলক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ঘটেছ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7779607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অনুরূপ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ফসল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ফলবে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হয়নি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অতএব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ফসল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ফলবে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চোর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শাস্তি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যোগ্য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চোর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অতএব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শাস্তি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87234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কুইনাইন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খায়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আরোগ্য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কুইনাইন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খায়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অতএব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আরোগ্য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পড়নি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অতএব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15664390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50292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s-IN" sz="5400" b="1" dirty="0">
                <a:latin typeface="NikoshBAN" pitchFamily="2" charset="0"/>
                <a:cs typeface="NikoshBAN" pitchFamily="2" charset="0"/>
              </a:rPr>
              <a:t>উন্ম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ু</a:t>
            </a:r>
            <a:r>
              <a:rPr lang="as-IN" sz="5400" b="1" dirty="0">
                <a:latin typeface="NikoshBAN" pitchFamily="2" charset="0"/>
                <a:cs typeface="NikoshBAN" pitchFamily="2" charset="0"/>
              </a:rPr>
              <a:t>ক্ত প্রশ্ন যুক্তি</a:t>
            </a:r>
            <a:r>
              <a:rPr lang="as-IN" sz="5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>
                <a:latin typeface="SutonnyMJ" pitchFamily="2" charset="0"/>
                <a:cs typeface="SutonnyMJ" pitchFamily="2" charset="0"/>
              </a:rPr>
              <a:t/>
            </a:r>
            <a:br>
              <a:rPr lang="en-US" sz="5400" b="1" dirty="0">
                <a:latin typeface="SutonnyMJ" pitchFamily="2" charset="0"/>
                <a:cs typeface="SutonnyMJ" pitchFamily="2" charset="0"/>
              </a:rPr>
            </a:b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Open Question Argument</a:t>
            </a:r>
            <a:br>
              <a:rPr lang="en-US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77109" y="1841500"/>
            <a:ext cx="901700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1"/>
          <p:cNvGrpSpPr/>
          <p:nvPr/>
        </p:nvGrpSpPr>
        <p:grpSpPr>
          <a:xfrm>
            <a:off x="838201" y="723900"/>
            <a:ext cx="7889402" cy="4603568"/>
            <a:chOff x="685800" y="304800"/>
            <a:chExt cx="7889402" cy="2735915"/>
          </a:xfrm>
        </p:grpSpPr>
        <p:sp>
          <p:nvSpPr>
            <p:cNvPr id="4" name="Can 3"/>
            <p:cNvSpPr/>
            <p:nvPr/>
          </p:nvSpPr>
          <p:spPr>
            <a:xfrm>
              <a:off x="2222503" y="762000"/>
              <a:ext cx="4571999" cy="1027914"/>
            </a:xfrm>
            <a:prstGeom prst="can">
              <a:avLst>
                <a:gd name="adj" fmla="val 1647"/>
              </a:avLst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s-IN" sz="7200" b="1" spc="-15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বাড়ীর কাজ</a:t>
              </a:r>
              <a:endParaRPr lang="en-US" sz="72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941"/>
            <a:stretch/>
          </p:blipFill>
          <p:spPr>
            <a:xfrm>
              <a:off x="685800" y="304800"/>
              <a:ext cx="2228851" cy="1752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941"/>
            <a:stretch/>
          </p:blipFill>
          <p:spPr>
            <a:xfrm>
              <a:off x="6248400" y="304800"/>
              <a:ext cx="2286000" cy="1752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2" name="Rectangle 1"/>
            <p:cNvSpPr/>
            <p:nvPr/>
          </p:nvSpPr>
          <p:spPr>
            <a:xfrm>
              <a:off x="752930" y="2682511"/>
              <a:ext cx="7822272" cy="3582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85800" y="3543301"/>
            <a:ext cx="8153400" cy="984881"/>
          </a:xfrm>
          <a:prstGeom prst="rect">
            <a:avLst/>
          </a:prstGeom>
          <a:solidFill>
            <a:srgbClr val="FF0000"/>
          </a:solidFill>
        </p:spPr>
        <p:txBody>
          <a:bodyPr wrap="square" lIns="91436" tIns="45718" rIns="91436" bIns="45718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         </a:t>
            </a:r>
            <a:r>
              <a:rPr lang="as-IN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সহানুমানের কয়েকটি দৃষ্টান্ত তৈরি করবে।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9100"/>
            <a:ext cx="8183880" cy="876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আগামী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ক্লাসের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7900"/>
            <a:ext cx="8183880" cy="2362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48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bn-BD" sz="4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যুক্তিগুলোর বৈধতা বিচার করে নিয়ে আসবে।</a:t>
            </a:r>
            <a:endParaRPr lang="en-US" sz="48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18136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8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4" descr="PE01561_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181100"/>
            <a:ext cx="8305800" cy="4038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05200" y="1206500"/>
            <a:ext cx="5257800" cy="2540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0" tIns="35661" rIns="71320" bIns="35661" anchor="ctr"/>
          <a:lstStyle/>
          <a:p>
            <a:pPr algn="ctr" defTabSz="713203">
              <a:defRPr/>
            </a:pPr>
            <a:endParaRPr lang="en-US" sz="25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57200" y="4064000"/>
            <a:ext cx="8534400" cy="1270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0" tIns="35661" rIns="71320" bIns="35661" anchor="ctr"/>
          <a:lstStyle/>
          <a:p>
            <a:pPr algn="ctr" defTabSz="713203"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1" y="1460500"/>
            <a:ext cx="4994564" cy="20320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71320" tIns="35661" rIns="71320" bIns="35661"/>
          <a:lstStyle/>
          <a:p>
            <a:pPr defTabSz="713203"/>
            <a:r>
              <a:rPr lang="bn-BD" sz="31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 আবু সাঈদ</a:t>
            </a:r>
            <a:endParaRPr lang="en-US" sz="3100" dirty="0">
              <a:solidFill>
                <a:srgbClr val="FFFF00"/>
              </a:solidFill>
              <a:latin typeface="SutonnyMJ" pitchFamily="2" charset="0"/>
            </a:endParaRPr>
          </a:p>
          <a:p>
            <a:pPr defTabSz="713203"/>
            <a:r>
              <a:rPr lang="bn-BD" sz="31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100" dirty="0">
                <a:solidFill>
                  <a:srgbClr val="FFFF00"/>
                </a:solidFill>
                <a:latin typeface="SutonnyEMJ" pitchFamily="2" charset="0"/>
              </a:rPr>
              <a:t>-</a:t>
            </a:r>
            <a:r>
              <a:rPr lang="bn-BD" sz="31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bn-IN" sz="31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endParaRPr lang="en-US" sz="31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defTabSz="713203"/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h‡kvi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wk¶v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 †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evW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© 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g‡Wj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 ¯‹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zj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 GÛ 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K‡jR</a:t>
            </a:r>
            <a:endParaRPr lang="en-US" sz="2200" dirty="0">
              <a:solidFill>
                <a:srgbClr val="FFFF00"/>
              </a:solidFill>
              <a:latin typeface="SutonnyMJ" pitchFamily="2" charset="0"/>
            </a:endParaRPr>
          </a:p>
          <a:p>
            <a:pPr defTabSz="713203" eaLnBrk="0" hangingPunct="0"/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G1299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206500"/>
            <a:ext cx="22860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xplosion 1 7"/>
          <p:cNvSpPr/>
          <p:nvPr/>
        </p:nvSpPr>
        <p:spPr>
          <a:xfrm>
            <a:off x="2302004" y="-332826"/>
            <a:ext cx="3420999" cy="1518513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lIns="71320" tIns="35661" rIns="71320" bIns="35661" rtlCol="0" anchor="ctr"/>
          <a:lstStyle/>
          <a:p>
            <a:pPr algn="ctr" defTabSz="713203"/>
            <a:endParaRPr lang="en-US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23" y="-150459"/>
            <a:ext cx="3676650" cy="1336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25771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86740"/>
            <a:ext cx="8382000" cy="13817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80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আজকের আলোচ্য বিষয়:</a:t>
            </a:r>
            <a:endParaRPr lang="en-US" sz="80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22500"/>
            <a:ext cx="8458200" cy="2921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lvl="3">
              <a:buNone/>
            </a:pPr>
            <a:r>
              <a:rPr lang="en-US" sz="8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as-IN" sz="8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অবরোহ </a:t>
            </a:r>
            <a:r>
              <a:rPr lang="as-IN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অনুমান</a:t>
            </a:r>
          </a:p>
          <a:p>
            <a:pPr lvl="3" algn="ctr">
              <a:buNone/>
            </a:pPr>
            <a:r>
              <a:rPr lang="as-IN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(সহানুমান</a:t>
            </a:r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বৈধতা বিচার</a:t>
            </a:r>
            <a:r>
              <a:rPr lang="as-IN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lvl="3">
              <a:buNone/>
            </a:pPr>
            <a:r>
              <a:rPr lang="as-IN" sz="8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         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নিয়মসমূহের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নিযমের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যুক্তিবিদ্যায়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বিভ্রমকে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অভিহিত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Fallacy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ল্যাটিন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Fallere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উদ্ভূত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Fallere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প্রতারণা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কাজেই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উৎসগত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প্রতারণাপূর্ণ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ত্রুটিপূর্ণ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যুক্তিবিদ্যায়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সীমাবদ্ধ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বরং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বিভ্রম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দোষকেই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9201774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অনুগ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স্বীকৃতিমূলক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পুর্বগকে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অবশই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বিপরীতক্রমে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পূর্বগকে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স্বীকৃতিমূলক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2319363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সৎ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সম্মানিত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সম্মানিত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সৎ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স্বীকৃতিমূলক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ঘঠেছে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উপরিউক্ত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পুর্বগকে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অবশই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বিপরীতক্রমে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পূর্বগকে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স্বীকৃতিমূলক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ঘঠেছে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2319363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খাও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মোটা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মোটা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হয়েছো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খেয়েছো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উঠে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পড়বে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পড়েছে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উঠেছে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3193289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বীজ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বপন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ফসল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ফসল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পেয়েছ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বীজ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বপন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করেছ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পড়াশুনা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করেছ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পড়াশুনা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করেছ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3193289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1995</TotalTime>
  <Words>499</Words>
  <Application>Microsoft Office PowerPoint</Application>
  <PresentationFormat>On-screen Show (16:10)</PresentationFormat>
  <Paragraphs>85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NikoshBAN</vt:lpstr>
      <vt:lpstr>SutonnyEMJ</vt:lpstr>
      <vt:lpstr>SutonnyMJ</vt:lpstr>
      <vt:lpstr>Times New Roman</vt:lpstr>
      <vt:lpstr>TonnyMJ </vt:lpstr>
      <vt:lpstr>Office Theme</vt:lpstr>
      <vt:lpstr>3_Office Theme</vt:lpstr>
      <vt:lpstr>স্বাগতম</vt:lpstr>
      <vt:lpstr>PowerPoint Presentation</vt:lpstr>
      <vt:lpstr>আজকের আলোচ্য বিষয়: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উন্মুক্ত প্রশ্ন যুক্তি  Open Question Argument ?</vt:lpstr>
      <vt:lpstr>PowerPoint Presentation</vt:lpstr>
      <vt:lpstr>আগামী ক্লাসের আলোচ্য বিষয়ঃ</vt:lpstr>
      <vt:lpstr>সবাইকে 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bcpsc</dc:creator>
  <cp:lastModifiedBy>jsmsc</cp:lastModifiedBy>
  <cp:revision>279</cp:revision>
  <dcterms:created xsi:type="dcterms:W3CDTF">2015-01-15T15:51:54Z</dcterms:created>
  <dcterms:modified xsi:type="dcterms:W3CDTF">2017-05-18T00:34:54Z</dcterms:modified>
</cp:coreProperties>
</file>