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7" r:id="rId4"/>
    <p:sldId id="259" r:id="rId5"/>
    <p:sldId id="269" r:id="rId6"/>
    <p:sldId id="268" r:id="rId7"/>
    <p:sldId id="265" r:id="rId8"/>
    <p:sldId id="264" r:id="rId9"/>
    <p:sldId id="262"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3" autoAdjust="0"/>
    <p:restoredTop sz="94574" autoAdjust="0"/>
  </p:normalViewPr>
  <p:slideViewPr>
    <p:cSldViewPr snapToGrid="0">
      <p:cViewPr varScale="1">
        <p:scale>
          <a:sx n="51" d="100"/>
          <a:sy n="51" d="100"/>
        </p:scale>
        <p:origin x="-744" y="-72"/>
      </p:cViewPr>
      <p:guideLst>
        <p:guide orient="horz" pos="2160"/>
        <p:guide pos="3840"/>
      </p:guideLst>
    </p:cSldViewPr>
  </p:slideViewPr>
  <p:notesTextViewPr>
    <p:cViewPr>
      <p:scale>
        <a:sx n="1" d="1"/>
        <a:sy n="1" d="1"/>
      </p:scale>
      <p:origin x="0" y="0"/>
    </p:cViewPr>
  </p:notesTextViewPr>
  <p:sorterViewPr>
    <p:cViewPr>
      <p:scale>
        <a:sx n="66" d="100"/>
        <a:sy n="66" d="100"/>
      </p:scale>
      <p:origin x="0" y="32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4045678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35100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327600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3525451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3018853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1965065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253954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372696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37093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2530355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3A8DC-4038-49A7-B637-3EE17C543053}" type="datetimeFigureOut">
              <a:rPr lang="en-US" smtClean="0"/>
              <a:pPr/>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66888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3A8DC-4038-49A7-B637-3EE17C543053}" type="datetimeFigureOut">
              <a:rPr lang="en-US" smtClean="0"/>
              <a:pPr/>
              <a:t>10/20/2019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C656D-625D-4AD4-BDD4-F34149BDA8DE}" type="slidenum">
              <a:rPr lang="en-US" smtClean="0"/>
              <a:pPr/>
              <a:t>‹#›</a:t>
            </a:fld>
            <a:endParaRPr lang="en-US"/>
          </a:p>
        </p:txBody>
      </p:sp>
    </p:spTree>
    <p:extLst>
      <p:ext uri="{BB962C8B-B14F-4D97-AF65-F5344CB8AC3E}">
        <p14:creationId xmlns="" xmlns:p14="http://schemas.microsoft.com/office/powerpoint/2010/main" val="1048995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565055" y="1529688"/>
            <a:ext cx="8989636" cy="4848712"/>
          </a:xfrm>
          <a:prstGeom prst="rect">
            <a:avLst/>
          </a:prstGeom>
        </p:spPr>
      </p:pic>
      <p:sp>
        <p:nvSpPr>
          <p:cNvPr id="2" name="Rounded Rectangle 1"/>
          <p:cNvSpPr/>
          <p:nvPr/>
        </p:nvSpPr>
        <p:spPr>
          <a:xfrm>
            <a:off x="413125" y="267288"/>
            <a:ext cx="10958512" cy="10832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4000" dirty="0" smtClean="0"/>
              <a:t>أهلا و سهلا فى هذا الدرس</a:t>
            </a:r>
            <a:endParaRPr lang="en-US" sz="4000" dirty="0"/>
          </a:p>
        </p:txBody>
      </p:sp>
    </p:spTree>
    <p:extLst>
      <p:ext uri="{BB962C8B-B14F-4D97-AF65-F5344CB8AC3E}">
        <p14:creationId xmlns="" xmlns:p14="http://schemas.microsoft.com/office/powerpoint/2010/main" val="4820531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71475" y="0"/>
            <a:ext cx="11572875" cy="6858000"/>
          </a:xfrm>
          <a:prstGeom prst="rect">
            <a:avLst/>
          </a:prstGeom>
        </p:spPr>
      </p:pic>
      <p:sp>
        <p:nvSpPr>
          <p:cNvPr id="4" name="Oval 3"/>
          <p:cNvSpPr/>
          <p:nvPr/>
        </p:nvSpPr>
        <p:spPr>
          <a:xfrm>
            <a:off x="5531370" y="1933731"/>
            <a:ext cx="4241280" cy="3987384"/>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rtlCol="0" anchor="ctr"/>
          <a:lstStyle/>
          <a:p>
            <a:pPr algn="ctr"/>
            <a:r>
              <a:rPr lang="ar-SA" sz="4800" b="1" dirty="0" smtClean="0">
                <a:solidFill>
                  <a:srgbClr val="0070C0"/>
                </a:solidFill>
              </a:rPr>
              <a:t>شكرا لكم</a:t>
            </a:r>
            <a:endParaRPr lang="en-US" sz="4800" b="1" dirty="0">
              <a:solidFill>
                <a:srgbClr val="0070C0"/>
              </a:solidFill>
            </a:endParaRPr>
          </a:p>
        </p:txBody>
      </p:sp>
    </p:spTree>
    <p:extLst>
      <p:ext uri="{BB962C8B-B14F-4D97-AF65-F5344CB8AC3E}">
        <p14:creationId xmlns="" xmlns:p14="http://schemas.microsoft.com/office/powerpoint/2010/main" val="246023167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036321" y="2423160"/>
            <a:ext cx="9326880" cy="397764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SA" sz="4400" dirty="0" smtClean="0">
                <a:solidFill>
                  <a:srgbClr val="FFFF00"/>
                </a:solidFill>
              </a:rPr>
              <a:t>محمد سراج الاسلام</a:t>
            </a:r>
            <a:endParaRPr lang="en-US" sz="4400" dirty="0" smtClean="0">
              <a:solidFill>
                <a:srgbClr val="FFFF00"/>
              </a:solidFill>
            </a:endParaRPr>
          </a:p>
          <a:p>
            <a:pPr algn="ctr"/>
            <a:r>
              <a:rPr lang="en-US" sz="4400" dirty="0" smtClean="0">
                <a:solidFill>
                  <a:srgbClr val="FFFF00"/>
                </a:solidFill>
              </a:rPr>
              <a:t>Index- 2108934</a:t>
            </a:r>
            <a:endParaRPr lang="ar-SA" sz="4000" dirty="0" smtClean="0">
              <a:solidFill>
                <a:srgbClr val="FFFF00"/>
              </a:solidFill>
            </a:endParaRPr>
          </a:p>
          <a:p>
            <a:pPr algn="ctr"/>
            <a:r>
              <a:rPr lang="ar-SA" sz="4000" dirty="0" smtClean="0">
                <a:solidFill>
                  <a:srgbClr val="FFFF00"/>
                </a:solidFill>
              </a:rPr>
              <a:t> المعلم المعين (العربى)</a:t>
            </a:r>
          </a:p>
          <a:p>
            <a:pPr algn="ctr"/>
            <a:r>
              <a:rPr lang="ar-SA" sz="4000" dirty="0" smtClean="0">
                <a:solidFill>
                  <a:srgbClr val="FFFF00"/>
                </a:solidFill>
              </a:rPr>
              <a:t>المدرسة الاحمدية الفاضل بجانبور</a:t>
            </a:r>
            <a:endParaRPr lang="en-US" sz="4000" dirty="0">
              <a:solidFill>
                <a:srgbClr val="FFFF00"/>
              </a:solidFill>
            </a:endParaRPr>
          </a:p>
        </p:txBody>
      </p:sp>
      <p:sp>
        <p:nvSpPr>
          <p:cNvPr id="11" name="Oval 10"/>
          <p:cNvSpPr/>
          <p:nvPr/>
        </p:nvSpPr>
        <p:spPr>
          <a:xfrm>
            <a:off x="3489960" y="487680"/>
            <a:ext cx="4892040" cy="1661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تعريف المدرس</a:t>
            </a:r>
            <a:endParaRPr lang="en-US" sz="3200" dirty="0"/>
          </a:p>
        </p:txBody>
      </p:sp>
    </p:spTree>
    <p:extLst>
      <p:ext uri="{BB962C8B-B14F-4D97-AF65-F5344CB8AC3E}">
        <p14:creationId xmlns="" xmlns:p14="http://schemas.microsoft.com/office/powerpoint/2010/main" val="29710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190463"/>
          </a:xfrm>
        </p:spPr>
        <p:txBody>
          <a:bodyPr>
            <a:normAutofit/>
          </a:bodyPr>
          <a:lstStyle/>
          <a:p>
            <a:r>
              <a:rPr lang="ar-SA" sz="2800" dirty="0" smtClean="0"/>
              <a:t>الصف السابع من الداخل</a:t>
            </a:r>
            <a:br>
              <a:rPr lang="ar-SA" sz="2800" dirty="0" smtClean="0"/>
            </a:br>
            <a:r>
              <a:rPr lang="ar-SA" sz="2800" dirty="0" smtClean="0"/>
              <a:t>اللغة العربية الاتصالية </a:t>
            </a:r>
            <a:br>
              <a:rPr lang="ar-SA" sz="2800" dirty="0" smtClean="0"/>
            </a:br>
            <a:r>
              <a:rPr lang="ar-SA" sz="2800" dirty="0" smtClean="0"/>
              <a:t>الدرس الحادي عشر</a:t>
            </a:r>
            <a:endParaRPr lang="en-US" sz="2800" dirty="0"/>
          </a:p>
        </p:txBody>
      </p:sp>
      <p:sp>
        <p:nvSpPr>
          <p:cNvPr id="3" name="Subtitle 2"/>
          <p:cNvSpPr>
            <a:spLocks noGrp="1"/>
          </p:cNvSpPr>
          <p:nvPr>
            <p:ph type="subTitle" idx="1"/>
          </p:nvPr>
        </p:nvSpPr>
        <p:spPr>
          <a:xfrm>
            <a:off x="1718873" y="4227226"/>
            <a:ext cx="9144000" cy="1472956"/>
          </a:xfrm>
        </p:spPr>
        <p:txBody>
          <a:bodyPr>
            <a:normAutofit/>
          </a:bodyPr>
          <a:lstStyle/>
          <a:p>
            <a:r>
              <a:rPr lang="ar-SA" sz="3600" dirty="0" smtClean="0"/>
              <a:t>الشيخ شاه جلال اليمانى رحمة الله عليه</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اهداف الدرس</a:t>
            </a:r>
            <a:endParaRPr lang="en-US" dirty="0"/>
          </a:p>
        </p:txBody>
      </p:sp>
      <p:sp>
        <p:nvSpPr>
          <p:cNvPr id="3" name="Rectangle 2"/>
          <p:cNvSpPr/>
          <p:nvPr/>
        </p:nvSpPr>
        <p:spPr>
          <a:xfrm>
            <a:off x="1657350" y="1690688"/>
            <a:ext cx="9329738" cy="408146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ar-SA" dirty="0" smtClean="0"/>
          </a:p>
          <a:p>
            <a:pPr algn="ctr"/>
            <a:r>
              <a:rPr lang="ar-SA" sz="3200" dirty="0"/>
              <a:t>يستطيعون ان يقرئوا العبارة </a:t>
            </a:r>
          </a:p>
          <a:p>
            <a:pPr algn="ctr"/>
            <a:r>
              <a:rPr lang="ar-SA" sz="3200" dirty="0" smtClean="0"/>
              <a:t>يستطيعون </a:t>
            </a:r>
            <a:r>
              <a:rPr lang="ar-SA" sz="3200" dirty="0"/>
              <a:t>ان </a:t>
            </a:r>
            <a:r>
              <a:rPr lang="ar-SA" sz="3200" dirty="0" smtClean="0"/>
              <a:t>يجيبوا السول </a:t>
            </a:r>
          </a:p>
          <a:p>
            <a:pPr algn="ctr"/>
            <a:r>
              <a:rPr lang="ar-SA" sz="3200" dirty="0" smtClean="0"/>
              <a:t>يستطيعون </a:t>
            </a:r>
            <a:r>
              <a:rPr lang="ar-SA" sz="3200" dirty="0"/>
              <a:t>ان </a:t>
            </a:r>
            <a:r>
              <a:rPr lang="ar-SA" sz="3200" dirty="0" smtClean="0"/>
              <a:t>يعلموا </a:t>
            </a:r>
            <a:r>
              <a:rPr lang="ar-SA" sz="3200" dirty="0"/>
              <a:t>معنى </a:t>
            </a:r>
            <a:r>
              <a:rPr lang="ar-SA" sz="3200" dirty="0" smtClean="0"/>
              <a:t>المفردات</a:t>
            </a:r>
          </a:p>
          <a:p>
            <a:pPr algn="ctr"/>
            <a:r>
              <a:rPr lang="ar-SA" sz="3200" dirty="0" smtClean="0"/>
              <a:t>يستطيعون ان يخرجوا اسماء من النص </a:t>
            </a:r>
            <a:endParaRPr lang="ar-SA" sz="3200" dirty="0"/>
          </a:p>
        </p:txBody>
      </p:sp>
    </p:spTree>
    <p:extLst>
      <p:ext uri="{BB962C8B-B14F-4D97-AF65-F5344CB8AC3E}">
        <p14:creationId xmlns="" xmlns:p14="http://schemas.microsoft.com/office/powerpoint/2010/main" val="2514982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704" y="659567"/>
            <a:ext cx="11437495" cy="5509200"/>
          </a:xfrm>
          <a:prstGeom prst="rect">
            <a:avLst/>
          </a:prstGeom>
        </p:spPr>
        <p:txBody>
          <a:bodyPr wrap="square">
            <a:spAutoFit/>
          </a:bodyPr>
          <a:lstStyle/>
          <a:p>
            <a:pPr algn="just"/>
            <a:r>
              <a:rPr lang="ar-SA" sz="4400" dirty="0" smtClean="0">
                <a:solidFill>
                  <a:srgbClr val="C00000"/>
                </a:solidFill>
              </a:rPr>
              <a:t>كان سيدنا شاه جلال اليماني وليا كاملا من اولياء الله تعالى . وكان مرشدا عظيما وإماما فخاما للمسلمين. وُلد باليمن من جزيرة العرب سنة 671ه , 1271م ونشأ بها وتحصل على العلوم الاسلامية والفنون الدينية  من علماء عصره حتى تعمق فى جميع عُلوم الاسلام. كان سيدنا شاه جلال يتفكر فى   الدعوة الاسلامية وتبليغ دينِ الله وإعلاء كلمة الله. لِذا ترك وطنه وهاجر إلى الهندية 703ه, 1303م وقدم </a:t>
            </a:r>
            <a:r>
              <a:rPr lang="ar-SA" sz="4400" dirty="0" smtClean="0">
                <a:solidFill>
                  <a:srgbClr val="C00000"/>
                </a:solidFill>
              </a:rPr>
              <a:t>إلى </a:t>
            </a:r>
            <a:r>
              <a:rPr lang="ar-SA" sz="4400" dirty="0" smtClean="0">
                <a:solidFill>
                  <a:srgbClr val="C00000"/>
                </a:solidFill>
              </a:rPr>
              <a:t>سلهت من دولة بنغال مع ثلاث مائة وستين مرافقا لمحاربة اعداء الاسلام والمسلمين.</a:t>
            </a:r>
            <a:endParaRPr lang="en-US" sz="4400" dirty="0">
              <a:solidFill>
                <a:srgbClr val="C00000"/>
              </a:solidFill>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1459" y="461181"/>
            <a:ext cx="9144000" cy="1423889"/>
          </a:xfrm>
        </p:spPr>
        <p:txBody>
          <a:bodyPr>
            <a:normAutofit fontScale="90000"/>
          </a:bodyPr>
          <a:lstStyle/>
          <a:p>
            <a:r>
              <a:rPr lang="ar-SA" dirty="0" smtClean="0"/>
              <a:t>عمل الفرد-</a:t>
            </a:r>
            <a:br>
              <a:rPr lang="ar-SA" dirty="0" smtClean="0"/>
            </a:br>
            <a:r>
              <a:rPr lang="ar-SA" dirty="0" smtClean="0"/>
              <a:t>إقرئوا النص الاتية-</a:t>
            </a:r>
            <a:endParaRPr lang="en-US" dirty="0"/>
          </a:p>
        </p:txBody>
      </p:sp>
      <p:sp>
        <p:nvSpPr>
          <p:cNvPr id="3" name="Subtitle 2"/>
          <p:cNvSpPr>
            <a:spLocks noGrp="1"/>
          </p:cNvSpPr>
          <p:nvPr>
            <p:ph type="subTitle" idx="1"/>
          </p:nvPr>
        </p:nvSpPr>
        <p:spPr>
          <a:xfrm>
            <a:off x="450168" y="2251538"/>
            <a:ext cx="11005624" cy="4149262"/>
          </a:xfrm>
        </p:spPr>
        <p:txBody>
          <a:bodyPr>
            <a:normAutofit/>
          </a:bodyPr>
          <a:lstStyle/>
          <a:p>
            <a:r>
              <a:rPr lang="ar-SA" dirty="0" smtClean="0">
                <a:solidFill>
                  <a:schemeClr val="bg1"/>
                </a:solidFill>
              </a:rPr>
              <a:t>كان سيدنا شاه جلال اليماني وليا كاملا من اولياء الله تعالى . وكان مرشدا عظيما وإماما فخاما للمسلمين. وُلد باليمن من جزيرة العرب سنة 671ه , 1271م ونشأ بها وتحصل عاى العلوم الاسلامية والفنون الدينية  من علماء عصره حتى تعمق فى جميع عُلوم الاسلام. كان سيدنا شاه جلال يتفكر فى   الدعوة الاسلامية وتبليغ دينِ الله وإعلاء كلمة الله. لِذا ترك وطنه وهاجر إلى الهندية 703ه, 1303م وقدم غلى سلهت من دولة بنغال مع ثلاث مائة وستين مرافقا لمحاربة اعداء الاسلام والمسلمين.</a:t>
            </a:r>
            <a:endParaRPr lang="en-US" dirty="0" smtClean="0">
              <a:solidFill>
                <a:schemeClr val="bg1"/>
              </a:solidFill>
            </a:endParaRPr>
          </a:p>
          <a:p>
            <a:endParaRPr lang="en-US" dirty="0"/>
          </a:p>
        </p:txBody>
      </p:sp>
      <p:sp>
        <p:nvSpPr>
          <p:cNvPr id="4" name="Rectangle 3"/>
          <p:cNvSpPr/>
          <p:nvPr/>
        </p:nvSpPr>
        <p:spPr>
          <a:xfrm>
            <a:off x="928468" y="2413338"/>
            <a:ext cx="9762978" cy="1200329"/>
          </a:xfrm>
          <a:prstGeom prst="rect">
            <a:avLst/>
          </a:prstGeom>
        </p:spPr>
        <p:txBody>
          <a:bodyPr wrap="square">
            <a:spAutoFit/>
          </a:bodyPr>
          <a:lstStyle/>
          <a:p>
            <a:pPr algn="ctr"/>
            <a:r>
              <a:rPr lang="ar-SA" dirty="0" smtClean="0">
                <a:solidFill>
                  <a:schemeClr val="bg1"/>
                </a:solidFill>
              </a:rPr>
              <a:t>كان سيدنا شاه جلال اليماني وليا كاملا من اولياء الله تعالى . وكان مرشدا عظيما وإماما فخاما للمسلمين. وُلد باليمن من جزيرة العرب سنة 671ه , 1271م ونشأ بها وتحصل عاى العلوم الاسلامية والفنون الدينية  من علماء عصره حتى تعمق فى جميع عُلوم الاسلام. كان سيدنا شاه جلال يتفكر فى   الدعوة الاسلامية وتبليغ دينِ الله وإعلاء كلمة الله. لِذا ترك وطنه وهاجر إلى الهندية 703ه, 1303م وقدم غلى سلهت من دولة بنغال مع ثلاث مائة وستين مرافقا لمحاربة اعداء الاسلام والمسلمين.</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الشيخ شاه جلال اليماني </a:t>
            </a:r>
            <a:endParaRPr lang="en-US" dirty="0"/>
          </a:p>
        </p:txBody>
      </p:sp>
      <p:sp>
        <p:nvSpPr>
          <p:cNvPr id="3" name="Rectangle 2"/>
          <p:cNvSpPr/>
          <p:nvPr/>
        </p:nvSpPr>
        <p:spPr>
          <a:xfrm>
            <a:off x="731520" y="1569720"/>
            <a:ext cx="10347960" cy="4434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bg1"/>
                </a:solidFill>
              </a:rPr>
              <a:t>كَان </a:t>
            </a:r>
            <a:r>
              <a:rPr lang="ar-SA" sz="3200" dirty="0" smtClean="0">
                <a:solidFill>
                  <a:srgbClr val="FF0000"/>
                </a:solidFill>
              </a:rPr>
              <a:t>سَيدُنَا</a:t>
            </a:r>
            <a:r>
              <a:rPr lang="ar-SA" sz="3200" dirty="0" smtClean="0">
                <a:solidFill>
                  <a:schemeClr val="bg1"/>
                </a:solidFill>
              </a:rPr>
              <a:t> </a:t>
            </a:r>
            <a:r>
              <a:rPr lang="ar-SA" sz="3200" dirty="0" smtClean="0">
                <a:solidFill>
                  <a:srgbClr val="FF0000"/>
                </a:solidFill>
              </a:rPr>
              <a:t>شاه جلال اليماني وَلِيًا كَامِلا </a:t>
            </a:r>
            <a:r>
              <a:rPr lang="ar-SA" sz="3200" dirty="0" smtClean="0">
                <a:solidFill>
                  <a:schemeClr val="bg1"/>
                </a:solidFill>
              </a:rPr>
              <a:t>مِن </a:t>
            </a:r>
            <a:r>
              <a:rPr lang="ar-SA" sz="3200" dirty="0" smtClean="0">
                <a:solidFill>
                  <a:srgbClr val="FF0000"/>
                </a:solidFill>
              </a:rPr>
              <a:t>اَولِياءِ</a:t>
            </a:r>
            <a:r>
              <a:rPr lang="ar-SA" sz="3200" dirty="0" smtClean="0">
                <a:solidFill>
                  <a:schemeClr val="bg1"/>
                </a:solidFill>
              </a:rPr>
              <a:t> </a:t>
            </a:r>
            <a:r>
              <a:rPr lang="ar-SA" sz="3200" dirty="0" smtClean="0">
                <a:solidFill>
                  <a:srgbClr val="FF0000"/>
                </a:solidFill>
              </a:rPr>
              <a:t>اللهِ</a:t>
            </a:r>
            <a:r>
              <a:rPr lang="ar-SA" sz="3200" dirty="0" smtClean="0">
                <a:solidFill>
                  <a:schemeClr val="bg1"/>
                </a:solidFill>
              </a:rPr>
              <a:t> تعالى . وكَانَ </a:t>
            </a:r>
            <a:r>
              <a:rPr lang="ar-SA" sz="3200" dirty="0" smtClean="0">
                <a:solidFill>
                  <a:srgbClr val="FF0000"/>
                </a:solidFill>
              </a:rPr>
              <a:t>مُرشِدًا</a:t>
            </a:r>
            <a:r>
              <a:rPr lang="ar-SA" sz="3200" dirty="0" smtClean="0">
                <a:solidFill>
                  <a:schemeClr val="bg1"/>
                </a:solidFill>
              </a:rPr>
              <a:t> ع</a:t>
            </a:r>
            <a:r>
              <a:rPr lang="ar-SA" sz="3200" dirty="0" smtClean="0">
                <a:solidFill>
                  <a:srgbClr val="FF0000"/>
                </a:solidFill>
              </a:rPr>
              <a:t>َظِيمًا وَإمَامًا فَخَامًا للمسلمين</a:t>
            </a:r>
            <a:r>
              <a:rPr lang="ar-SA" sz="3200" dirty="0" smtClean="0">
                <a:solidFill>
                  <a:schemeClr val="bg1"/>
                </a:solidFill>
              </a:rPr>
              <a:t>. وُلد </a:t>
            </a:r>
            <a:r>
              <a:rPr lang="ar-SA" sz="3200" dirty="0" smtClean="0">
                <a:solidFill>
                  <a:srgbClr val="FF0000"/>
                </a:solidFill>
              </a:rPr>
              <a:t>باليمن</a:t>
            </a:r>
            <a:r>
              <a:rPr lang="ar-SA" sz="3200" dirty="0" smtClean="0">
                <a:solidFill>
                  <a:schemeClr val="bg1"/>
                </a:solidFill>
              </a:rPr>
              <a:t> من </a:t>
            </a:r>
            <a:r>
              <a:rPr lang="ar-SA" sz="3200" dirty="0" smtClean="0">
                <a:solidFill>
                  <a:srgbClr val="FF0000"/>
                </a:solidFill>
              </a:rPr>
              <a:t>جزيرة العرب سنة </a:t>
            </a:r>
            <a:r>
              <a:rPr lang="ar-SA" sz="3200" dirty="0" smtClean="0">
                <a:solidFill>
                  <a:schemeClr val="bg1"/>
                </a:solidFill>
              </a:rPr>
              <a:t>671ه , 1271م  ونشأ بها وتَحَصَلَ على </a:t>
            </a:r>
            <a:r>
              <a:rPr lang="ar-SA" sz="3200" dirty="0" smtClean="0">
                <a:solidFill>
                  <a:srgbClr val="FF0000"/>
                </a:solidFill>
              </a:rPr>
              <a:t>العلوم الاسلامية والفنون الدينية  من علماء عصره </a:t>
            </a:r>
            <a:r>
              <a:rPr lang="ar-SA" sz="3200" dirty="0" smtClean="0">
                <a:solidFill>
                  <a:schemeClr val="bg1"/>
                </a:solidFill>
              </a:rPr>
              <a:t>حتى تعمق فى </a:t>
            </a:r>
            <a:r>
              <a:rPr lang="ar-SA" sz="3200" dirty="0" smtClean="0">
                <a:solidFill>
                  <a:srgbClr val="FF0000"/>
                </a:solidFill>
              </a:rPr>
              <a:t>جميع عُلوم الاسلام</a:t>
            </a:r>
            <a:r>
              <a:rPr lang="ar-SA" sz="3200" dirty="0" smtClean="0">
                <a:solidFill>
                  <a:schemeClr val="bg1"/>
                </a:solidFill>
              </a:rPr>
              <a:t>. كان </a:t>
            </a:r>
            <a:r>
              <a:rPr lang="ar-SA" sz="3200" dirty="0" smtClean="0">
                <a:solidFill>
                  <a:srgbClr val="FF0000"/>
                </a:solidFill>
              </a:rPr>
              <a:t>سيدنا شاه جلال</a:t>
            </a:r>
            <a:r>
              <a:rPr lang="ar-SA" sz="3200" dirty="0" smtClean="0">
                <a:solidFill>
                  <a:schemeClr val="bg1"/>
                </a:solidFill>
              </a:rPr>
              <a:t> يتفكر فى   </a:t>
            </a:r>
            <a:r>
              <a:rPr lang="ar-SA" sz="3200" dirty="0" smtClean="0">
                <a:solidFill>
                  <a:srgbClr val="FF0000"/>
                </a:solidFill>
              </a:rPr>
              <a:t>الدعوة الاسلامية وتبليغ دينِ الله وإعلاء كلمة الله</a:t>
            </a:r>
            <a:r>
              <a:rPr lang="ar-SA" sz="3200" dirty="0" smtClean="0">
                <a:solidFill>
                  <a:schemeClr val="bg1"/>
                </a:solidFill>
              </a:rPr>
              <a:t>. لِذا ترك </a:t>
            </a:r>
            <a:r>
              <a:rPr lang="ar-SA" sz="3200" dirty="0" smtClean="0">
                <a:solidFill>
                  <a:srgbClr val="FF0000"/>
                </a:solidFill>
              </a:rPr>
              <a:t>وطنه</a:t>
            </a:r>
            <a:r>
              <a:rPr lang="ar-SA" sz="3200" dirty="0" smtClean="0">
                <a:solidFill>
                  <a:schemeClr val="bg1"/>
                </a:solidFill>
              </a:rPr>
              <a:t> وهاجر إلى </a:t>
            </a:r>
            <a:r>
              <a:rPr lang="ar-SA" sz="3200" dirty="0" smtClean="0">
                <a:solidFill>
                  <a:srgbClr val="FF0000"/>
                </a:solidFill>
              </a:rPr>
              <a:t>الهندية</a:t>
            </a:r>
            <a:r>
              <a:rPr lang="ar-SA" sz="3200" dirty="0" smtClean="0">
                <a:solidFill>
                  <a:schemeClr val="bg1"/>
                </a:solidFill>
              </a:rPr>
              <a:t> 703ه, 1303م وقدم إلى </a:t>
            </a:r>
            <a:r>
              <a:rPr lang="ar-SA" sz="3200" dirty="0" smtClean="0">
                <a:solidFill>
                  <a:srgbClr val="FF0000"/>
                </a:solidFill>
              </a:rPr>
              <a:t>سلهت</a:t>
            </a:r>
            <a:r>
              <a:rPr lang="ar-SA" sz="3200" dirty="0" smtClean="0">
                <a:solidFill>
                  <a:schemeClr val="bg1"/>
                </a:solidFill>
              </a:rPr>
              <a:t> من </a:t>
            </a:r>
            <a:r>
              <a:rPr lang="ar-SA" sz="3200" dirty="0" smtClean="0">
                <a:solidFill>
                  <a:srgbClr val="FF0000"/>
                </a:solidFill>
              </a:rPr>
              <a:t>دولة بنغال</a:t>
            </a:r>
            <a:r>
              <a:rPr lang="ar-SA" sz="3200" dirty="0" smtClean="0">
                <a:solidFill>
                  <a:schemeClr val="bg1"/>
                </a:solidFill>
              </a:rPr>
              <a:t> مع </a:t>
            </a:r>
            <a:r>
              <a:rPr lang="ar-SA" sz="3200" dirty="0" smtClean="0">
                <a:solidFill>
                  <a:srgbClr val="FF0000"/>
                </a:solidFill>
              </a:rPr>
              <a:t>ثلاث مائة وستين مرافقا لمحاربة اعداء الاسلام والمسلمين</a:t>
            </a:r>
            <a:r>
              <a:rPr lang="ar-SA" sz="3200" dirty="0" smtClean="0">
                <a:solidFill>
                  <a:schemeClr val="bg1"/>
                </a:solidFill>
              </a:rPr>
              <a:t>.</a:t>
            </a:r>
            <a:endParaRPr lang="en-US" sz="3200"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314826" y="1171576"/>
            <a:ext cx="3543299" cy="9144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SA" sz="3600" dirty="0" smtClean="0"/>
              <a:t>عمل المضمون</a:t>
            </a:r>
            <a:endParaRPr lang="en-US" sz="3600" dirty="0"/>
          </a:p>
        </p:txBody>
      </p:sp>
      <p:sp>
        <p:nvSpPr>
          <p:cNvPr id="3" name="Rounded Rectangle 2"/>
          <p:cNvSpPr/>
          <p:nvPr/>
        </p:nvSpPr>
        <p:spPr>
          <a:xfrm>
            <a:off x="1843088" y="3138487"/>
            <a:ext cx="8515350" cy="25050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4000" dirty="0" smtClean="0"/>
              <a:t>قل</a:t>
            </a:r>
          </a:p>
          <a:p>
            <a:pPr marL="742950" indent="-742950" algn="ctr">
              <a:buAutoNum type="arabicPeriod"/>
            </a:pPr>
            <a:r>
              <a:rPr lang="ar-SA" sz="4000" dirty="0" smtClean="0"/>
              <a:t>ما إسم الولى الكامل فى بنغال؟</a:t>
            </a:r>
          </a:p>
          <a:p>
            <a:pPr marL="742950" indent="-742950" algn="ctr">
              <a:buAutoNum type="arabicPeriod"/>
            </a:pPr>
            <a:r>
              <a:rPr lang="ar-SA" sz="4000" dirty="0" smtClean="0"/>
              <a:t> اين وُلد شاه جلال اليمانى؟</a:t>
            </a:r>
          </a:p>
          <a:p>
            <a:pPr algn="ctr"/>
            <a:endParaRPr lang="en-US" sz="4000" dirty="0"/>
          </a:p>
        </p:txBody>
      </p:sp>
    </p:spTree>
    <p:extLst>
      <p:ext uri="{BB962C8B-B14F-4D97-AF65-F5344CB8AC3E}">
        <p14:creationId xmlns="" xmlns:p14="http://schemas.microsoft.com/office/powerpoint/2010/main" val="4269769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038" y="365125"/>
            <a:ext cx="9358312" cy="1325563"/>
          </a:xfrm>
        </p:spPr>
        <p:txBody>
          <a:bodyPr/>
          <a:lstStyle/>
          <a:p>
            <a:pPr algn="ctr"/>
            <a:r>
              <a:rPr lang="ar-SA" dirty="0" smtClean="0"/>
              <a:t>واجب المنزلى</a:t>
            </a:r>
            <a:endParaRPr lang="en-US" dirty="0"/>
          </a:p>
        </p:txBody>
      </p:sp>
      <p:sp>
        <p:nvSpPr>
          <p:cNvPr id="3" name="Oval 2"/>
          <p:cNvSpPr/>
          <p:nvPr/>
        </p:nvSpPr>
        <p:spPr>
          <a:xfrm>
            <a:off x="3792511" y="1618938"/>
            <a:ext cx="5081665" cy="4691921"/>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SA" sz="3600" dirty="0" smtClean="0"/>
              <a:t>تكتبون اسماء من النص </a:t>
            </a:r>
            <a:r>
              <a:rPr lang="ar-SA" sz="3600" dirty="0" smtClean="0"/>
              <a:t>   عشرة وخمسة افعالا.</a:t>
            </a:r>
            <a:endParaRPr lang="en-US" sz="3600" dirty="0"/>
          </a:p>
        </p:txBody>
      </p:sp>
    </p:spTree>
    <p:extLst>
      <p:ext uri="{BB962C8B-B14F-4D97-AF65-F5344CB8AC3E}">
        <p14:creationId xmlns="" xmlns:p14="http://schemas.microsoft.com/office/powerpoint/2010/main" val="2136709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434</Words>
  <Application>Microsoft Office PowerPoint</Application>
  <PresentationFormat>Custom</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الصف السابع من الداخل اللغة العربية الاتصالية  الدرس الحادي عشر</vt:lpstr>
      <vt:lpstr>اهداف الدرس</vt:lpstr>
      <vt:lpstr>Slide 5</vt:lpstr>
      <vt:lpstr>عمل الفرد- إقرئوا النص الاتية-</vt:lpstr>
      <vt:lpstr>الشيخ شاه جلال اليماني </vt:lpstr>
      <vt:lpstr>Slide 8</vt:lpstr>
      <vt:lpstr>واجب المنزلى</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وجعل فى خلال الارض أنهارا لينتفع بها الناس فى زروعهم و اشجارهم و شربهم وشربم  مواشيهم  وجعل فى الارض جبالا ترسيها و تثبتها لئلا اميد و تكون اوتادا لها لئلا تضطرب.</dc:title>
  <dc:creator>TSS</dc:creator>
  <cp:lastModifiedBy>CW</cp:lastModifiedBy>
  <cp:revision>107</cp:revision>
  <dcterms:created xsi:type="dcterms:W3CDTF">2017-01-23T01:00:19Z</dcterms:created>
  <dcterms:modified xsi:type="dcterms:W3CDTF">2019-10-20T08:55:34Z</dcterms:modified>
</cp:coreProperties>
</file>