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85" r:id="rId7"/>
    <p:sldId id="263" r:id="rId8"/>
    <p:sldId id="272" r:id="rId9"/>
    <p:sldId id="264" r:id="rId10"/>
    <p:sldId id="265" r:id="rId11"/>
    <p:sldId id="280" r:id="rId12"/>
    <p:sldId id="266" r:id="rId13"/>
    <p:sldId id="267" r:id="rId14"/>
    <p:sldId id="269" r:id="rId15"/>
    <p:sldId id="270" r:id="rId16"/>
    <p:sldId id="273" r:id="rId17"/>
    <p:sldId id="271" r:id="rId18"/>
    <p:sldId id="281" r:id="rId19"/>
    <p:sldId id="274" r:id="rId20"/>
    <p:sldId id="277" r:id="rId21"/>
    <p:sldId id="275" r:id="rId22"/>
    <p:sldId id="284" r:id="rId23"/>
    <p:sldId id="278" r:id="rId24"/>
    <p:sldId id="279"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A8F144-34DA-4314-B036-D1530FAB005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003A3FC6-5F7B-4518-92B2-D3E8A9DF3B1F}">
      <dgm:prSet phldrT="[Text]"/>
      <dgm:spPr/>
      <dgm:t>
        <a:bodyPr/>
        <a:lstStyle/>
        <a:p>
          <a:r>
            <a:rPr lang="en-US" dirty="0" err="1" smtClean="0">
              <a:latin typeface="NikoshBAN" pitchFamily="2" charset="0"/>
              <a:cs typeface="NikoshBAN" pitchFamily="2" charset="0"/>
            </a:rPr>
            <a:t>সংস্কৃতি</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দুই</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প্রকার</a:t>
          </a:r>
          <a:endParaRPr lang="en-US" dirty="0">
            <a:latin typeface="NikoshBAN" pitchFamily="2" charset="0"/>
            <a:cs typeface="NikoshBAN" pitchFamily="2" charset="0"/>
          </a:endParaRPr>
        </a:p>
      </dgm:t>
    </dgm:pt>
    <dgm:pt modelId="{75E004EE-7638-4420-BE24-9AEA91CB1D30}" type="parTrans" cxnId="{CDFA9233-160E-45BA-8F11-D3D136CF401E}">
      <dgm:prSet/>
      <dgm:spPr/>
      <dgm:t>
        <a:bodyPr/>
        <a:lstStyle/>
        <a:p>
          <a:endParaRPr lang="en-US"/>
        </a:p>
      </dgm:t>
    </dgm:pt>
    <dgm:pt modelId="{856C342E-6D5F-4D2C-9661-C95CFD26D23A}" type="sibTrans" cxnId="{CDFA9233-160E-45BA-8F11-D3D136CF401E}">
      <dgm:prSet/>
      <dgm:spPr/>
      <dgm:t>
        <a:bodyPr/>
        <a:lstStyle/>
        <a:p>
          <a:endParaRPr lang="en-US"/>
        </a:p>
      </dgm:t>
    </dgm:pt>
    <dgm:pt modelId="{824EE96A-4F09-47B4-B801-72978E5E50A9}">
      <dgm:prSet phldrT="[Text]"/>
      <dgm:spPr/>
      <dgm:t>
        <a:bodyPr/>
        <a:lstStyle/>
        <a:p>
          <a:r>
            <a:rPr lang="en-US" dirty="0" err="1" smtClean="0">
              <a:latin typeface="NikoshBAN" pitchFamily="2" charset="0"/>
              <a:cs typeface="NikoshBAN" pitchFamily="2" charset="0"/>
            </a:rPr>
            <a:t>বস্তুগত</a:t>
          </a:r>
          <a:endParaRPr lang="en-US" dirty="0">
            <a:latin typeface="NikoshBAN" pitchFamily="2" charset="0"/>
            <a:cs typeface="NikoshBAN" pitchFamily="2" charset="0"/>
          </a:endParaRPr>
        </a:p>
      </dgm:t>
    </dgm:pt>
    <dgm:pt modelId="{B155D6D5-469C-4AA2-AF0F-5ACD4B10C0DB}" type="parTrans" cxnId="{7B58F24E-32C3-426D-BDB2-F03752A28923}">
      <dgm:prSet/>
      <dgm:spPr/>
      <dgm:t>
        <a:bodyPr/>
        <a:lstStyle/>
        <a:p>
          <a:endParaRPr lang="en-US"/>
        </a:p>
      </dgm:t>
    </dgm:pt>
    <dgm:pt modelId="{CAD650A8-401E-410E-9DF3-36CBD927969D}" type="sibTrans" cxnId="{7B58F24E-32C3-426D-BDB2-F03752A28923}">
      <dgm:prSet/>
      <dgm:spPr/>
      <dgm:t>
        <a:bodyPr/>
        <a:lstStyle/>
        <a:p>
          <a:endParaRPr lang="en-US"/>
        </a:p>
      </dgm:t>
    </dgm:pt>
    <dgm:pt modelId="{A2D6E3B3-8AE0-4D28-A072-A109A869465E}">
      <dgm:prSet phldrT="[Text]"/>
      <dgm:spPr/>
      <dgm:t>
        <a:bodyPr/>
        <a:lstStyle/>
        <a:p>
          <a:r>
            <a:rPr lang="en-US" dirty="0" err="1" smtClean="0">
              <a:latin typeface="NikoshBAN" pitchFamily="2" charset="0"/>
              <a:cs typeface="NikoshBAN" pitchFamily="2" charset="0"/>
            </a:rPr>
            <a:t>অবস্তুগত</a:t>
          </a:r>
          <a:endParaRPr lang="en-US" dirty="0">
            <a:latin typeface="NikoshBAN" pitchFamily="2" charset="0"/>
            <a:cs typeface="NikoshBAN" pitchFamily="2" charset="0"/>
          </a:endParaRPr>
        </a:p>
      </dgm:t>
    </dgm:pt>
    <dgm:pt modelId="{B7BEF6CF-CC8C-4F6B-9C16-DDCEF1267389}" type="parTrans" cxnId="{4B1B223E-4AEA-42A0-B043-A7F1A47FD054}">
      <dgm:prSet/>
      <dgm:spPr/>
      <dgm:t>
        <a:bodyPr/>
        <a:lstStyle/>
        <a:p>
          <a:endParaRPr lang="en-US"/>
        </a:p>
      </dgm:t>
    </dgm:pt>
    <dgm:pt modelId="{53A975BE-2D29-43F2-9DE8-63A23F940046}" type="sibTrans" cxnId="{4B1B223E-4AEA-42A0-B043-A7F1A47FD054}">
      <dgm:prSet/>
      <dgm:spPr/>
      <dgm:t>
        <a:bodyPr/>
        <a:lstStyle/>
        <a:p>
          <a:endParaRPr lang="en-US"/>
        </a:p>
      </dgm:t>
    </dgm:pt>
    <dgm:pt modelId="{93E9E7E3-52E6-441B-8F8C-39A8199769E0}" type="pres">
      <dgm:prSet presAssocID="{DCA8F144-34DA-4314-B036-D1530FAB005A}" presName="hierChild1" presStyleCnt="0">
        <dgm:presLayoutVars>
          <dgm:chPref val="1"/>
          <dgm:dir/>
          <dgm:animOne val="branch"/>
          <dgm:animLvl val="lvl"/>
          <dgm:resizeHandles/>
        </dgm:presLayoutVars>
      </dgm:prSet>
      <dgm:spPr/>
      <dgm:t>
        <a:bodyPr/>
        <a:lstStyle/>
        <a:p>
          <a:endParaRPr lang="en-US"/>
        </a:p>
      </dgm:t>
    </dgm:pt>
    <dgm:pt modelId="{C3505BAF-C4F4-49BA-AB5C-397714D1F53E}" type="pres">
      <dgm:prSet presAssocID="{003A3FC6-5F7B-4518-92B2-D3E8A9DF3B1F}" presName="hierRoot1" presStyleCnt="0"/>
      <dgm:spPr/>
    </dgm:pt>
    <dgm:pt modelId="{0C693726-091F-4385-B10B-498732B9CF89}" type="pres">
      <dgm:prSet presAssocID="{003A3FC6-5F7B-4518-92B2-D3E8A9DF3B1F}" presName="composite" presStyleCnt="0"/>
      <dgm:spPr/>
    </dgm:pt>
    <dgm:pt modelId="{30DF1137-9C57-43CA-804E-2893164607EF}" type="pres">
      <dgm:prSet presAssocID="{003A3FC6-5F7B-4518-92B2-D3E8A9DF3B1F}" presName="background" presStyleLbl="node0" presStyleIdx="0" presStyleCnt="1"/>
      <dgm:spPr/>
    </dgm:pt>
    <dgm:pt modelId="{5ED3E591-3B5C-4D14-902F-68D240895096}" type="pres">
      <dgm:prSet presAssocID="{003A3FC6-5F7B-4518-92B2-D3E8A9DF3B1F}" presName="text" presStyleLbl="fgAcc0" presStyleIdx="0" presStyleCnt="1">
        <dgm:presLayoutVars>
          <dgm:chPref val="3"/>
        </dgm:presLayoutVars>
      </dgm:prSet>
      <dgm:spPr/>
      <dgm:t>
        <a:bodyPr/>
        <a:lstStyle/>
        <a:p>
          <a:endParaRPr lang="en-US"/>
        </a:p>
      </dgm:t>
    </dgm:pt>
    <dgm:pt modelId="{FB05DCF3-45B9-4E56-A0A5-F0996D6EF1BA}" type="pres">
      <dgm:prSet presAssocID="{003A3FC6-5F7B-4518-92B2-D3E8A9DF3B1F}" presName="hierChild2" presStyleCnt="0"/>
      <dgm:spPr/>
    </dgm:pt>
    <dgm:pt modelId="{0CFEF964-C4C9-42F8-BA5B-CBB9963026AD}" type="pres">
      <dgm:prSet presAssocID="{B155D6D5-469C-4AA2-AF0F-5ACD4B10C0DB}" presName="Name10" presStyleLbl="parChTrans1D2" presStyleIdx="0" presStyleCnt="2"/>
      <dgm:spPr/>
      <dgm:t>
        <a:bodyPr/>
        <a:lstStyle/>
        <a:p>
          <a:endParaRPr lang="en-US"/>
        </a:p>
      </dgm:t>
    </dgm:pt>
    <dgm:pt modelId="{E43D224C-BF36-4A77-AE0C-02304C03E2B9}" type="pres">
      <dgm:prSet presAssocID="{824EE96A-4F09-47B4-B801-72978E5E50A9}" presName="hierRoot2" presStyleCnt="0"/>
      <dgm:spPr/>
    </dgm:pt>
    <dgm:pt modelId="{2F6F060F-4879-4584-9FFD-42EB9B8E78B2}" type="pres">
      <dgm:prSet presAssocID="{824EE96A-4F09-47B4-B801-72978E5E50A9}" presName="composite2" presStyleCnt="0"/>
      <dgm:spPr/>
    </dgm:pt>
    <dgm:pt modelId="{C14174C0-90E4-4344-A909-97375C7819E5}" type="pres">
      <dgm:prSet presAssocID="{824EE96A-4F09-47B4-B801-72978E5E50A9}" presName="background2" presStyleLbl="node2" presStyleIdx="0" presStyleCnt="2"/>
      <dgm:spPr/>
    </dgm:pt>
    <dgm:pt modelId="{18967901-0DD9-4526-BCBB-EFC8C56611EE}" type="pres">
      <dgm:prSet presAssocID="{824EE96A-4F09-47B4-B801-72978E5E50A9}" presName="text2" presStyleLbl="fgAcc2" presStyleIdx="0" presStyleCnt="2">
        <dgm:presLayoutVars>
          <dgm:chPref val="3"/>
        </dgm:presLayoutVars>
      </dgm:prSet>
      <dgm:spPr/>
      <dgm:t>
        <a:bodyPr/>
        <a:lstStyle/>
        <a:p>
          <a:endParaRPr lang="en-US"/>
        </a:p>
      </dgm:t>
    </dgm:pt>
    <dgm:pt modelId="{2E1DD08B-B93F-4A1E-AB86-D7EF74E1F8D1}" type="pres">
      <dgm:prSet presAssocID="{824EE96A-4F09-47B4-B801-72978E5E50A9}" presName="hierChild3" presStyleCnt="0"/>
      <dgm:spPr/>
    </dgm:pt>
    <dgm:pt modelId="{4BE895B5-C0B0-4CAD-8983-3E664A88194D}" type="pres">
      <dgm:prSet presAssocID="{B7BEF6CF-CC8C-4F6B-9C16-DDCEF1267389}" presName="Name10" presStyleLbl="parChTrans1D2" presStyleIdx="1" presStyleCnt="2"/>
      <dgm:spPr/>
      <dgm:t>
        <a:bodyPr/>
        <a:lstStyle/>
        <a:p>
          <a:endParaRPr lang="en-US"/>
        </a:p>
      </dgm:t>
    </dgm:pt>
    <dgm:pt modelId="{5AEFC72B-64AE-436F-A52F-13FEAD3703E7}" type="pres">
      <dgm:prSet presAssocID="{A2D6E3B3-8AE0-4D28-A072-A109A869465E}" presName="hierRoot2" presStyleCnt="0"/>
      <dgm:spPr/>
    </dgm:pt>
    <dgm:pt modelId="{4C3866FF-D757-4AC9-AF4D-A074574D9C39}" type="pres">
      <dgm:prSet presAssocID="{A2D6E3B3-8AE0-4D28-A072-A109A869465E}" presName="composite2" presStyleCnt="0"/>
      <dgm:spPr/>
    </dgm:pt>
    <dgm:pt modelId="{DD821DAA-1C77-48F0-B7C2-121B6E30FFAD}" type="pres">
      <dgm:prSet presAssocID="{A2D6E3B3-8AE0-4D28-A072-A109A869465E}" presName="background2" presStyleLbl="node2" presStyleIdx="1" presStyleCnt="2"/>
      <dgm:spPr/>
    </dgm:pt>
    <dgm:pt modelId="{C59FE3CC-80AB-46DE-9DC3-D27958689848}" type="pres">
      <dgm:prSet presAssocID="{A2D6E3B3-8AE0-4D28-A072-A109A869465E}" presName="text2" presStyleLbl="fgAcc2" presStyleIdx="1" presStyleCnt="2">
        <dgm:presLayoutVars>
          <dgm:chPref val="3"/>
        </dgm:presLayoutVars>
      </dgm:prSet>
      <dgm:spPr/>
      <dgm:t>
        <a:bodyPr/>
        <a:lstStyle/>
        <a:p>
          <a:endParaRPr lang="en-US"/>
        </a:p>
      </dgm:t>
    </dgm:pt>
    <dgm:pt modelId="{8DBA384A-6C25-4DA2-ADD6-283EC5E00D9C}" type="pres">
      <dgm:prSet presAssocID="{A2D6E3B3-8AE0-4D28-A072-A109A869465E}" presName="hierChild3" presStyleCnt="0"/>
      <dgm:spPr/>
    </dgm:pt>
  </dgm:ptLst>
  <dgm:cxnLst>
    <dgm:cxn modelId="{D4D06538-E1D6-47E8-9552-03A5A68EF3EF}" type="presOf" srcId="{DCA8F144-34DA-4314-B036-D1530FAB005A}" destId="{93E9E7E3-52E6-441B-8F8C-39A8199769E0}" srcOrd="0" destOrd="0" presId="urn:microsoft.com/office/officeart/2005/8/layout/hierarchy1"/>
    <dgm:cxn modelId="{15263016-D7DF-4DC9-8D88-43A95BC44043}" type="presOf" srcId="{B7BEF6CF-CC8C-4F6B-9C16-DDCEF1267389}" destId="{4BE895B5-C0B0-4CAD-8983-3E664A88194D}" srcOrd="0" destOrd="0" presId="urn:microsoft.com/office/officeart/2005/8/layout/hierarchy1"/>
    <dgm:cxn modelId="{A16FFDA3-C9D6-4F8C-AE96-E2C516EDEF34}" type="presOf" srcId="{824EE96A-4F09-47B4-B801-72978E5E50A9}" destId="{18967901-0DD9-4526-BCBB-EFC8C56611EE}" srcOrd="0" destOrd="0" presId="urn:microsoft.com/office/officeart/2005/8/layout/hierarchy1"/>
    <dgm:cxn modelId="{FCEFC3E2-7205-4133-AC61-F9FFF3C9C0B5}" type="presOf" srcId="{003A3FC6-5F7B-4518-92B2-D3E8A9DF3B1F}" destId="{5ED3E591-3B5C-4D14-902F-68D240895096}" srcOrd="0" destOrd="0" presId="urn:microsoft.com/office/officeart/2005/8/layout/hierarchy1"/>
    <dgm:cxn modelId="{7B58F24E-32C3-426D-BDB2-F03752A28923}" srcId="{003A3FC6-5F7B-4518-92B2-D3E8A9DF3B1F}" destId="{824EE96A-4F09-47B4-B801-72978E5E50A9}" srcOrd="0" destOrd="0" parTransId="{B155D6D5-469C-4AA2-AF0F-5ACD4B10C0DB}" sibTransId="{CAD650A8-401E-410E-9DF3-36CBD927969D}"/>
    <dgm:cxn modelId="{CDFA9233-160E-45BA-8F11-D3D136CF401E}" srcId="{DCA8F144-34DA-4314-B036-D1530FAB005A}" destId="{003A3FC6-5F7B-4518-92B2-D3E8A9DF3B1F}" srcOrd="0" destOrd="0" parTransId="{75E004EE-7638-4420-BE24-9AEA91CB1D30}" sibTransId="{856C342E-6D5F-4D2C-9661-C95CFD26D23A}"/>
    <dgm:cxn modelId="{4B1B223E-4AEA-42A0-B043-A7F1A47FD054}" srcId="{003A3FC6-5F7B-4518-92B2-D3E8A9DF3B1F}" destId="{A2D6E3B3-8AE0-4D28-A072-A109A869465E}" srcOrd="1" destOrd="0" parTransId="{B7BEF6CF-CC8C-4F6B-9C16-DDCEF1267389}" sibTransId="{53A975BE-2D29-43F2-9DE8-63A23F940046}"/>
    <dgm:cxn modelId="{91C9F939-AA55-4DC9-A444-6261DB02FACD}" type="presOf" srcId="{A2D6E3B3-8AE0-4D28-A072-A109A869465E}" destId="{C59FE3CC-80AB-46DE-9DC3-D27958689848}" srcOrd="0" destOrd="0" presId="urn:microsoft.com/office/officeart/2005/8/layout/hierarchy1"/>
    <dgm:cxn modelId="{7163E049-8281-48C3-BB0F-46BE52A7ECA0}" type="presOf" srcId="{B155D6D5-469C-4AA2-AF0F-5ACD4B10C0DB}" destId="{0CFEF964-C4C9-42F8-BA5B-CBB9963026AD}" srcOrd="0" destOrd="0" presId="urn:microsoft.com/office/officeart/2005/8/layout/hierarchy1"/>
    <dgm:cxn modelId="{ED7F16CC-4D2B-4A1A-B340-810D2725E7F0}" type="presParOf" srcId="{93E9E7E3-52E6-441B-8F8C-39A8199769E0}" destId="{C3505BAF-C4F4-49BA-AB5C-397714D1F53E}" srcOrd="0" destOrd="0" presId="urn:microsoft.com/office/officeart/2005/8/layout/hierarchy1"/>
    <dgm:cxn modelId="{77A2230C-310F-44DC-9250-9E694F779000}" type="presParOf" srcId="{C3505BAF-C4F4-49BA-AB5C-397714D1F53E}" destId="{0C693726-091F-4385-B10B-498732B9CF89}" srcOrd="0" destOrd="0" presId="urn:microsoft.com/office/officeart/2005/8/layout/hierarchy1"/>
    <dgm:cxn modelId="{1FF07817-26AF-4D39-869A-BCC83E68DA4A}" type="presParOf" srcId="{0C693726-091F-4385-B10B-498732B9CF89}" destId="{30DF1137-9C57-43CA-804E-2893164607EF}" srcOrd="0" destOrd="0" presId="urn:microsoft.com/office/officeart/2005/8/layout/hierarchy1"/>
    <dgm:cxn modelId="{566AE3B9-3310-4F70-A26C-80CFE088AF7F}" type="presParOf" srcId="{0C693726-091F-4385-B10B-498732B9CF89}" destId="{5ED3E591-3B5C-4D14-902F-68D240895096}" srcOrd="1" destOrd="0" presId="urn:microsoft.com/office/officeart/2005/8/layout/hierarchy1"/>
    <dgm:cxn modelId="{6B6FCE06-2A6A-4B74-B3E3-FEFBB8694679}" type="presParOf" srcId="{C3505BAF-C4F4-49BA-AB5C-397714D1F53E}" destId="{FB05DCF3-45B9-4E56-A0A5-F0996D6EF1BA}" srcOrd="1" destOrd="0" presId="urn:microsoft.com/office/officeart/2005/8/layout/hierarchy1"/>
    <dgm:cxn modelId="{C5CBA1B9-5F7C-447C-A8F0-B5791CF66A64}" type="presParOf" srcId="{FB05DCF3-45B9-4E56-A0A5-F0996D6EF1BA}" destId="{0CFEF964-C4C9-42F8-BA5B-CBB9963026AD}" srcOrd="0" destOrd="0" presId="urn:microsoft.com/office/officeart/2005/8/layout/hierarchy1"/>
    <dgm:cxn modelId="{B63D4F5B-3A75-4A6A-9FF3-B920E1E1C35F}" type="presParOf" srcId="{FB05DCF3-45B9-4E56-A0A5-F0996D6EF1BA}" destId="{E43D224C-BF36-4A77-AE0C-02304C03E2B9}" srcOrd="1" destOrd="0" presId="urn:microsoft.com/office/officeart/2005/8/layout/hierarchy1"/>
    <dgm:cxn modelId="{4634396D-E959-47A9-BABD-4E601A31A492}" type="presParOf" srcId="{E43D224C-BF36-4A77-AE0C-02304C03E2B9}" destId="{2F6F060F-4879-4584-9FFD-42EB9B8E78B2}" srcOrd="0" destOrd="0" presId="urn:microsoft.com/office/officeart/2005/8/layout/hierarchy1"/>
    <dgm:cxn modelId="{83D94B35-2B47-4461-9C5B-20729F01ADCB}" type="presParOf" srcId="{2F6F060F-4879-4584-9FFD-42EB9B8E78B2}" destId="{C14174C0-90E4-4344-A909-97375C7819E5}" srcOrd="0" destOrd="0" presId="urn:microsoft.com/office/officeart/2005/8/layout/hierarchy1"/>
    <dgm:cxn modelId="{075756B9-D541-45D2-A752-E432A6E79D0C}" type="presParOf" srcId="{2F6F060F-4879-4584-9FFD-42EB9B8E78B2}" destId="{18967901-0DD9-4526-BCBB-EFC8C56611EE}" srcOrd="1" destOrd="0" presId="urn:microsoft.com/office/officeart/2005/8/layout/hierarchy1"/>
    <dgm:cxn modelId="{2DFAC9E8-C5BB-4667-9652-B975958BE799}" type="presParOf" srcId="{E43D224C-BF36-4A77-AE0C-02304C03E2B9}" destId="{2E1DD08B-B93F-4A1E-AB86-D7EF74E1F8D1}" srcOrd="1" destOrd="0" presId="urn:microsoft.com/office/officeart/2005/8/layout/hierarchy1"/>
    <dgm:cxn modelId="{7E46266F-EB5E-4754-9327-86317EFD73FC}" type="presParOf" srcId="{FB05DCF3-45B9-4E56-A0A5-F0996D6EF1BA}" destId="{4BE895B5-C0B0-4CAD-8983-3E664A88194D}" srcOrd="2" destOrd="0" presId="urn:microsoft.com/office/officeart/2005/8/layout/hierarchy1"/>
    <dgm:cxn modelId="{57415608-20EE-4767-B06A-E2BD9B0844C7}" type="presParOf" srcId="{FB05DCF3-45B9-4E56-A0A5-F0996D6EF1BA}" destId="{5AEFC72B-64AE-436F-A52F-13FEAD3703E7}" srcOrd="3" destOrd="0" presId="urn:microsoft.com/office/officeart/2005/8/layout/hierarchy1"/>
    <dgm:cxn modelId="{09E42DF3-4A5B-4610-B94C-E3C401DA027F}" type="presParOf" srcId="{5AEFC72B-64AE-436F-A52F-13FEAD3703E7}" destId="{4C3866FF-D757-4AC9-AF4D-A074574D9C39}" srcOrd="0" destOrd="0" presId="urn:microsoft.com/office/officeart/2005/8/layout/hierarchy1"/>
    <dgm:cxn modelId="{502EF69A-5F0E-45CC-B31B-08D7D7081939}" type="presParOf" srcId="{4C3866FF-D757-4AC9-AF4D-A074574D9C39}" destId="{DD821DAA-1C77-48F0-B7C2-121B6E30FFAD}" srcOrd="0" destOrd="0" presId="urn:microsoft.com/office/officeart/2005/8/layout/hierarchy1"/>
    <dgm:cxn modelId="{E5DB638E-C149-42AE-8E26-CCEC4741901A}" type="presParOf" srcId="{4C3866FF-D757-4AC9-AF4D-A074574D9C39}" destId="{C59FE3CC-80AB-46DE-9DC3-D27958689848}" srcOrd="1" destOrd="0" presId="urn:microsoft.com/office/officeart/2005/8/layout/hierarchy1"/>
    <dgm:cxn modelId="{56C64C7F-42BF-458C-96E4-6412E0D5C023}" type="presParOf" srcId="{5AEFC72B-64AE-436F-A52F-13FEAD3703E7}" destId="{8DBA384A-6C25-4DA2-ADD6-283EC5E00D9C}"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farukhossain221984@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57400" y="3962400"/>
            <a:ext cx="5486400" cy="2646878"/>
          </a:xfrm>
          <a:prstGeom prst="rect">
            <a:avLst/>
          </a:prstGeom>
          <a:noFill/>
        </p:spPr>
        <p:txBody>
          <a:bodyPr wrap="square" rtlCol="0">
            <a:spAutoFit/>
          </a:bodyPr>
          <a:lstStyle/>
          <a:p>
            <a:r>
              <a:rPr lang="en-US" sz="16600" b="1" dirty="0" err="1" smtClean="0">
                <a:latin typeface="Shonar Bangla" pitchFamily="34" charset="0"/>
                <a:cs typeface="Shonar Bangla" pitchFamily="34" charset="0"/>
              </a:rPr>
              <a:t>স্বাগতম</a:t>
            </a:r>
            <a:endParaRPr lang="en-US" sz="16600" b="1" dirty="0">
              <a:latin typeface="Shonar Bangla" pitchFamily="34" charset="0"/>
              <a:cs typeface="Shonar Bangla" pitchFamily="34" charset="0"/>
            </a:endParaRPr>
          </a:p>
        </p:txBody>
      </p:sp>
      <p:pic>
        <p:nvPicPr>
          <p:cNvPr id="4" name="Picture 3" descr="IMG0023.JPG"/>
          <p:cNvPicPr>
            <a:picLocks noChangeAspect="1"/>
          </p:cNvPicPr>
          <p:nvPr/>
        </p:nvPicPr>
        <p:blipFill>
          <a:blip r:embed="rId2"/>
          <a:stretch>
            <a:fillRect/>
          </a:stretch>
        </p:blipFill>
        <p:spPr>
          <a:xfrm>
            <a:off x="2743200" y="533400"/>
            <a:ext cx="3657600" cy="36576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2000" fill="hold"/>
                                        <p:tgtEl>
                                          <p:spTgt spid="3"/>
                                        </p:tgtEl>
                                        <p:attrNameLst>
                                          <p:attrName>ppt_x</p:attrName>
                                        </p:attrNameLst>
                                      </p:cBhvr>
                                      <p:tavLst>
                                        <p:tav tm="0">
                                          <p:val>
                                            <p:strVal val="0-#ppt_w/2"/>
                                          </p:val>
                                        </p:tav>
                                        <p:tav tm="100000">
                                          <p:val>
                                            <p:strVal val="#ppt_x"/>
                                          </p:val>
                                        </p:tav>
                                      </p:tavLst>
                                    </p:anim>
                                    <p:anim calcmode="lin" valueType="num">
                                      <p:cBhvr additive="base">
                                        <p:cTn id="14"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2020pic\234708Kalerkantho_17-10-10-26.jpg"/>
          <p:cNvPicPr>
            <a:picLocks noChangeAspect="1" noChangeArrowheads="1"/>
          </p:cNvPicPr>
          <p:nvPr/>
        </p:nvPicPr>
        <p:blipFill>
          <a:blip r:embed="rId2"/>
          <a:srcRect/>
          <a:stretch>
            <a:fillRect/>
          </a:stretch>
        </p:blipFill>
        <p:spPr bwMode="auto">
          <a:xfrm>
            <a:off x="228600" y="228600"/>
            <a:ext cx="8915400" cy="6248401"/>
          </a:xfrm>
          <a:prstGeom prst="rect">
            <a:avLst/>
          </a:prstGeom>
          <a:noFill/>
        </p:spPr>
      </p:pic>
      <p:sp>
        <p:nvSpPr>
          <p:cNvPr id="3" name="Rounded Rectangle 2"/>
          <p:cNvSpPr/>
          <p:nvPr/>
        </p:nvSpPr>
        <p:spPr>
          <a:xfrm>
            <a:off x="7696200" y="1981200"/>
            <a:ext cx="1219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1676400"/>
            <a:ext cx="3983783" cy="769441"/>
          </a:xfrm>
          <a:prstGeom prst="rect">
            <a:avLst/>
          </a:prstGeom>
          <a:noFill/>
        </p:spPr>
        <p:txBody>
          <a:bodyPr wrap="none" rtlCol="0">
            <a:spAutoFit/>
          </a:bodyPr>
          <a:lstStyle/>
          <a:p>
            <a:r>
              <a:rPr lang="en-US" sz="4400" dirty="0" err="1" smtClean="0">
                <a:latin typeface="NikoshBAN" pitchFamily="2" charset="0"/>
                <a:cs typeface="NikoshBAN" pitchFamily="2" charset="0"/>
              </a:rPr>
              <a:t>সমাজ</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অর্থ</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সহযোগীতা</a:t>
            </a:r>
            <a:endParaRPr lang="en-US" sz="4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70" decel="100000"/>
                                        <p:tgtEl>
                                          <p:spTgt spid="3074"/>
                                        </p:tgtEl>
                                      </p:cBhvr>
                                    </p:animEffect>
                                    <p:animScale>
                                      <p:cBhvr>
                                        <p:cTn id="8" dur="770" decel="100000"/>
                                        <p:tgtEl>
                                          <p:spTgt spid="3074"/>
                                        </p:tgtEl>
                                      </p:cBhvr>
                                      <p:from x="10000" y="10000"/>
                                      <p:to x="200000" y="450000"/>
                                    </p:animScale>
                                    <p:animScale>
                                      <p:cBhvr>
                                        <p:cTn id="9" dur="1230" accel="100000" fill="hold">
                                          <p:stCondLst>
                                            <p:cond delay="770"/>
                                          </p:stCondLst>
                                        </p:cTn>
                                        <p:tgtEl>
                                          <p:spTgt spid="3074"/>
                                        </p:tgtEl>
                                      </p:cBhvr>
                                      <p:from x="200000" y="450000"/>
                                      <p:to x="100000" y="100000"/>
                                    </p:animScale>
                                    <p:set>
                                      <p:cBhvr>
                                        <p:cTn id="10" dur="770" fill="hold"/>
                                        <p:tgtEl>
                                          <p:spTgt spid="3074"/>
                                        </p:tgtEl>
                                        <p:attrNameLst>
                                          <p:attrName>ppt_x</p:attrName>
                                        </p:attrNameLst>
                                      </p:cBhvr>
                                      <p:to>
                                        <p:strVal val="(0.5)"/>
                                      </p:to>
                                    </p:set>
                                    <p:anim from="(0.5)" to="(#ppt_x)" calcmode="lin" valueType="num">
                                      <p:cBhvr>
                                        <p:cTn id="11" dur="1230" accel="100000" fill="hold">
                                          <p:stCondLst>
                                            <p:cond delay="770"/>
                                          </p:stCondLst>
                                        </p:cTn>
                                        <p:tgtEl>
                                          <p:spTgt spid="3074"/>
                                        </p:tgtEl>
                                        <p:attrNameLst>
                                          <p:attrName>ppt_x</p:attrName>
                                        </p:attrNameLst>
                                      </p:cBhvr>
                                    </p:anim>
                                    <p:set>
                                      <p:cBhvr>
                                        <p:cTn id="12" dur="770" fill="hold"/>
                                        <p:tgtEl>
                                          <p:spTgt spid="3074"/>
                                        </p:tgtEl>
                                        <p:attrNameLst>
                                          <p:attrName>ppt_y</p:attrName>
                                        </p:attrNameLst>
                                      </p:cBhvr>
                                      <p:to>
                                        <p:strVal val="(#ppt_y+0.4)"/>
                                      </p:to>
                                    </p:set>
                                    <p:anim from="(#ppt_y+0.4)" to="(#ppt_y)" calcmode="lin" valueType="num">
                                      <p:cBhvr>
                                        <p:cTn id="13" dur="1230" accel="100000" fill="hold">
                                          <p:stCondLst>
                                            <p:cond delay="770"/>
                                          </p:stCondLst>
                                        </p:cTn>
                                        <p:tgtEl>
                                          <p:spTgt spid="307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anim calcmode="lin" valueType="num">
                                      <p:cBhvr>
                                        <p:cTn id="19" dur="2000" fill="hold"/>
                                        <p:tgtEl>
                                          <p:spTgt spid="4"/>
                                        </p:tgtEl>
                                        <p:attrNameLst>
                                          <p:attrName>style.rotation</p:attrName>
                                        </p:attrNameLst>
                                      </p:cBhvr>
                                      <p:tavLst>
                                        <p:tav tm="0">
                                          <p:val>
                                            <p:fltVal val="720"/>
                                          </p:val>
                                        </p:tav>
                                        <p:tav tm="100000">
                                          <p:val>
                                            <p:fltVal val="0"/>
                                          </p:val>
                                        </p:tav>
                                      </p:tavLst>
                                    </p:anim>
                                    <p:anim calcmode="lin" valueType="num">
                                      <p:cBhvr>
                                        <p:cTn id="20" dur="2000" fill="hold"/>
                                        <p:tgtEl>
                                          <p:spTgt spid="4"/>
                                        </p:tgtEl>
                                        <p:attrNameLst>
                                          <p:attrName>ppt_h</p:attrName>
                                        </p:attrNameLst>
                                      </p:cBhvr>
                                      <p:tavLst>
                                        <p:tav tm="0">
                                          <p:val>
                                            <p:fltVal val="0"/>
                                          </p:val>
                                        </p:tav>
                                        <p:tav tm="100000">
                                          <p:val>
                                            <p:strVal val="#ppt_h"/>
                                          </p:val>
                                        </p:tav>
                                      </p:tavLst>
                                    </p:anim>
                                    <p:anim calcmode="lin" valueType="num">
                                      <p:cBhvr>
                                        <p:cTn id="21"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0" y="914400"/>
            <a:ext cx="1877437" cy="707886"/>
          </a:xfrm>
          <a:prstGeom prst="rect">
            <a:avLst/>
          </a:prstGeom>
          <a:noFill/>
        </p:spPr>
        <p:txBody>
          <a:bodyPr wrap="none" rtlCol="0">
            <a:spAutoFit/>
          </a:bodyPr>
          <a:lstStyle/>
          <a:p>
            <a:r>
              <a:rPr lang="en-US" sz="4000" dirty="0" err="1" smtClean="0">
                <a:latin typeface="NikoshBAN" pitchFamily="2" charset="0"/>
                <a:cs typeface="NikoshBAN" pitchFamily="2" charset="0"/>
              </a:rPr>
              <a:t>দলীয়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কাজ</a:t>
            </a:r>
            <a:endParaRPr lang="en-US" dirty="0">
              <a:latin typeface="NikoshBAN" pitchFamily="2" charset="0"/>
              <a:cs typeface="NikoshBAN" pitchFamily="2" charset="0"/>
            </a:endParaRPr>
          </a:p>
        </p:txBody>
      </p:sp>
      <p:sp>
        <p:nvSpPr>
          <p:cNvPr id="3" name="TextBox 2"/>
          <p:cNvSpPr txBox="1"/>
          <p:nvPr/>
        </p:nvSpPr>
        <p:spPr>
          <a:xfrm>
            <a:off x="990600" y="2362200"/>
            <a:ext cx="7162800" cy="2308324"/>
          </a:xfrm>
          <a:prstGeom prst="rect">
            <a:avLst/>
          </a:prstGeom>
          <a:noFill/>
        </p:spPr>
        <p:txBody>
          <a:bodyPr wrap="square" rtlCol="0">
            <a:spAutoFit/>
          </a:bodyPr>
          <a:lstStyle/>
          <a:p>
            <a:r>
              <a:rPr lang="en-US" sz="7200" dirty="0" err="1" smtClean="0">
                <a:latin typeface="NikoshBAN" pitchFamily="2" charset="0"/>
                <a:cs typeface="NikoshBAN" pitchFamily="2" charset="0"/>
              </a:rPr>
              <a:t>সমাজের</a:t>
            </a:r>
            <a:r>
              <a:rPr lang="en-US" sz="7200" dirty="0" smtClean="0">
                <a:latin typeface="NikoshBAN" pitchFamily="2" charset="0"/>
                <a:cs typeface="NikoshBAN" pitchFamily="2" charset="0"/>
              </a:rPr>
              <a:t> ৫টি </a:t>
            </a:r>
            <a:r>
              <a:rPr lang="en-US" sz="7200" dirty="0" err="1" smtClean="0">
                <a:latin typeface="NikoshBAN" pitchFamily="2" charset="0"/>
                <a:cs typeface="NikoshBAN" pitchFamily="2" charset="0"/>
              </a:rPr>
              <a:t>বৈশিষ্ট্য</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লিখ</a:t>
            </a:r>
            <a:r>
              <a:rPr lang="en-US" sz="7200" dirty="0" smtClean="0">
                <a:latin typeface="NikoshBAN" pitchFamily="2" charset="0"/>
                <a:cs typeface="NikoshBAN" pitchFamily="2" charset="0"/>
              </a:rPr>
              <a:t>।</a:t>
            </a:r>
            <a:endParaRPr lang="en-US" sz="7200" dirty="0">
              <a:latin typeface="NikoshBAN" pitchFamily="2" charset="0"/>
              <a:cs typeface="NikoshBAN" pitchFamily="2" charset="0"/>
            </a:endParaRPr>
          </a:p>
        </p:txBody>
      </p:sp>
    </p:spTree>
  </p:cSld>
  <p:clrMapOvr>
    <a:masterClrMapping/>
  </p:clrMapOvr>
  <p:transition spd="slow">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770" decel="100000"/>
                                        <p:tgtEl>
                                          <p:spTgt spid="3"/>
                                        </p:tgtEl>
                                      </p:cBhvr>
                                    </p:animEffect>
                                    <p:animScale>
                                      <p:cBhvr>
                                        <p:cTn id="16" dur="770" decel="100000"/>
                                        <p:tgtEl>
                                          <p:spTgt spid="3"/>
                                        </p:tgtEl>
                                      </p:cBhvr>
                                      <p:from x="10000" y="10000"/>
                                      <p:to x="200000" y="450000"/>
                                    </p:animScale>
                                    <p:animScale>
                                      <p:cBhvr>
                                        <p:cTn id="17" dur="1230" accel="100000" fill="hold">
                                          <p:stCondLst>
                                            <p:cond delay="770"/>
                                          </p:stCondLst>
                                        </p:cTn>
                                        <p:tgtEl>
                                          <p:spTgt spid="3"/>
                                        </p:tgtEl>
                                      </p:cBhvr>
                                      <p:from x="200000" y="450000"/>
                                      <p:to x="100000" y="100000"/>
                                    </p:animScale>
                                    <p:set>
                                      <p:cBhvr>
                                        <p:cTn id="18" dur="770" fill="hold"/>
                                        <p:tgtEl>
                                          <p:spTgt spid="3"/>
                                        </p:tgtEl>
                                        <p:attrNameLst>
                                          <p:attrName>ppt_x</p:attrName>
                                        </p:attrNameLst>
                                      </p:cBhvr>
                                      <p:to>
                                        <p:strVal val="(0.5)"/>
                                      </p:to>
                                    </p:set>
                                    <p:anim from="(0.5)" to="(#ppt_x)" calcmode="lin" valueType="num">
                                      <p:cBhvr>
                                        <p:cTn id="19" dur="1230" accel="100000" fill="hold">
                                          <p:stCondLst>
                                            <p:cond delay="770"/>
                                          </p:stCondLst>
                                        </p:cTn>
                                        <p:tgtEl>
                                          <p:spTgt spid="3"/>
                                        </p:tgtEl>
                                        <p:attrNameLst>
                                          <p:attrName>ppt_x</p:attrName>
                                        </p:attrNameLst>
                                      </p:cBhvr>
                                    </p:anim>
                                    <p:set>
                                      <p:cBhvr>
                                        <p:cTn id="20" dur="770" fill="hold"/>
                                        <p:tgtEl>
                                          <p:spTgt spid="3"/>
                                        </p:tgtEl>
                                        <p:attrNameLst>
                                          <p:attrName>ppt_y</p:attrName>
                                        </p:attrNameLst>
                                      </p:cBhvr>
                                      <p:to>
                                        <p:strVal val="(#ppt_y+0.4)"/>
                                      </p:to>
                                    </p:set>
                                    <p:anim from="(#ppt_y+0.4)" to="(#ppt_y)" calcmode="lin" valueType="num">
                                      <p:cBhvr>
                                        <p:cTn id="21" dur="1230" accel="100000" fill="hold">
                                          <p:stCondLst>
                                            <p:cond delay="770"/>
                                          </p:stCondLst>
                                        </p:cTn>
                                        <p:tgtEl>
                                          <p:spTgt spid="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685800"/>
            <a:ext cx="3833101" cy="646331"/>
          </a:xfrm>
          <a:prstGeom prst="rect">
            <a:avLst/>
          </a:prstGeom>
          <a:noFill/>
        </p:spPr>
        <p:txBody>
          <a:bodyPr wrap="none" rtlCol="0">
            <a:spAutoFit/>
          </a:bodyPr>
          <a:lstStyle/>
          <a:p>
            <a:r>
              <a:rPr lang="en-US" sz="3600" dirty="0" err="1" smtClean="0">
                <a:latin typeface="NikoshBAN" pitchFamily="2" charset="0"/>
                <a:cs typeface="NikoshBAN" pitchFamily="2" charset="0"/>
              </a:rPr>
              <a:t>সমাজের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কতগুলো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বৈশিষ্ট্য</a:t>
            </a:r>
            <a:endParaRPr lang="en-US" dirty="0">
              <a:latin typeface="NikoshBAN" pitchFamily="2" charset="0"/>
              <a:cs typeface="NikoshBAN" pitchFamily="2" charset="0"/>
            </a:endParaRPr>
          </a:p>
        </p:txBody>
      </p:sp>
      <p:sp>
        <p:nvSpPr>
          <p:cNvPr id="3" name="TextBox 2"/>
          <p:cNvSpPr txBox="1"/>
          <p:nvPr/>
        </p:nvSpPr>
        <p:spPr>
          <a:xfrm>
            <a:off x="533400" y="2514600"/>
            <a:ext cx="8268439" cy="2246769"/>
          </a:xfrm>
          <a:prstGeom prst="rect">
            <a:avLst/>
          </a:prstGeom>
          <a:noFill/>
        </p:spPr>
        <p:txBody>
          <a:bodyPr wrap="square" rtlCol="0">
            <a:spAutoFit/>
          </a:bodyPr>
          <a:lstStyle/>
          <a:p>
            <a:r>
              <a:rPr lang="en-US" sz="2800" dirty="0" smtClean="0">
                <a:latin typeface="NikoshBAN" pitchFamily="2" charset="0"/>
                <a:cs typeface="NikoshBAN" pitchFamily="2" charset="0"/>
              </a:rPr>
              <a:t>১। </a:t>
            </a:r>
            <a:r>
              <a:rPr lang="en-US" sz="2800" dirty="0" err="1" smtClean="0">
                <a:latin typeface="NikoshBAN" pitchFamily="2" charset="0"/>
                <a:cs typeface="NikoshBAN" pitchFamily="2" charset="0"/>
              </a:rPr>
              <a:t>সমরূপতা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সমাজের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অণ্যতম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বৈশিষ্ট্য</a:t>
            </a:r>
            <a:r>
              <a:rPr lang="en-US" sz="2800" dirty="0" smtClean="0">
                <a:latin typeface="NikoshBAN" pitchFamily="2" charset="0"/>
                <a:cs typeface="NikoshBAN" pitchFamily="2" charset="0"/>
              </a:rPr>
              <a:t>।</a:t>
            </a:r>
          </a:p>
          <a:p>
            <a:r>
              <a:rPr lang="en-US" sz="2800" dirty="0" smtClean="0">
                <a:latin typeface="NikoshBAN" pitchFamily="2" charset="0"/>
                <a:cs typeface="NikoshBAN" pitchFamily="2" charset="0"/>
              </a:rPr>
              <a:t>২। </a:t>
            </a:r>
            <a:r>
              <a:rPr lang="en-US" sz="2800" dirty="0" err="1" smtClean="0">
                <a:latin typeface="NikoshBAN" pitchFamily="2" charset="0"/>
                <a:cs typeface="NikoshBAN" pitchFamily="2" charset="0"/>
              </a:rPr>
              <a:t>সমাজ</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সার্বজনীন</a:t>
            </a:r>
            <a:r>
              <a:rPr lang="en-US" sz="2800" dirty="0" smtClean="0">
                <a:latin typeface="NikoshBAN" pitchFamily="2" charset="0"/>
                <a:cs typeface="NikoshBAN" pitchFamily="2" charset="0"/>
              </a:rPr>
              <a:t>।</a:t>
            </a:r>
          </a:p>
          <a:p>
            <a:r>
              <a:rPr lang="en-US" sz="2800" dirty="0" smtClean="0">
                <a:latin typeface="NikoshBAN" pitchFamily="2" charset="0"/>
                <a:cs typeface="NikoshBAN" pitchFamily="2" charset="0"/>
              </a:rPr>
              <a:t>৩। </a:t>
            </a:r>
            <a:r>
              <a:rPr lang="en-US" sz="2800" dirty="0" err="1" smtClean="0">
                <a:latin typeface="NikoshBAN" pitchFamily="2" charset="0"/>
                <a:cs typeface="NikoshBAN" pitchFamily="2" charset="0"/>
              </a:rPr>
              <a:t>সমাজ</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সর্বদা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পরিবর্তশীল</a:t>
            </a:r>
            <a:r>
              <a:rPr lang="en-US" sz="2800" dirty="0" smtClean="0">
                <a:latin typeface="NikoshBAN" pitchFamily="2" charset="0"/>
                <a:cs typeface="NikoshBAN" pitchFamily="2" charset="0"/>
              </a:rPr>
              <a:t>।</a:t>
            </a:r>
          </a:p>
          <a:p>
            <a:r>
              <a:rPr lang="en-US" sz="2800" dirty="0" smtClean="0">
                <a:latin typeface="NikoshBAN" pitchFamily="2" charset="0"/>
                <a:cs typeface="NikoshBAN" pitchFamily="2" charset="0"/>
              </a:rPr>
              <a:t>৪। </a:t>
            </a:r>
            <a:r>
              <a:rPr lang="en-US" sz="2800" dirty="0" err="1" smtClean="0">
                <a:latin typeface="NikoshBAN" pitchFamily="2" charset="0"/>
                <a:cs typeface="NikoshBAN" pitchFamily="2" charset="0"/>
              </a:rPr>
              <a:t>সমাজ</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সামাজিক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ব্যবস্থা</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বাহ্যিক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রূপ</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নাই</a:t>
            </a:r>
            <a:r>
              <a:rPr lang="en-US" sz="2800" dirty="0" smtClean="0">
                <a:latin typeface="NikoshBAN" pitchFamily="2" charset="0"/>
                <a:cs typeface="NikoshBAN" pitchFamily="2" charset="0"/>
              </a:rPr>
              <a:t>।</a:t>
            </a:r>
          </a:p>
          <a:p>
            <a:r>
              <a:rPr lang="en-US" sz="2800" dirty="0" smtClean="0">
                <a:latin typeface="NikoshBAN" pitchFamily="2" charset="0"/>
                <a:cs typeface="NikoshBAN" pitchFamily="2" charset="0"/>
              </a:rPr>
              <a:t>৫। </a:t>
            </a:r>
            <a:r>
              <a:rPr lang="en-US" sz="2800" dirty="0" err="1" smtClean="0">
                <a:latin typeface="NikoshBAN" pitchFamily="2" charset="0"/>
                <a:cs typeface="NikoshBAN" pitchFamily="2" charset="0"/>
              </a:rPr>
              <a:t>প্রতিটি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সমাজে</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একটি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জীবন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প্রনালী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থাকে</a:t>
            </a:r>
            <a:r>
              <a:rPr lang="en-US" sz="2800" dirty="0" smtClean="0">
                <a:latin typeface="NikoshBAN" pitchFamily="2" charset="0"/>
                <a:cs typeface="NikoshBAN" pitchFamily="2" charset="0"/>
              </a:rPr>
              <a:t>।</a:t>
            </a:r>
            <a:endParaRPr lang="en-US" dirty="0">
              <a:latin typeface="NikoshBAN" pitchFamily="2" charset="0"/>
              <a:cs typeface="NikoshBAN" pitchFamily="2" charset="0"/>
            </a:endParaRPr>
          </a:p>
        </p:txBody>
      </p:sp>
    </p:spTree>
  </p:cSld>
  <p:clrMapOvr>
    <a:masterClrMapping/>
  </p:clrMapOvr>
  <p:transition spd="med">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2141933" cy="707886"/>
          </a:xfrm>
          <a:prstGeom prst="rect">
            <a:avLst/>
          </a:prstGeom>
          <a:noFill/>
        </p:spPr>
        <p:txBody>
          <a:bodyPr wrap="none" rtlCol="0">
            <a:spAutoFit/>
          </a:bodyPr>
          <a:lstStyle/>
          <a:p>
            <a:r>
              <a:rPr lang="en-US" sz="4000" dirty="0" err="1" smtClean="0">
                <a:latin typeface="NikoshBAN" pitchFamily="2" charset="0"/>
                <a:cs typeface="NikoshBAN" pitchFamily="2" charset="0"/>
              </a:rPr>
              <a:t>সংস্কৃতি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a:t>
            </a:r>
            <a:r>
              <a:rPr lang="en-US" sz="4000" dirty="0" smtClean="0">
                <a:latin typeface="NikoshBAN" pitchFamily="2" charset="0"/>
                <a:cs typeface="NikoshBAN" pitchFamily="2" charset="0"/>
              </a:rPr>
              <a:t>?</a:t>
            </a:r>
            <a:endParaRPr lang="en-US" dirty="0">
              <a:latin typeface="NikoshBAN" pitchFamily="2" charset="0"/>
              <a:cs typeface="NikoshBAN" pitchFamily="2" charset="0"/>
            </a:endParaRPr>
          </a:p>
        </p:txBody>
      </p:sp>
      <p:pic>
        <p:nvPicPr>
          <p:cNvPr id="4098" name="Picture 2" descr="C:\Users\User\Downloads\image fo class\shutterstock-277794788.jpg"/>
          <p:cNvPicPr>
            <a:picLocks noChangeAspect="1" noChangeArrowheads="1"/>
          </p:cNvPicPr>
          <p:nvPr/>
        </p:nvPicPr>
        <p:blipFill>
          <a:blip r:embed="rId2"/>
          <a:srcRect/>
          <a:stretch>
            <a:fillRect/>
          </a:stretch>
        </p:blipFill>
        <p:spPr bwMode="auto">
          <a:xfrm>
            <a:off x="457200" y="1600200"/>
            <a:ext cx="5029740" cy="4876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5715000" y="1600201"/>
            <a:ext cx="3167454" cy="3785652"/>
          </a:xfrm>
          <a:prstGeom prst="rect">
            <a:avLst/>
          </a:prstGeom>
          <a:noFill/>
        </p:spPr>
        <p:txBody>
          <a:bodyPr wrap="square" rtlCol="0">
            <a:spAutoFit/>
          </a:bodyPr>
          <a:lstStyle/>
          <a:p>
            <a:r>
              <a:rPr lang="en-US" sz="6000" dirty="0" err="1" smtClean="0">
                <a:latin typeface="NikoshBAN" pitchFamily="2" charset="0"/>
                <a:cs typeface="NikoshBAN" pitchFamily="2" charset="0"/>
              </a:rPr>
              <a:t>সংস্কৃতি</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হচ্ছে</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মানুষের</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জীবন</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প্রনালী</a:t>
            </a:r>
            <a:r>
              <a:rPr lang="en-US" sz="6000" dirty="0" smtClean="0">
                <a:latin typeface="NikoshBAN" pitchFamily="2" charset="0"/>
                <a:cs typeface="NikoshBAN" pitchFamily="2" charset="0"/>
              </a:rPr>
              <a:t>।</a:t>
            </a:r>
            <a:endParaRPr lang="en-US" sz="6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additive="base">
                                        <p:cTn id="13" dur="2000" fill="hold"/>
                                        <p:tgtEl>
                                          <p:spTgt spid="4098"/>
                                        </p:tgtEl>
                                        <p:attrNameLst>
                                          <p:attrName>ppt_x</p:attrName>
                                        </p:attrNameLst>
                                      </p:cBhvr>
                                      <p:tavLst>
                                        <p:tav tm="0">
                                          <p:val>
                                            <p:strVal val="0-#ppt_w/2"/>
                                          </p:val>
                                        </p:tav>
                                        <p:tav tm="100000">
                                          <p:val>
                                            <p:strVal val="#ppt_x"/>
                                          </p:val>
                                        </p:tav>
                                      </p:tavLst>
                                    </p:anim>
                                    <p:anim calcmode="lin" valueType="num">
                                      <p:cBhvr additive="base">
                                        <p:cTn id="14" dur="20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9" presetClass="entr" presetSubtype="0" decel="10000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2000" fill="hold"/>
                                        <p:tgtEl>
                                          <p:spTgt spid="4"/>
                                        </p:tgtEl>
                                        <p:attrNameLst>
                                          <p:attrName>ppt_w</p:attrName>
                                        </p:attrNameLst>
                                      </p:cBhvr>
                                      <p:tavLst>
                                        <p:tav tm="0">
                                          <p:val>
                                            <p:fltVal val="0"/>
                                          </p:val>
                                        </p:tav>
                                        <p:tav tm="100000">
                                          <p:val>
                                            <p:strVal val="#ppt_w"/>
                                          </p:val>
                                        </p:tav>
                                      </p:tavLst>
                                    </p:anim>
                                    <p:anim calcmode="lin" valueType="num">
                                      <p:cBhvr>
                                        <p:cTn id="20" dur="2000" fill="hold"/>
                                        <p:tgtEl>
                                          <p:spTgt spid="4"/>
                                        </p:tgtEl>
                                        <p:attrNameLst>
                                          <p:attrName>ppt_h</p:attrName>
                                        </p:attrNameLst>
                                      </p:cBhvr>
                                      <p:tavLst>
                                        <p:tav tm="0">
                                          <p:val>
                                            <p:fltVal val="0"/>
                                          </p:val>
                                        </p:tav>
                                        <p:tav tm="100000">
                                          <p:val>
                                            <p:strVal val="#ppt_h"/>
                                          </p:val>
                                        </p:tav>
                                      </p:tavLst>
                                    </p:anim>
                                    <p:anim calcmode="lin" valueType="num">
                                      <p:cBhvr>
                                        <p:cTn id="21" dur="2000" fill="hold"/>
                                        <p:tgtEl>
                                          <p:spTgt spid="4"/>
                                        </p:tgtEl>
                                        <p:attrNameLst>
                                          <p:attrName>style.rotation</p:attrName>
                                        </p:attrNameLst>
                                      </p:cBhvr>
                                      <p:tavLst>
                                        <p:tav tm="0">
                                          <p:val>
                                            <p:fltVal val="360"/>
                                          </p:val>
                                        </p:tav>
                                        <p:tav tm="100000">
                                          <p:val>
                                            <p:fltVal val="0"/>
                                          </p:val>
                                        </p:tav>
                                      </p:tavLst>
                                    </p:anim>
                                    <p:animEffect transition="in" filter="fade">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2020pic\234708Kalerkantho_17-10-10-26.jpg"/>
          <p:cNvPicPr>
            <a:picLocks noChangeAspect="1" noChangeArrowheads="1"/>
          </p:cNvPicPr>
          <p:nvPr/>
        </p:nvPicPr>
        <p:blipFill>
          <a:blip r:embed="rId2"/>
          <a:srcRect/>
          <a:stretch>
            <a:fillRect/>
          </a:stretch>
        </p:blipFill>
        <p:spPr bwMode="auto">
          <a:xfrm>
            <a:off x="228600" y="228600"/>
            <a:ext cx="8915400" cy="6248401"/>
          </a:xfrm>
          <a:prstGeom prst="rect">
            <a:avLst/>
          </a:prstGeom>
          <a:noFill/>
        </p:spPr>
      </p:pic>
      <p:sp>
        <p:nvSpPr>
          <p:cNvPr id="4" name="TextBox 3"/>
          <p:cNvSpPr txBox="1"/>
          <p:nvPr/>
        </p:nvSpPr>
        <p:spPr>
          <a:xfrm>
            <a:off x="304800" y="3962400"/>
            <a:ext cx="4648200" cy="1446550"/>
          </a:xfrm>
          <a:prstGeom prst="rect">
            <a:avLst/>
          </a:prstGeom>
          <a:noFill/>
        </p:spPr>
        <p:txBody>
          <a:bodyPr wrap="square" rtlCol="0">
            <a:spAutoFit/>
          </a:bodyPr>
          <a:lstStyle/>
          <a:p>
            <a:r>
              <a:rPr lang="en-US" sz="4400" dirty="0" smtClean="0">
                <a:latin typeface="NikoshBAN" pitchFamily="2" charset="0"/>
                <a:cs typeface="NikoshBAN" pitchFamily="2" charset="0"/>
              </a:rPr>
              <a:t>‘Culture is what we are’</a:t>
            </a:r>
            <a:endParaRPr lang="en-US" sz="4400" dirty="0">
              <a:latin typeface="NikoshBAN" pitchFamily="2" charset="0"/>
              <a:cs typeface="NikoshBAN" pitchFamily="2" charset="0"/>
            </a:endParaRPr>
          </a:p>
        </p:txBody>
      </p:sp>
      <p:sp>
        <p:nvSpPr>
          <p:cNvPr id="5" name="Oval 4"/>
          <p:cNvSpPr/>
          <p:nvPr/>
        </p:nvSpPr>
        <p:spPr>
          <a:xfrm>
            <a:off x="7467600" y="1752600"/>
            <a:ext cx="16764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70" decel="100000"/>
                                        <p:tgtEl>
                                          <p:spTgt spid="3074"/>
                                        </p:tgtEl>
                                      </p:cBhvr>
                                    </p:animEffect>
                                    <p:animScale>
                                      <p:cBhvr>
                                        <p:cTn id="8" dur="770" decel="100000"/>
                                        <p:tgtEl>
                                          <p:spTgt spid="3074"/>
                                        </p:tgtEl>
                                      </p:cBhvr>
                                      <p:from x="10000" y="10000"/>
                                      <p:to x="200000" y="450000"/>
                                    </p:animScale>
                                    <p:animScale>
                                      <p:cBhvr>
                                        <p:cTn id="9" dur="1230" accel="100000" fill="hold">
                                          <p:stCondLst>
                                            <p:cond delay="770"/>
                                          </p:stCondLst>
                                        </p:cTn>
                                        <p:tgtEl>
                                          <p:spTgt spid="3074"/>
                                        </p:tgtEl>
                                      </p:cBhvr>
                                      <p:from x="200000" y="450000"/>
                                      <p:to x="100000" y="100000"/>
                                    </p:animScale>
                                    <p:set>
                                      <p:cBhvr>
                                        <p:cTn id="10" dur="770" fill="hold"/>
                                        <p:tgtEl>
                                          <p:spTgt spid="3074"/>
                                        </p:tgtEl>
                                        <p:attrNameLst>
                                          <p:attrName>ppt_x</p:attrName>
                                        </p:attrNameLst>
                                      </p:cBhvr>
                                      <p:to>
                                        <p:strVal val="(0.5)"/>
                                      </p:to>
                                    </p:set>
                                    <p:anim from="(0.5)" to="(#ppt_x)" calcmode="lin" valueType="num">
                                      <p:cBhvr>
                                        <p:cTn id="11" dur="1230" accel="100000" fill="hold">
                                          <p:stCondLst>
                                            <p:cond delay="770"/>
                                          </p:stCondLst>
                                        </p:cTn>
                                        <p:tgtEl>
                                          <p:spTgt spid="3074"/>
                                        </p:tgtEl>
                                        <p:attrNameLst>
                                          <p:attrName>ppt_x</p:attrName>
                                        </p:attrNameLst>
                                      </p:cBhvr>
                                    </p:anim>
                                    <p:set>
                                      <p:cBhvr>
                                        <p:cTn id="12" dur="770" fill="hold"/>
                                        <p:tgtEl>
                                          <p:spTgt spid="3074"/>
                                        </p:tgtEl>
                                        <p:attrNameLst>
                                          <p:attrName>ppt_y</p:attrName>
                                        </p:attrNameLst>
                                      </p:cBhvr>
                                      <p:to>
                                        <p:strVal val="(#ppt_y+0.4)"/>
                                      </p:to>
                                    </p:set>
                                    <p:anim from="(#ppt_y+0.4)" to="(#ppt_y)" calcmode="lin" valueType="num">
                                      <p:cBhvr>
                                        <p:cTn id="13" dur="1230" accel="100000" fill="hold">
                                          <p:stCondLst>
                                            <p:cond delay="770"/>
                                          </p:stCondLst>
                                        </p:cTn>
                                        <p:tgtEl>
                                          <p:spTgt spid="307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anim calcmode="lin" valueType="num">
                                      <p:cBhvr>
                                        <p:cTn id="19" dur="2000" fill="hold"/>
                                        <p:tgtEl>
                                          <p:spTgt spid="4"/>
                                        </p:tgtEl>
                                        <p:attrNameLst>
                                          <p:attrName>style.rotation</p:attrName>
                                        </p:attrNameLst>
                                      </p:cBhvr>
                                      <p:tavLst>
                                        <p:tav tm="0">
                                          <p:val>
                                            <p:fltVal val="720"/>
                                          </p:val>
                                        </p:tav>
                                        <p:tav tm="100000">
                                          <p:val>
                                            <p:fltVal val="0"/>
                                          </p:val>
                                        </p:tav>
                                      </p:tavLst>
                                    </p:anim>
                                    <p:anim calcmode="lin" valueType="num">
                                      <p:cBhvr>
                                        <p:cTn id="20" dur="2000" fill="hold"/>
                                        <p:tgtEl>
                                          <p:spTgt spid="4"/>
                                        </p:tgtEl>
                                        <p:attrNameLst>
                                          <p:attrName>ppt_h</p:attrName>
                                        </p:attrNameLst>
                                      </p:cBhvr>
                                      <p:tavLst>
                                        <p:tav tm="0">
                                          <p:val>
                                            <p:fltVal val="0"/>
                                          </p:val>
                                        </p:tav>
                                        <p:tav tm="100000">
                                          <p:val>
                                            <p:strVal val="#ppt_h"/>
                                          </p:val>
                                        </p:tav>
                                      </p:tavLst>
                                    </p:anim>
                                    <p:anim calcmode="lin" valueType="num">
                                      <p:cBhvr>
                                        <p:cTn id="21"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edge">
                                      <p:cBhvr>
                                        <p:cTn id="26" dur="2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51" presetClass="entr" presetSubtype="0" fill="hold" grpId="1"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770" decel="100000"/>
                                        <p:tgtEl>
                                          <p:spTgt spid="4"/>
                                        </p:tgtEl>
                                      </p:cBhvr>
                                    </p:animEffect>
                                    <p:animScale>
                                      <p:cBhvr>
                                        <p:cTn id="32" dur="770" decel="100000"/>
                                        <p:tgtEl>
                                          <p:spTgt spid="4"/>
                                        </p:tgtEl>
                                      </p:cBhvr>
                                      <p:from x="10000" y="10000"/>
                                      <p:to x="200000" y="450000"/>
                                    </p:animScale>
                                    <p:animScale>
                                      <p:cBhvr>
                                        <p:cTn id="33" dur="1230" accel="100000" fill="hold">
                                          <p:stCondLst>
                                            <p:cond delay="770"/>
                                          </p:stCondLst>
                                        </p:cTn>
                                        <p:tgtEl>
                                          <p:spTgt spid="4"/>
                                        </p:tgtEl>
                                      </p:cBhvr>
                                      <p:from x="200000" y="450000"/>
                                      <p:to x="100000" y="100000"/>
                                    </p:animScale>
                                    <p:set>
                                      <p:cBhvr>
                                        <p:cTn id="34" dur="770" fill="hold"/>
                                        <p:tgtEl>
                                          <p:spTgt spid="4"/>
                                        </p:tgtEl>
                                        <p:attrNameLst>
                                          <p:attrName>ppt_x</p:attrName>
                                        </p:attrNameLst>
                                      </p:cBhvr>
                                      <p:to>
                                        <p:strVal val="(0.5)"/>
                                      </p:to>
                                    </p:set>
                                    <p:anim from="(0.5)" to="(#ppt_x)" calcmode="lin" valueType="num">
                                      <p:cBhvr>
                                        <p:cTn id="35" dur="1230" accel="100000" fill="hold">
                                          <p:stCondLst>
                                            <p:cond delay="770"/>
                                          </p:stCondLst>
                                        </p:cTn>
                                        <p:tgtEl>
                                          <p:spTgt spid="4"/>
                                        </p:tgtEl>
                                        <p:attrNameLst>
                                          <p:attrName>ppt_x</p:attrName>
                                        </p:attrNameLst>
                                      </p:cBhvr>
                                    </p:anim>
                                    <p:set>
                                      <p:cBhvr>
                                        <p:cTn id="36" dur="770" fill="hold"/>
                                        <p:tgtEl>
                                          <p:spTgt spid="4"/>
                                        </p:tgtEl>
                                        <p:attrNameLst>
                                          <p:attrName>ppt_y</p:attrName>
                                        </p:attrNameLst>
                                      </p:cBhvr>
                                      <p:to>
                                        <p:strVal val="(#ppt_y+0.4)"/>
                                      </p:to>
                                    </p:set>
                                    <p:anim from="(#ppt_y+0.4)" to="(#ppt_y)" calcmode="lin" valueType="num">
                                      <p:cBhvr>
                                        <p:cTn id="37" dur="1230" accel="100000" fill="hold">
                                          <p:stCondLst>
                                            <p:cond delay="770"/>
                                          </p:stCondLst>
                                        </p:cTn>
                                        <p:tgtEl>
                                          <p:spTgt spid="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838200"/>
            <a:ext cx="3310522" cy="707886"/>
          </a:xfrm>
          <a:prstGeom prst="rect">
            <a:avLst/>
          </a:prstGeom>
          <a:noFill/>
        </p:spPr>
        <p:txBody>
          <a:bodyPr wrap="none" rtlCol="0">
            <a:spAutoFit/>
          </a:bodyPr>
          <a:lstStyle/>
          <a:p>
            <a:r>
              <a:rPr lang="en-US" sz="4000" dirty="0" smtClean="0">
                <a:latin typeface="NikoshBAN" pitchFamily="2" charset="0"/>
                <a:cs typeface="NikoshBAN" pitchFamily="2" charset="0"/>
              </a:rPr>
              <a:t>ই </a:t>
            </a:r>
            <a:r>
              <a:rPr lang="en-US" sz="4000" dirty="0" err="1" smtClean="0">
                <a:latin typeface="NikoshBAN" pitchFamily="2" charset="0"/>
                <a:cs typeface="NikoshBAN" pitchFamily="2" charset="0"/>
              </a:rPr>
              <a:t>বি</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টেইলরের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মতে</a:t>
            </a:r>
            <a:endParaRPr lang="en-US" dirty="0">
              <a:latin typeface="NikoshBAN" pitchFamily="2" charset="0"/>
              <a:cs typeface="NikoshBAN" pitchFamily="2" charset="0"/>
            </a:endParaRPr>
          </a:p>
        </p:txBody>
      </p:sp>
      <p:sp>
        <p:nvSpPr>
          <p:cNvPr id="3" name="TextBox 2"/>
          <p:cNvSpPr txBox="1"/>
          <p:nvPr/>
        </p:nvSpPr>
        <p:spPr>
          <a:xfrm>
            <a:off x="457200" y="1981200"/>
            <a:ext cx="4267200" cy="4031873"/>
          </a:xfrm>
          <a:prstGeom prst="rect">
            <a:avLst/>
          </a:prstGeom>
          <a:noFill/>
        </p:spPr>
        <p:txBody>
          <a:bodyPr wrap="square" rtlCol="0">
            <a:spAutoFit/>
          </a:bodyPr>
          <a:lstStyle/>
          <a:p>
            <a:r>
              <a:rPr lang="en-US" sz="3200" dirty="0" err="1" smtClean="0">
                <a:latin typeface="NikoshBAN" pitchFamily="2" charset="0"/>
                <a:cs typeface="NikoshBAN" pitchFamily="2" charset="0"/>
              </a:rPr>
              <a:t>সংস্কৃতি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হচ্ছে</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জটিল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ব্যবস্থা</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অন্তভূক্ত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হচেছ</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সমাজ</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বাসির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জ্ঞান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বিজ্ঞান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ধর্ম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ধ্যান-ধারনা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বিশ্বাস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শিল্প</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আইন-আদালত,নীতি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কথা</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আচার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আচরন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অভ্যাস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মূল্যবোধ</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প্রভৃতি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সমাজবাসী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বংশানুক্রমে</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অর্জন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a:t>
            </a:r>
            <a:endParaRPr lang="en-US" sz="3200" dirty="0">
              <a:latin typeface="NikoshBAN" pitchFamily="2" charset="0"/>
              <a:cs typeface="NikoshBAN" pitchFamily="2" charset="0"/>
            </a:endParaRPr>
          </a:p>
        </p:txBody>
      </p:sp>
      <p:sp>
        <p:nvSpPr>
          <p:cNvPr id="4" name="TextBox 3"/>
          <p:cNvSpPr txBox="1"/>
          <p:nvPr/>
        </p:nvSpPr>
        <p:spPr>
          <a:xfrm>
            <a:off x="5257800" y="1676400"/>
            <a:ext cx="2971800" cy="4832092"/>
          </a:xfrm>
          <a:prstGeom prst="rect">
            <a:avLst/>
          </a:prstGeom>
          <a:noFill/>
        </p:spPr>
        <p:txBody>
          <a:bodyPr wrap="square" rtlCol="0">
            <a:spAutoFit/>
          </a:bodyPr>
          <a:lstStyle/>
          <a:p>
            <a:r>
              <a:rPr lang="en-US" sz="1200" dirty="0" smtClean="0"/>
              <a:t> </a:t>
            </a:r>
            <a:r>
              <a:rPr lang="en-US" sz="2800" dirty="0" smtClean="0"/>
              <a:t>Culture is that complex which includes knowledge, </a:t>
            </a:r>
            <a:r>
              <a:rPr lang="en-US" sz="2800" dirty="0" err="1" smtClean="0"/>
              <a:t>belife</a:t>
            </a:r>
            <a:r>
              <a:rPr lang="en-US" sz="2800" dirty="0" smtClean="0"/>
              <a:t> ,art ,morals, </a:t>
            </a:r>
            <a:r>
              <a:rPr lang="en-US" sz="2800" dirty="0" err="1" smtClean="0"/>
              <a:t>law,custom</a:t>
            </a:r>
            <a:r>
              <a:rPr lang="en-US" sz="2800" dirty="0" smtClean="0"/>
              <a:t>, and any other capabilities and habits acquired by man as a member of society.</a:t>
            </a:r>
            <a:endParaRPr lang="en-US" sz="1200" dirty="0"/>
          </a:p>
        </p:txBody>
      </p:sp>
    </p:spTree>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2000" fill="hold"/>
                                        <p:tgtEl>
                                          <p:spTgt spid="3"/>
                                        </p:tgtEl>
                                        <p:attrNameLst>
                                          <p:attrName>ppt_x</p:attrName>
                                        </p:attrNameLst>
                                      </p:cBhvr>
                                      <p:tavLst>
                                        <p:tav tm="0">
                                          <p:val>
                                            <p:strVal val="1+#ppt_w/2"/>
                                          </p:val>
                                        </p:tav>
                                        <p:tav tm="100000">
                                          <p:val>
                                            <p:strVal val="#ppt_x"/>
                                          </p:val>
                                        </p:tav>
                                      </p:tavLst>
                                    </p:anim>
                                    <p:anim calcmode="lin" valueType="num">
                                      <p:cBhvr additive="base">
                                        <p:cTn id="13"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jpg"/>
          <p:cNvPicPr>
            <a:picLocks noChangeAspect="1"/>
          </p:cNvPicPr>
          <p:nvPr/>
        </p:nvPicPr>
        <p:blipFill>
          <a:blip r:embed="rId2"/>
          <a:stretch>
            <a:fillRect/>
          </a:stretch>
        </p:blipFill>
        <p:spPr>
          <a:xfrm>
            <a:off x="5334000" y="609600"/>
            <a:ext cx="3200400" cy="3102142"/>
          </a:xfrm>
          <a:prstGeom prst="rect">
            <a:avLst/>
          </a:prstGeom>
        </p:spPr>
      </p:pic>
      <p:sp>
        <p:nvSpPr>
          <p:cNvPr id="3" name="TextBox 2"/>
          <p:cNvSpPr txBox="1"/>
          <p:nvPr/>
        </p:nvSpPr>
        <p:spPr>
          <a:xfrm>
            <a:off x="5105400" y="3810000"/>
            <a:ext cx="3581400" cy="707886"/>
          </a:xfrm>
          <a:prstGeom prst="rect">
            <a:avLst/>
          </a:prstGeom>
          <a:noFill/>
        </p:spPr>
        <p:txBody>
          <a:bodyPr wrap="square" rtlCol="0">
            <a:spAutoFit/>
          </a:bodyPr>
          <a:lstStyle/>
          <a:p>
            <a:pPr algn="ctr"/>
            <a:r>
              <a:rPr lang="en-US" sz="4000" dirty="0" err="1" smtClean="0">
                <a:latin typeface="NikoshBAN" pitchFamily="2" charset="0"/>
                <a:cs typeface="NikoshBAN" pitchFamily="2" charset="0"/>
              </a:rPr>
              <a:t>রবীন্দ্রনাথ</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ঠাকুর</a:t>
            </a:r>
            <a:endParaRPr lang="en-US" dirty="0">
              <a:latin typeface="NikoshBAN" pitchFamily="2" charset="0"/>
              <a:cs typeface="NikoshBAN" pitchFamily="2" charset="0"/>
            </a:endParaRPr>
          </a:p>
        </p:txBody>
      </p:sp>
      <p:sp>
        <p:nvSpPr>
          <p:cNvPr id="4" name="TextBox 3"/>
          <p:cNvSpPr txBox="1"/>
          <p:nvPr/>
        </p:nvSpPr>
        <p:spPr>
          <a:xfrm>
            <a:off x="1066800" y="1828800"/>
            <a:ext cx="3581400" cy="3785652"/>
          </a:xfrm>
          <a:prstGeom prst="rect">
            <a:avLst/>
          </a:prstGeom>
          <a:noFill/>
        </p:spPr>
        <p:txBody>
          <a:bodyPr wrap="square" rtlCol="0">
            <a:spAutoFit/>
          </a:bodyPr>
          <a:lstStyle/>
          <a:p>
            <a:r>
              <a:rPr lang="en-US" sz="4800" b="1" dirty="0" smtClean="0">
                <a:latin typeface="NikoshBAN" pitchFamily="2" charset="0"/>
                <a:cs typeface="NikoshBAN" pitchFamily="2" charset="0"/>
              </a:rPr>
              <a:t>‘</a:t>
            </a:r>
            <a:r>
              <a:rPr lang="en-US" sz="4800" b="1" dirty="0" err="1" smtClean="0">
                <a:latin typeface="NikoshBAN" pitchFamily="2" charset="0"/>
                <a:cs typeface="NikoshBAN" pitchFamily="2" charset="0"/>
              </a:rPr>
              <a:t>সংস্কৃতি</a:t>
            </a:r>
            <a:r>
              <a:rPr lang="en-US" sz="4800" b="1" dirty="0" smtClean="0">
                <a:latin typeface="NikoshBAN" pitchFamily="2" charset="0"/>
                <a:cs typeface="NikoshBAN" pitchFamily="2" charset="0"/>
              </a:rPr>
              <a:t> </a:t>
            </a:r>
            <a:r>
              <a:rPr lang="en-US" sz="4800" b="1" dirty="0" err="1" smtClean="0">
                <a:latin typeface="NikoshBAN" pitchFamily="2" charset="0"/>
                <a:cs typeface="NikoshBAN" pitchFamily="2" charset="0"/>
              </a:rPr>
              <a:t>হচ্ছে</a:t>
            </a:r>
            <a:r>
              <a:rPr lang="en-US" sz="4800" b="1" dirty="0" smtClean="0">
                <a:latin typeface="NikoshBAN" pitchFamily="2" charset="0"/>
                <a:cs typeface="NikoshBAN" pitchFamily="2" charset="0"/>
              </a:rPr>
              <a:t> </a:t>
            </a:r>
            <a:r>
              <a:rPr lang="en-US" sz="4800" b="1" dirty="0" err="1" smtClean="0">
                <a:latin typeface="NikoshBAN" pitchFamily="2" charset="0"/>
                <a:cs typeface="NikoshBAN" pitchFamily="2" charset="0"/>
              </a:rPr>
              <a:t>একটি</a:t>
            </a:r>
            <a:r>
              <a:rPr lang="en-US" sz="4800" b="1" dirty="0" smtClean="0">
                <a:latin typeface="NikoshBAN" pitchFamily="2" charset="0"/>
                <a:cs typeface="NikoshBAN" pitchFamily="2" charset="0"/>
              </a:rPr>
              <a:t> </a:t>
            </a:r>
            <a:r>
              <a:rPr lang="en-US" sz="4800" b="1" dirty="0" err="1" smtClean="0">
                <a:latin typeface="NikoshBAN" pitchFamily="2" charset="0"/>
                <a:cs typeface="NikoshBAN" pitchFamily="2" charset="0"/>
              </a:rPr>
              <a:t>বিশেষ</a:t>
            </a:r>
            <a:r>
              <a:rPr lang="en-US" sz="4800" b="1" dirty="0" smtClean="0">
                <a:latin typeface="NikoshBAN" pitchFamily="2" charset="0"/>
                <a:cs typeface="NikoshBAN" pitchFamily="2" charset="0"/>
              </a:rPr>
              <a:t> </a:t>
            </a:r>
            <a:r>
              <a:rPr lang="en-US" sz="4800" b="1" dirty="0" err="1" smtClean="0">
                <a:latin typeface="NikoshBAN" pitchFamily="2" charset="0"/>
                <a:cs typeface="NikoshBAN" pitchFamily="2" charset="0"/>
              </a:rPr>
              <a:t>মনোভাবের</a:t>
            </a:r>
            <a:r>
              <a:rPr lang="en-US" sz="4800" b="1" dirty="0" smtClean="0">
                <a:latin typeface="NikoshBAN" pitchFamily="2" charset="0"/>
                <a:cs typeface="NikoshBAN" pitchFamily="2" charset="0"/>
              </a:rPr>
              <a:t> </a:t>
            </a:r>
            <a:r>
              <a:rPr lang="en-US" sz="4800" b="1" dirty="0" err="1" smtClean="0">
                <a:latin typeface="NikoshBAN" pitchFamily="2" charset="0"/>
                <a:cs typeface="NikoshBAN" pitchFamily="2" charset="0"/>
              </a:rPr>
              <a:t>অনুশীলন</a:t>
            </a:r>
            <a:r>
              <a:rPr lang="en-US" sz="4800" b="1" dirty="0" smtClean="0">
                <a:latin typeface="NikoshBAN" pitchFamily="2" charset="0"/>
                <a:cs typeface="NikoshBAN" pitchFamily="2" charset="0"/>
              </a:rPr>
              <a:t> ও </a:t>
            </a:r>
            <a:r>
              <a:rPr lang="en-US" sz="4800" b="1" dirty="0" err="1" smtClean="0">
                <a:latin typeface="NikoshBAN" pitchFamily="2" charset="0"/>
                <a:cs typeface="NikoshBAN" pitchFamily="2" charset="0"/>
              </a:rPr>
              <a:t>অভিব্যক্তি</a:t>
            </a:r>
            <a:r>
              <a:rPr lang="en-US" sz="4800" b="1" dirty="0" smtClean="0">
                <a:latin typeface="NikoshBAN" pitchFamily="2" charset="0"/>
                <a:cs typeface="NikoshBAN" pitchFamily="2" charset="0"/>
              </a:rPr>
              <a:t>’</a:t>
            </a:r>
            <a:endParaRPr lang="en-US" sz="4800" b="1" dirty="0">
              <a:latin typeface="NikoshBAN" pitchFamily="2" charset="0"/>
              <a:cs typeface="NikoshBAN" pitchFamily="2"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2000"/>
                                        <p:tgtEl>
                                          <p:spTgt spid="3"/>
                                        </p:tgtEl>
                                      </p:cBhvr>
                                    </p:animEffect>
                                    <p:anim calcmode="lin" valueType="num">
                                      <p:cBhvr>
                                        <p:cTn id="19" dur="2000" fill="hold"/>
                                        <p:tgtEl>
                                          <p:spTgt spid="3"/>
                                        </p:tgtEl>
                                        <p:attrNameLst>
                                          <p:attrName>style.rotation</p:attrName>
                                        </p:attrNameLst>
                                      </p:cBhvr>
                                      <p:tavLst>
                                        <p:tav tm="0">
                                          <p:val>
                                            <p:fltVal val="720"/>
                                          </p:val>
                                        </p:tav>
                                        <p:tav tm="100000">
                                          <p:val>
                                            <p:fltVal val="0"/>
                                          </p:val>
                                        </p:tav>
                                      </p:tavLst>
                                    </p:anim>
                                    <p:anim calcmode="lin" valueType="num">
                                      <p:cBhvr>
                                        <p:cTn id="20" dur="2000" fill="hold"/>
                                        <p:tgtEl>
                                          <p:spTgt spid="3"/>
                                        </p:tgtEl>
                                        <p:attrNameLst>
                                          <p:attrName>ppt_h</p:attrName>
                                        </p:attrNameLst>
                                      </p:cBhvr>
                                      <p:tavLst>
                                        <p:tav tm="0">
                                          <p:val>
                                            <p:fltVal val="0"/>
                                          </p:val>
                                        </p:tav>
                                        <p:tav tm="100000">
                                          <p:val>
                                            <p:strVal val="#ppt_h"/>
                                          </p:val>
                                        </p:tav>
                                      </p:tavLst>
                                    </p:anim>
                                    <p:anim calcmode="lin" valueType="num">
                                      <p:cBhvr>
                                        <p:cTn id="21"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22" fill="hold">
                      <p:stCondLst>
                        <p:cond delay="indefinite"/>
                      </p:stCondLst>
                      <p:childTnLst>
                        <p:par>
                          <p:cTn id="23" fill="hold">
                            <p:stCondLst>
                              <p:cond delay="0"/>
                            </p:stCondLst>
                            <p:childTnLst>
                              <p:par>
                                <p:cTn id="24" presetID="21" presetClass="entr" presetSubtype="4"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wheel(4)">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04800" y="457200"/>
          <a:ext cx="8534400" cy="6096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graphicEl>
                                              <a:dgm id="{30DF1137-9C57-43CA-804E-2893164607EF}"/>
                                            </p:graphicEl>
                                          </p:spTgt>
                                        </p:tgtEl>
                                        <p:attrNameLst>
                                          <p:attrName>style.visibility</p:attrName>
                                        </p:attrNameLst>
                                      </p:cBhvr>
                                      <p:to>
                                        <p:strVal val="visible"/>
                                      </p:to>
                                    </p:set>
                                    <p:anim calcmode="lin" valueType="num">
                                      <p:cBhvr additive="base">
                                        <p:cTn id="7" dur="2000" fill="hold"/>
                                        <p:tgtEl>
                                          <p:spTgt spid="2">
                                            <p:graphicEl>
                                              <a:dgm id="{30DF1137-9C57-43CA-804E-2893164607EF}"/>
                                            </p:graphicEl>
                                          </p:spTgt>
                                        </p:tgtEl>
                                        <p:attrNameLst>
                                          <p:attrName>ppt_x</p:attrName>
                                        </p:attrNameLst>
                                      </p:cBhvr>
                                      <p:tavLst>
                                        <p:tav tm="0">
                                          <p:val>
                                            <p:strVal val="#ppt_x"/>
                                          </p:val>
                                        </p:tav>
                                        <p:tav tm="100000">
                                          <p:val>
                                            <p:strVal val="#ppt_x"/>
                                          </p:val>
                                        </p:tav>
                                      </p:tavLst>
                                    </p:anim>
                                    <p:anim calcmode="lin" valueType="num">
                                      <p:cBhvr additive="base">
                                        <p:cTn id="8" dur="2000" fill="hold"/>
                                        <p:tgtEl>
                                          <p:spTgt spid="2">
                                            <p:graphicEl>
                                              <a:dgm id="{30DF1137-9C57-43CA-804E-2893164607EF}"/>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graphicEl>
                                              <a:dgm id="{5ED3E591-3B5C-4D14-902F-68D240895096}"/>
                                            </p:graphicEl>
                                          </p:spTgt>
                                        </p:tgtEl>
                                        <p:attrNameLst>
                                          <p:attrName>style.visibility</p:attrName>
                                        </p:attrNameLst>
                                      </p:cBhvr>
                                      <p:to>
                                        <p:strVal val="visible"/>
                                      </p:to>
                                    </p:set>
                                    <p:anim calcmode="lin" valueType="num">
                                      <p:cBhvr additive="base">
                                        <p:cTn id="11" dur="2000" fill="hold"/>
                                        <p:tgtEl>
                                          <p:spTgt spid="2">
                                            <p:graphicEl>
                                              <a:dgm id="{5ED3E591-3B5C-4D14-902F-68D240895096}"/>
                                            </p:graphic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graphicEl>
                                              <a:dgm id="{5ED3E591-3B5C-4D14-902F-68D240895096}"/>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graphicEl>
                                              <a:dgm id="{0CFEF964-C4C9-42F8-BA5B-CBB9963026AD}"/>
                                            </p:graphicEl>
                                          </p:spTgt>
                                        </p:tgtEl>
                                        <p:attrNameLst>
                                          <p:attrName>style.visibility</p:attrName>
                                        </p:attrNameLst>
                                      </p:cBhvr>
                                      <p:to>
                                        <p:strVal val="visible"/>
                                      </p:to>
                                    </p:set>
                                    <p:anim calcmode="lin" valueType="num">
                                      <p:cBhvr additive="base">
                                        <p:cTn id="17" dur="2000" fill="hold"/>
                                        <p:tgtEl>
                                          <p:spTgt spid="2">
                                            <p:graphicEl>
                                              <a:dgm id="{0CFEF964-C4C9-42F8-BA5B-CBB9963026AD}"/>
                                            </p:graphicEl>
                                          </p:spTgt>
                                        </p:tgtEl>
                                        <p:attrNameLst>
                                          <p:attrName>ppt_x</p:attrName>
                                        </p:attrNameLst>
                                      </p:cBhvr>
                                      <p:tavLst>
                                        <p:tav tm="0">
                                          <p:val>
                                            <p:strVal val="#ppt_x"/>
                                          </p:val>
                                        </p:tav>
                                        <p:tav tm="100000">
                                          <p:val>
                                            <p:strVal val="#ppt_x"/>
                                          </p:val>
                                        </p:tav>
                                      </p:tavLst>
                                    </p:anim>
                                    <p:anim calcmode="lin" valueType="num">
                                      <p:cBhvr additive="base">
                                        <p:cTn id="18" dur="2000" fill="hold"/>
                                        <p:tgtEl>
                                          <p:spTgt spid="2">
                                            <p:graphicEl>
                                              <a:dgm id="{0CFEF964-C4C9-42F8-BA5B-CBB9963026AD}"/>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graphicEl>
                                              <a:dgm id="{C14174C0-90E4-4344-A909-97375C7819E5}"/>
                                            </p:graphicEl>
                                          </p:spTgt>
                                        </p:tgtEl>
                                        <p:attrNameLst>
                                          <p:attrName>style.visibility</p:attrName>
                                        </p:attrNameLst>
                                      </p:cBhvr>
                                      <p:to>
                                        <p:strVal val="visible"/>
                                      </p:to>
                                    </p:set>
                                    <p:anim calcmode="lin" valueType="num">
                                      <p:cBhvr additive="base">
                                        <p:cTn id="21" dur="2000" fill="hold"/>
                                        <p:tgtEl>
                                          <p:spTgt spid="2">
                                            <p:graphicEl>
                                              <a:dgm id="{C14174C0-90E4-4344-A909-97375C7819E5}"/>
                                            </p:graphicEl>
                                          </p:spTgt>
                                        </p:tgtEl>
                                        <p:attrNameLst>
                                          <p:attrName>ppt_x</p:attrName>
                                        </p:attrNameLst>
                                      </p:cBhvr>
                                      <p:tavLst>
                                        <p:tav tm="0">
                                          <p:val>
                                            <p:strVal val="#ppt_x"/>
                                          </p:val>
                                        </p:tav>
                                        <p:tav tm="100000">
                                          <p:val>
                                            <p:strVal val="#ppt_x"/>
                                          </p:val>
                                        </p:tav>
                                      </p:tavLst>
                                    </p:anim>
                                    <p:anim calcmode="lin" valueType="num">
                                      <p:cBhvr additive="base">
                                        <p:cTn id="22" dur="2000" fill="hold"/>
                                        <p:tgtEl>
                                          <p:spTgt spid="2">
                                            <p:graphicEl>
                                              <a:dgm id="{C14174C0-90E4-4344-A909-97375C7819E5}"/>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graphicEl>
                                              <a:dgm id="{18967901-0DD9-4526-BCBB-EFC8C56611EE}"/>
                                            </p:graphicEl>
                                          </p:spTgt>
                                        </p:tgtEl>
                                        <p:attrNameLst>
                                          <p:attrName>style.visibility</p:attrName>
                                        </p:attrNameLst>
                                      </p:cBhvr>
                                      <p:to>
                                        <p:strVal val="visible"/>
                                      </p:to>
                                    </p:set>
                                    <p:anim calcmode="lin" valueType="num">
                                      <p:cBhvr additive="base">
                                        <p:cTn id="25" dur="2000" fill="hold"/>
                                        <p:tgtEl>
                                          <p:spTgt spid="2">
                                            <p:graphicEl>
                                              <a:dgm id="{18967901-0DD9-4526-BCBB-EFC8C56611EE}"/>
                                            </p:graphic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
                                            <p:graphicEl>
                                              <a:dgm id="{18967901-0DD9-4526-BCBB-EFC8C56611EE}"/>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graphicEl>
                                              <a:dgm id="{4BE895B5-C0B0-4CAD-8983-3E664A88194D}"/>
                                            </p:graphicEl>
                                          </p:spTgt>
                                        </p:tgtEl>
                                        <p:attrNameLst>
                                          <p:attrName>style.visibility</p:attrName>
                                        </p:attrNameLst>
                                      </p:cBhvr>
                                      <p:to>
                                        <p:strVal val="visible"/>
                                      </p:to>
                                    </p:set>
                                    <p:anim calcmode="lin" valueType="num">
                                      <p:cBhvr additive="base">
                                        <p:cTn id="31" dur="2000" fill="hold"/>
                                        <p:tgtEl>
                                          <p:spTgt spid="2">
                                            <p:graphicEl>
                                              <a:dgm id="{4BE895B5-C0B0-4CAD-8983-3E664A88194D}"/>
                                            </p:graphic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
                                            <p:graphicEl>
                                              <a:dgm id="{4BE895B5-C0B0-4CAD-8983-3E664A88194D}"/>
                                            </p:graphic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graphicEl>
                                              <a:dgm id="{DD821DAA-1C77-48F0-B7C2-121B6E30FFAD}"/>
                                            </p:graphicEl>
                                          </p:spTgt>
                                        </p:tgtEl>
                                        <p:attrNameLst>
                                          <p:attrName>style.visibility</p:attrName>
                                        </p:attrNameLst>
                                      </p:cBhvr>
                                      <p:to>
                                        <p:strVal val="visible"/>
                                      </p:to>
                                    </p:set>
                                    <p:anim calcmode="lin" valueType="num">
                                      <p:cBhvr additive="base">
                                        <p:cTn id="35" dur="2000" fill="hold"/>
                                        <p:tgtEl>
                                          <p:spTgt spid="2">
                                            <p:graphicEl>
                                              <a:dgm id="{DD821DAA-1C77-48F0-B7C2-121B6E30FFAD}"/>
                                            </p:graphicEl>
                                          </p:spTgt>
                                        </p:tgtEl>
                                        <p:attrNameLst>
                                          <p:attrName>ppt_x</p:attrName>
                                        </p:attrNameLst>
                                      </p:cBhvr>
                                      <p:tavLst>
                                        <p:tav tm="0">
                                          <p:val>
                                            <p:strVal val="#ppt_x"/>
                                          </p:val>
                                        </p:tav>
                                        <p:tav tm="100000">
                                          <p:val>
                                            <p:strVal val="#ppt_x"/>
                                          </p:val>
                                        </p:tav>
                                      </p:tavLst>
                                    </p:anim>
                                    <p:anim calcmode="lin" valueType="num">
                                      <p:cBhvr additive="base">
                                        <p:cTn id="36" dur="2000" fill="hold"/>
                                        <p:tgtEl>
                                          <p:spTgt spid="2">
                                            <p:graphicEl>
                                              <a:dgm id="{DD821DAA-1C77-48F0-B7C2-121B6E30FFAD}"/>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graphicEl>
                                              <a:dgm id="{C59FE3CC-80AB-46DE-9DC3-D27958689848}"/>
                                            </p:graphicEl>
                                          </p:spTgt>
                                        </p:tgtEl>
                                        <p:attrNameLst>
                                          <p:attrName>style.visibility</p:attrName>
                                        </p:attrNameLst>
                                      </p:cBhvr>
                                      <p:to>
                                        <p:strVal val="visible"/>
                                      </p:to>
                                    </p:set>
                                    <p:anim calcmode="lin" valueType="num">
                                      <p:cBhvr additive="base">
                                        <p:cTn id="39" dur="2000" fill="hold"/>
                                        <p:tgtEl>
                                          <p:spTgt spid="2">
                                            <p:graphicEl>
                                              <a:dgm id="{C59FE3CC-80AB-46DE-9DC3-D27958689848}"/>
                                            </p:graphicEl>
                                          </p:spTgt>
                                        </p:tgtEl>
                                        <p:attrNameLst>
                                          <p:attrName>ppt_x</p:attrName>
                                        </p:attrNameLst>
                                      </p:cBhvr>
                                      <p:tavLst>
                                        <p:tav tm="0">
                                          <p:val>
                                            <p:strVal val="#ppt_x"/>
                                          </p:val>
                                        </p:tav>
                                        <p:tav tm="100000">
                                          <p:val>
                                            <p:strVal val="#ppt_x"/>
                                          </p:val>
                                        </p:tav>
                                      </p:tavLst>
                                    </p:anim>
                                    <p:anim calcmode="lin" valueType="num">
                                      <p:cBhvr additive="base">
                                        <p:cTn id="40" dur="2000" fill="hold"/>
                                        <p:tgtEl>
                                          <p:spTgt spid="2">
                                            <p:graphicEl>
                                              <a:dgm id="{C59FE3CC-80AB-46DE-9DC3-D27958689848}"/>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67000" y="838200"/>
            <a:ext cx="2263761" cy="830997"/>
          </a:xfrm>
          <a:prstGeom prst="rect">
            <a:avLst/>
          </a:prstGeom>
          <a:noFill/>
        </p:spPr>
        <p:txBody>
          <a:bodyPr wrap="none" rtlCol="0">
            <a:spAutoFit/>
          </a:bodyPr>
          <a:lstStyle/>
          <a:p>
            <a:r>
              <a:rPr lang="en-US" sz="4800" dirty="0" err="1" smtClean="0">
                <a:latin typeface="NikoshBAN" pitchFamily="2" charset="0"/>
                <a:cs typeface="NikoshBAN" pitchFamily="2" charset="0"/>
              </a:rPr>
              <a:t>একক</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কাজ</a:t>
            </a:r>
            <a:endParaRPr lang="en-US" sz="4800" dirty="0">
              <a:latin typeface="NikoshBAN" pitchFamily="2" charset="0"/>
              <a:cs typeface="NikoshBAN" pitchFamily="2" charset="0"/>
            </a:endParaRPr>
          </a:p>
        </p:txBody>
      </p:sp>
      <p:sp>
        <p:nvSpPr>
          <p:cNvPr id="3" name="TextBox 2"/>
          <p:cNvSpPr txBox="1"/>
          <p:nvPr/>
        </p:nvSpPr>
        <p:spPr>
          <a:xfrm>
            <a:off x="914400" y="2819400"/>
            <a:ext cx="7467600" cy="1569660"/>
          </a:xfrm>
          <a:prstGeom prst="rect">
            <a:avLst/>
          </a:prstGeom>
          <a:noFill/>
        </p:spPr>
        <p:txBody>
          <a:bodyPr wrap="square" rtlCol="0">
            <a:spAutoFit/>
          </a:bodyPr>
          <a:lstStyle/>
          <a:p>
            <a:r>
              <a:rPr lang="en-US" sz="4800" dirty="0" err="1" smtClean="0">
                <a:latin typeface="NikoshBAN" pitchFamily="2" charset="0"/>
                <a:cs typeface="NikoshBAN" pitchFamily="2" charset="0"/>
              </a:rPr>
              <a:t>বস্তুগত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সংস্কৃতি</a:t>
            </a:r>
            <a:r>
              <a:rPr lang="en-US" sz="4800" dirty="0" smtClean="0">
                <a:latin typeface="NikoshBAN" pitchFamily="2" charset="0"/>
                <a:cs typeface="NikoshBAN" pitchFamily="2" charset="0"/>
              </a:rPr>
              <a:t> ও </a:t>
            </a:r>
            <a:r>
              <a:rPr lang="en-US" sz="4800" dirty="0" err="1" smtClean="0">
                <a:latin typeface="NikoshBAN" pitchFamily="2" charset="0"/>
                <a:cs typeface="NikoshBAN" pitchFamily="2" charset="0"/>
              </a:rPr>
              <a:t>অবস্তুগত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সংস্কৃতির</a:t>
            </a:r>
            <a:r>
              <a:rPr lang="en-US" sz="4800" dirty="0" smtClean="0">
                <a:latin typeface="NikoshBAN" pitchFamily="2" charset="0"/>
                <a:cs typeface="NikoshBAN" pitchFamily="2" charset="0"/>
              </a:rPr>
              <a:t> ৫টি </a:t>
            </a:r>
            <a:r>
              <a:rPr lang="en-US" sz="4800" dirty="0" err="1" smtClean="0">
                <a:latin typeface="NikoshBAN" pitchFamily="2" charset="0"/>
                <a:cs typeface="NikoshBAN" pitchFamily="2" charset="0"/>
              </a:rPr>
              <a:t>করে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উদাহরন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দাও</a:t>
            </a:r>
            <a:r>
              <a:rPr lang="en-US" sz="4800" dirty="0" smtClean="0">
                <a:latin typeface="NikoshBAN" pitchFamily="2" charset="0"/>
                <a:cs typeface="NikoshBAN" pitchFamily="2" charset="0"/>
              </a:rPr>
              <a:t>।</a:t>
            </a:r>
            <a:endParaRPr lang="en-US" sz="4800" dirty="0">
              <a:latin typeface="NikoshBAN" pitchFamily="2" charset="0"/>
              <a:cs typeface="NikoshBAN" pitchFamily="2" charset="0"/>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edge">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0"/>
            <a:ext cx="2514600" cy="707886"/>
          </a:xfrm>
          <a:prstGeom prst="rect">
            <a:avLst/>
          </a:prstGeom>
          <a:noFill/>
        </p:spPr>
        <p:txBody>
          <a:bodyPr wrap="square" rtlCol="0">
            <a:spAutoFit/>
          </a:bodyPr>
          <a:lstStyle/>
          <a:p>
            <a:r>
              <a:rPr lang="en-US" sz="4000" dirty="0" err="1" smtClean="0">
                <a:latin typeface="NikoshBAN" pitchFamily="2" charset="0"/>
                <a:cs typeface="NikoshBAN" pitchFamily="2" charset="0"/>
              </a:rPr>
              <a:t>বস্তুগত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সংস্কৃতি</a:t>
            </a:r>
            <a:endParaRPr lang="en-US" dirty="0">
              <a:latin typeface="NikoshBAN" pitchFamily="2" charset="0"/>
              <a:cs typeface="NikoshBAN" pitchFamily="2" charset="0"/>
            </a:endParaRPr>
          </a:p>
        </p:txBody>
      </p:sp>
      <p:sp>
        <p:nvSpPr>
          <p:cNvPr id="4" name="TextBox 3"/>
          <p:cNvSpPr txBox="1"/>
          <p:nvPr/>
        </p:nvSpPr>
        <p:spPr>
          <a:xfrm>
            <a:off x="5257800" y="990600"/>
            <a:ext cx="3581400" cy="1938992"/>
          </a:xfrm>
          <a:prstGeom prst="rect">
            <a:avLst/>
          </a:prstGeom>
          <a:noFill/>
        </p:spPr>
        <p:txBody>
          <a:bodyPr wrap="square" rtlCol="0">
            <a:spAutoFit/>
          </a:bodyPr>
          <a:lstStyle/>
          <a:p>
            <a:r>
              <a:rPr lang="en-US" sz="4000" dirty="0" err="1" smtClean="0">
                <a:latin typeface="NikoshBAN" pitchFamily="2" charset="0"/>
                <a:cs typeface="NikoshBAN" pitchFamily="2" charset="0"/>
              </a:rPr>
              <a:t>কম্পিউটার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বই,কলম,খাতা,স্কুল</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প্রতিষ্ঠান</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ইত্যাদি</a:t>
            </a:r>
            <a:r>
              <a:rPr lang="en-US"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5" name="TextBox 4"/>
          <p:cNvSpPr txBox="1"/>
          <p:nvPr/>
        </p:nvSpPr>
        <p:spPr>
          <a:xfrm>
            <a:off x="381000" y="4343400"/>
            <a:ext cx="2514600" cy="1323439"/>
          </a:xfrm>
          <a:prstGeom prst="rect">
            <a:avLst/>
          </a:prstGeom>
          <a:noFill/>
        </p:spPr>
        <p:txBody>
          <a:bodyPr wrap="square" rtlCol="0">
            <a:spAutoFit/>
          </a:bodyPr>
          <a:lstStyle/>
          <a:p>
            <a:r>
              <a:rPr lang="en-US" sz="4000" smtClean="0">
                <a:latin typeface="NikoshBAN" pitchFamily="2" charset="0"/>
                <a:cs typeface="NikoshBAN" pitchFamily="2" charset="0"/>
              </a:rPr>
              <a:t>অবস্তুগত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সংস্কৃতি</a:t>
            </a:r>
            <a:endParaRPr lang="en-US" dirty="0">
              <a:latin typeface="NikoshBAN" pitchFamily="2" charset="0"/>
              <a:cs typeface="NikoshBAN" pitchFamily="2" charset="0"/>
            </a:endParaRPr>
          </a:p>
        </p:txBody>
      </p:sp>
      <p:sp>
        <p:nvSpPr>
          <p:cNvPr id="8" name="TextBox 7"/>
          <p:cNvSpPr txBox="1"/>
          <p:nvPr/>
        </p:nvSpPr>
        <p:spPr>
          <a:xfrm>
            <a:off x="5181600" y="4038600"/>
            <a:ext cx="3581400" cy="1323439"/>
          </a:xfrm>
          <a:prstGeom prst="rect">
            <a:avLst/>
          </a:prstGeom>
          <a:noFill/>
        </p:spPr>
        <p:txBody>
          <a:bodyPr wrap="square" rtlCol="0">
            <a:spAutoFit/>
          </a:bodyPr>
          <a:lstStyle/>
          <a:p>
            <a:r>
              <a:rPr lang="en-US" sz="4000" dirty="0" err="1" smtClean="0">
                <a:latin typeface="NikoshBAN" pitchFamily="2" charset="0"/>
                <a:cs typeface="NikoshBAN" pitchFamily="2" charset="0"/>
              </a:rPr>
              <a:t>জ্ঞান,বুদ্ধি,মেধা,মূল্যবোধ,আদর্শ</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ইত্যাদি</a:t>
            </a:r>
            <a:r>
              <a:rPr lang="en-US" sz="4000" dirty="0" smtClean="0">
                <a:latin typeface="NikoshBAN" pitchFamily="2" charset="0"/>
                <a:cs typeface="NikoshBAN" pitchFamily="2" charset="0"/>
              </a:rPr>
              <a:t>।</a:t>
            </a:r>
            <a:endParaRPr lang="en-US" sz="4000" dirty="0">
              <a:latin typeface="NikoshBAN" pitchFamily="2" charset="0"/>
              <a:cs typeface="NikoshBAN" pitchFamily="2" charset="0"/>
            </a:endParaRPr>
          </a:p>
        </p:txBody>
      </p:sp>
      <p:sp>
        <p:nvSpPr>
          <p:cNvPr id="9" name="Right Arrow 8"/>
          <p:cNvSpPr/>
          <p:nvPr/>
        </p:nvSpPr>
        <p:spPr>
          <a:xfrm>
            <a:off x="3276600" y="1676400"/>
            <a:ext cx="1600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276600" y="4419600"/>
            <a:ext cx="1600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randombar(horizontal)">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4)">
                                      <p:cBhvr>
                                        <p:cTn id="18" dur="2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2000" fill="hold"/>
                                        <p:tgtEl>
                                          <p:spTgt spid="5"/>
                                        </p:tgtEl>
                                        <p:attrNameLst>
                                          <p:attrName>ppt_x</p:attrName>
                                        </p:attrNameLst>
                                      </p:cBhvr>
                                      <p:tavLst>
                                        <p:tav tm="0">
                                          <p:val>
                                            <p:strVal val="0-#ppt_w/2"/>
                                          </p:val>
                                        </p:tav>
                                        <p:tav tm="100000">
                                          <p:val>
                                            <p:strVal val="#ppt_x"/>
                                          </p:val>
                                        </p:tav>
                                      </p:tavLst>
                                    </p:anim>
                                    <p:anim calcmode="lin" valueType="num">
                                      <p:cBhvr additive="base">
                                        <p:cTn id="24"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randombar(horizontal)">
                                      <p:cBhvr>
                                        <p:cTn id="29" dur="2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heel(4)">
                                      <p:cBhvr>
                                        <p:cTn id="34"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8" grpId="0"/>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পরিচিতি</a:t>
            </a:r>
            <a:endParaRPr lang="en-US" dirty="0">
              <a:latin typeface="NikoshBAN" pitchFamily="2" charset="0"/>
              <a:cs typeface="NikoshBAN" pitchFamily="2" charset="0"/>
            </a:endParaRPr>
          </a:p>
        </p:txBody>
      </p:sp>
      <p:sp>
        <p:nvSpPr>
          <p:cNvPr id="5" name="TextBox 4"/>
          <p:cNvSpPr txBox="1"/>
          <p:nvPr/>
        </p:nvSpPr>
        <p:spPr>
          <a:xfrm>
            <a:off x="3505200" y="2438400"/>
            <a:ext cx="5410200" cy="2677656"/>
          </a:xfrm>
          <a:prstGeom prst="rect">
            <a:avLst/>
          </a:prstGeom>
          <a:noFill/>
        </p:spPr>
        <p:txBody>
          <a:bodyPr wrap="square" rtlCol="0">
            <a:spAutoFit/>
          </a:bodyPr>
          <a:lstStyle/>
          <a:p>
            <a:pPr algn="ctr"/>
            <a:r>
              <a:rPr lang="en-US" sz="3200" dirty="0" err="1" smtClean="0">
                <a:latin typeface="NikoshBAN" pitchFamily="2" charset="0"/>
                <a:cs typeface="NikoshBAN" pitchFamily="2" charset="0"/>
              </a:rPr>
              <a:t>ফারুক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হোসেন</a:t>
            </a:r>
            <a:endParaRPr lang="en-US"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প্রভাষক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সমাজবিজ্ঞান</a:t>
            </a:r>
            <a:endParaRPr lang="en-US"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আশেক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খান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উচ্চ</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বিদ্যালয়</a:t>
            </a:r>
            <a:r>
              <a:rPr lang="en-US" sz="3200" dirty="0" smtClean="0">
                <a:latin typeface="NikoshBAN" pitchFamily="2" charset="0"/>
                <a:cs typeface="NikoshBAN" pitchFamily="2" charset="0"/>
              </a:rPr>
              <a:t> ও </a:t>
            </a:r>
            <a:r>
              <a:rPr lang="en-US" sz="3200" dirty="0" err="1" smtClean="0">
                <a:latin typeface="NikoshBAN" pitchFamily="2" charset="0"/>
                <a:cs typeface="NikoshBAN" pitchFamily="2" charset="0"/>
              </a:rPr>
              <a:t>কলেজ</a:t>
            </a:r>
            <a:endParaRPr lang="en-US" sz="3200" dirty="0" smtClean="0">
              <a:latin typeface="NikoshBAN" pitchFamily="2" charset="0"/>
              <a:cs typeface="NikoshBAN" pitchFamily="2" charset="0"/>
            </a:endParaRPr>
          </a:p>
          <a:p>
            <a:pPr algn="ctr"/>
            <a:r>
              <a:rPr lang="en-US" sz="3200" dirty="0" err="1" smtClean="0">
                <a:latin typeface="NikoshBAN" pitchFamily="2" charset="0"/>
                <a:cs typeface="NikoshBAN" pitchFamily="2" charset="0"/>
              </a:rPr>
              <a:t>গুলবাহার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কচুয়া,চাঁদপুর</a:t>
            </a:r>
            <a:r>
              <a:rPr lang="en-US" sz="3200" dirty="0" smtClean="0">
                <a:latin typeface="NikoshBAN" pitchFamily="2" charset="0"/>
                <a:cs typeface="NikoshBAN" pitchFamily="2" charset="0"/>
              </a:rPr>
              <a:t>।</a:t>
            </a:r>
          </a:p>
          <a:p>
            <a:pPr algn="ctr"/>
            <a:r>
              <a:rPr lang="en-US" sz="2000" dirty="0" smtClean="0">
                <a:latin typeface="NikoshBAN" pitchFamily="2" charset="0"/>
                <a:cs typeface="NikoshBAN" pitchFamily="2" charset="0"/>
                <a:hlinkClick r:id="rId2"/>
              </a:rPr>
              <a:t>farukhossain221984@gmail.com</a:t>
            </a:r>
            <a:endParaRPr lang="en-US" sz="2000" dirty="0" smtClean="0">
              <a:latin typeface="NikoshBAN" pitchFamily="2" charset="0"/>
              <a:cs typeface="NikoshBAN" pitchFamily="2" charset="0"/>
            </a:endParaRPr>
          </a:p>
          <a:p>
            <a:pPr algn="ctr"/>
            <a:r>
              <a:rPr lang="en-US" sz="2000" dirty="0" smtClean="0">
                <a:latin typeface="NikoshBAN" pitchFamily="2" charset="0"/>
                <a:cs typeface="NikoshBAN" pitchFamily="2" charset="0"/>
              </a:rPr>
              <a:t>Mobile :01718277500</a:t>
            </a:r>
            <a:endParaRPr lang="en-US" sz="2000" dirty="0">
              <a:latin typeface="NikoshBAN" pitchFamily="2" charset="0"/>
              <a:cs typeface="NikoshBAN" pitchFamily="2" charset="0"/>
            </a:endParaRPr>
          </a:p>
        </p:txBody>
      </p:sp>
      <p:pic>
        <p:nvPicPr>
          <p:cNvPr id="7" name="Picture 6" descr="IMG_20191016_184451.jpg"/>
          <p:cNvPicPr>
            <a:picLocks noChangeAspect="1"/>
          </p:cNvPicPr>
          <p:nvPr/>
        </p:nvPicPr>
        <p:blipFill>
          <a:blip r:embed="rId3"/>
          <a:stretch>
            <a:fillRect/>
          </a:stretch>
        </p:blipFill>
        <p:spPr>
          <a:xfrm>
            <a:off x="0" y="914400"/>
            <a:ext cx="3733800" cy="46481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0" fill="hold"/>
                                        <p:tgtEl>
                                          <p:spTgt spid="5"/>
                                        </p:tgtEl>
                                        <p:attrNameLst>
                                          <p:attrName>ppt_w</p:attrName>
                                        </p:attrNameLst>
                                      </p:cBhvr>
                                      <p:tavLst>
                                        <p:tav tm="0" fmla="#ppt_w*sin(2.5*pi*$)">
                                          <p:val>
                                            <p:fltVal val="0"/>
                                          </p:val>
                                        </p:tav>
                                        <p:tav tm="100000">
                                          <p:val>
                                            <p:fltVal val="1"/>
                                          </p:val>
                                        </p:tav>
                                      </p:tavLst>
                                    </p:anim>
                                    <p:anim calcmode="lin" valueType="num">
                                      <p:cBhvr>
                                        <p:cTn id="14" dur="5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000"/>
                                        <p:tgtEl>
                                          <p:spTgt spid="7"/>
                                        </p:tgtEl>
                                      </p:cBhvr>
                                    </p:animEffect>
                                    <p:anim calcmode="lin" valueType="num">
                                      <p:cBhvr>
                                        <p:cTn id="20" dur="2000" fill="hold"/>
                                        <p:tgtEl>
                                          <p:spTgt spid="7"/>
                                        </p:tgtEl>
                                        <p:attrNameLst>
                                          <p:attrName>style.rotation</p:attrName>
                                        </p:attrNameLst>
                                      </p:cBhvr>
                                      <p:tavLst>
                                        <p:tav tm="0">
                                          <p:val>
                                            <p:fltVal val="720"/>
                                          </p:val>
                                        </p:tav>
                                        <p:tav tm="100000">
                                          <p:val>
                                            <p:fltVal val="0"/>
                                          </p:val>
                                        </p:tav>
                                      </p:tavLst>
                                    </p:anim>
                                    <p:anim calcmode="lin" valueType="num">
                                      <p:cBhvr>
                                        <p:cTn id="21" dur="2000" fill="hold"/>
                                        <p:tgtEl>
                                          <p:spTgt spid="7"/>
                                        </p:tgtEl>
                                        <p:attrNameLst>
                                          <p:attrName>ppt_h</p:attrName>
                                        </p:attrNameLst>
                                      </p:cBhvr>
                                      <p:tavLst>
                                        <p:tav tm="0">
                                          <p:val>
                                            <p:fltVal val="0"/>
                                          </p:val>
                                        </p:tav>
                                        <p:tav tm="100000">
                                          <p:val>
                                            <p:strVal val="#ppt_h"/>
                                          </p:val>
                                        </p:tav>
                                      </p:tavLst>
                                    </p:anim>
                                    <p:anim calcmode="lin" valueType="num">
                                      <p:cBhvr>
                                        <p:cTn id="22"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normAutofit/>
          </a:bodyPr>
          <a:lstStyle/>
          <a:p>
            <a:pPr>
              <a:buNone/>
            </a:pPr>
            <a:r>
              <a:rPr lang="en-US" sz="3600" b="1" dirty="0" err="1" smtClean="0">
                <a:latin typeface="NikoshBAN" pitchFamily="2" charset="0"/>
                <a:cs typeface="NikoshBAN" pitchFamily="2" charset="0"/>
              </a:rPr>
              <a:t>সংস্কতি</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ব্যবধান-এর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ইংরেজী</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প্রতিশব্দ</a:t>
            </a:r>
            <a:r>
              <a:rPr lang="en-US" sz="3600" b="1" dirty="0" smtClean="0">
                <a:latin typeface="NikoshBAN" pitchFamily="2" charset="0"/>
                <a:cs typeface="NikoshBAN" pitchFamily="2" charset="0"/>
              </a:rPr>
              <a:t> culture lag।</a:t>
            </a:r>
          </a:p>
          <a:p>
            <a:pPr>
              <a:buNone/>
            </a:pP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সাধারনভাবে</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সংস্কৃতির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বস্তুর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উপাদানের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সাথে</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অবস্তুগত</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উপাদানের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ব্যবধান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তৈরি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হলে</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সাংস্কৃতিক</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ব্যবধান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পরিলক্ষিত</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হয়</a:t>
            </a:r>
            <a:r>
              <a:rPr lang="en-US" sz="3600" b="1" dirty="0" smtClean="0">
                <a:latin typeface="NikoshBAN" pitchFamily="2" charset="0"/>
                <a:cs typeface="NikoshBAN" pitchFamily="2" charset="0"/>
              </a:rPr>
              <a:t>।</a:t>
            </a:r>
          </a:p>
          <a:p>
            <a:pPr>
              <a:buNone/>
            </a:pPr>
            <a:r>
              <a:rPr lang="en-US" sz="3600" b="1" dirty="0" err="1" smtClean="0">
                <a:latin typeface="NikoshBAN" pitchFamily="2" charset="0"/>
                <a:cs typeface="NikoshBAN" pitchFamily="2" charset="0"/>
              </a:rPr>
              <a:t>সমাজবিজ্ঞানী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উইলিয়াম</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এফ.অগবার্ন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w.f.ogburn</a:t>
            </a:r>
            <a:r>
              <a:rPr lang="en-US" sz="3600" b="1" dirty="0" smtClean="0">
                <a:latin typeface="NikoshBAN" pitchFamily="2" charset="0"/>
                <a:cs typeface="NikoshBAN" pitchFamily="2" charset="0"/>
              </a:rPr>
              <a:t>) ১৯২২ </a:t>
            </a:r>
            <a:r>
              <a:rPr lang="en-US" sz="3600" b="1" dirty="0" err="1" smtClean="0">
                <a:latin typeface="NikoshBAN" pitchFamily="2" charset="0"/>
                <a:cs typeface="NikoshBAN" pitchFamily="2" charset="0"/>
              </a:rPr>
              <a:t>সালে</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তার</a:t>
            </a:r>
            <a:r>
              <a:rPr lang="en-US" sz="3600" b="1" dirty="0" smtClean="0">
                <a:latin typeface="NikoshBAN" pitchFamily="2" charset="0"/>
                <a:cs typeface="NikoshBAN" pitchFamily="2" charset="0"/>
              </a:rPr>
              <a:t> social change </a:t>
            </a:r>
            <a:r>
              <a:rPr lang="en-US" sz="3600" b="1" dirty="0" err="1" smtClean="0">
                <a:latin typeface="NikoshBAN" pitchFamily="2" charset="0"/>
                <a:cs typeface="NikoshBAN" pitchFamily="2" charset="0"/>
              </a:rPr>
              <a:t>নামক</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গ্রন্থে</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সংস্কৃতিক</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ব্যবধান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বা</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সাংস্কৃতিক</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অসম</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অগ্রগতি</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তত্ত্বটি</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প্রদান</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করে</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সাড়া</a:t>
            </a:r>
            <a:r>
              <a:rPr lang="en-US" sz="3600" b="1" dirty="0" smtClean="0">
                <a:latin typeface="NikoshBAN" pitchFamily="2" charset="0"/>
                <a:cs typeface="NikoshBAN" pitchFamily="2" charset="0"/>
              </a:rPr>
              <a:t> </a:t>
            </a:r>
            <a:r>
              <a:rPr lang="en-US" sz="3600" b="1" dirty="0" err="1" smtClean="0">
                <a:latin typeface="NikoshBAN" pitchFamily="2" charset="0"/>
                <a:cs typeface="NikoshBAN" pitchFamily="2" charset="0"/>
              </a:rPr>
              <a:t>জাগান</a:t>
            </a:r>
            <a:r>
              <a:rPr lang="en-US" sz="3600" b="1" dirty="0" smtClean="0">
                <a:latin typeface="NikoshBAN" pitchFamily="2" charset="0"/>
                <a:cs typeface="NikoshBAN" pitchFamily="2" charset="0"/>
              </a:rPr>
              <a:t>।</a:t>
            </a:r>
          </a:p>
        </p:txBody>
      </p:sp>
      <p:sp>
        <p:nvSpPr>
          <p:cNvPr id="2" name="Title 1"/>
          <p:cNvSpPr>
            <a:spLocks noGrp="1"/>
          </p:cNvSpPr>
          <p:nvPr>
            <p:ph type="title"/>
          </p:nvPr>
        </p:nvSpPr>
        <p:spPr>
          <a:xfrm>
            <a:off x="0" y="0"/>
            <a:ext cx="9144000" cy="1143000"/>
          </a:xfrm>
        </p:spPr>
        <p:txBody>
          <a:bodyPr/>
          <a:lstStyle/>
          <a:p>
            <a:pPr algn="ctr"/>
            <a:r>
              <a:rPr lang="en-US" b="1" dirty="0" err="1" smtClean="0">
                <a:latin typeface="NikoshBAN" pitchFamily="2" charset="0"/>
                <a:cs typeface="NikoshBAN" pitchFamily="2" charset="0"/>
              </a:rPr>
              <a:t>সংস্কৃতি</a:t>
            </a: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ব্যবধান</a:t>
            </a:r>
            <a:endParaRPr lang="en-US" b="1" dirty="0">
              <a:latin typeface="NikoshBAN" pitchFamily="2" charset="0"/>
              <a:cs typeface="NikoshBAN" pitchFamily="2" charset="0"/>
            </a:endParaRP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dex205.png"/>
          <p:cNvPicPr>
            <a:picLocks noChangeAspect="1"/>
          </p:cNvPicPr>
          <p:nvPr/>
        </p:nvPicPr>
        <p:blipFill>
          <a:blip r:embed="rId2"/>
          <a:stretch>
            <a:fillRect/>
          </a:stretch>
        </p:blipFill>
        <p:spPr>
          <a:xfrm>
            <a:off x="457200" y="1219200"/>
            <a:ext cx="6705600" cy="5268495"/>
          </a:xfrm>
          <a:prstGeom prst="rect">
            <a:avLst/>
          </a:prstGeom>
        </p:spPr>
      </p:pic>
      <p:sp>
        <p:nvSpPr>
          <p:cNvPr id="4" name="Rounded Rectangle 3"/>
          <p:cNvSpPr/>
          <p:nvPr/>
        </p:nvSpPr>
        <p:spPr>
          <a:xfrm>
            <a:off x="2819400" y="1295400"/>
            <a:ext cx="1905000" cy="6096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chemeClr val="tx1"/>
                </a:solidFill>
                <a:latin typeface="NikoshBAN" pitchFamily="2" charset="0"/>
                <a:cs typeface="NikoshBAN" pitchFamily="2" charset="0"/>
              </a:rPr>
              <a:t>সংস্কৃতি</a:t>
            </a:r>
            <a:r>
              <a:rPr lang="en-US" sz="2400" b="1" dirty="0" smtClean="0">
                <a:solidFill>
                  <a:schemeClr val="tx1"/>
                </a:solidFill>
                <a:latin typeface="NikoshBAN" pitchFamily="2" charset="0"/>
                <a:cs typeface="NikoshBAN" pitchFamily="2" charset="0"/>
              </a:rPr>
              <a:t> </a:t>
            </a:r>
            <a:r>
              <a:rPr lang="en-US" sz="2400" b="1" dirty="0" err="1" smtClean="0">
                <a:solidFill>
                  <a:schemeClr val="tx1"/>
                </a:solidFill>
                <a:latin typeface="NikoshBAN" pitchFamily="2" charset="0"/>
                <a:cs typeface="NikoshBAN" pitchFamily="2" charset="0"/>
              </a:rPr>
              <a:t>ব্যবধান</a:t>
            </a:r>
            <a:endParaRPr lang="en-US" sz="2000" b="1" dirty="0">
              <a:solidFill>
                <a:schemeClr val="tx1"/>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81000" y="457200"/>
            <a:ext cx="8305799"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000" b="0" i="0" u="none" strike="noStrike" cap="none" normalizeH="0" baseline="0" dirty="0" smtClean="0">
                <a:ln>
                  <a:noFill/>
                </a:ln>
                <a:solidFill>
                  <a:schemeClr val="tx1"/>
                </a:solidFill>
                <a:effectLst/>
                <a:latin typeface="Arial" charset="0"/>
                <a:cs typeface="Vrinda"/>
              </a:rPr>
              <a:t>সাংস্কৃতিক ব্যবধান তত্ত্বটির মূল কথা হচ্ছে বিজ্ঞান ও প্রযুক্তির ব্যাপক উন্নতির ফলে বস্তুগত সংস্কৃতি দ্রুতগতিতে পরিবর্তিত হচ্ছে</a:t>
            </a:r>
            <a:r>
              <a:rPr kumimoji="0" lang="en-US" sz="2000" b="0" i="0" u="none" strike="noStrike" cap="none" normalizeH="0" baseline="0" dirty="0" smtClean="0">
                <a:ln>
                  <a:noFill/>
                </a:ln>
                <a:solidFill>
                  <a:schemeClr val="tx1"/>
                </a:solidFill>
                <a:effectLst/>
                <a:latin typeface="Arial" charset="0"/>
                <a:cs typeface="Vrinda"/>
              </a:rPr>
              <a:t>, </a:t>
            </a:r>
            <a:r>
              <a:rPr kumimoji="0" lang="bn-IN" sz="2000" b="0" i="0" u="none" strike="noStrike" cap="none" normalizeH="0" baseline="0" dirty="0" smtClean="0">
                <a:ln>
                  <a:noFill/>
                </a:ln>
                <a:solidFill>
                  <a:schemeClr val="tx1"/>
                </a:solidFill>
                <a:effectLst/>
                <a:latin typeface="Arial" charset="0"/>
                <a:cs typeface="Vrinda"/>
              </a:rPr>
              <a:t>যার সঙ্গে অবস্তুগত সংস্কৃতি খাপ খাইয়ে বা তাল মিলিয়ে ওই একই গতিতে এগিয়ে চলতে পারছে না।</a:t>
            </a:r>
            <a:endParaRPr kumimoji="0" lang="en-US" sz="20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000" b="0" i="0" u="none" strike="noStrike" cap="none" normalizeH="0" baseline="0" dirty="0" smtClean="0">
                <a:ln>
                  <a:noFill/>
                </a:ln>
                <a:solidFill>
                  <a:schemeClr val="tx1"/>
                </a:solidFill>
                <a:effectLst/>
                <a:latin typeface="Arial" charset="0"/>
                <a:cs typeface="Vrinda"/>
              </a:rPr>
              <a:t>ফলে সৃষ্টি হচ্ছে সাংস্কৃতিক পশ্চাৎপদতা বা পিছিয়ে পড়া। অগবার্ন </a:t>
            </a:r>
            <a:r>
              <a:rPr kumimoji="0" lang="en-US" sz="2000" b="0" i="0" u="none" strike="noStrike" cap="none" normalizeH="0" baseline="0" dirty="0" smtClean="0">
                <a:ln>
                  <a:noFill/>
                </a:ln>
                <a:solidFill>
                  <a:schemeClr val="tx1"/>
                </a:solidFill>
                <a:effectLst/>
                <a:latin typeface="Arial" charset="0"/>
                <a:cs typeface="Vrinda"/>
              </a:rPr>
              <a:t>(W. F. </a:t>
            </a:r>
            <a:r>
              <a:rPr kumimoji="0" lang="en-US" sz="2000" b="0" i="0" u="none" strike="noStrike" cap="none" normalizeH="0" baseline="0" dirty="0" err="1" smtClean="0">
                <a:ln>
                  <a:noFill/>
                </a:ln>
                <a:solidFill>
                  <a:schemeClr val="tx1"/>
                </a:solidFill>
                <a:effectLst/>
                <a:latin typeface="Arial" charset="0"/>
                <a:cs typeface="Vrinda"/>
              </a:rPr>
              <a:t>Ogburn</a:t>
            </a:r>
            <a:r>
              <a:rPr kumimoji="0" lang="en-US" sz="2000" b="0" i="0" u="none" strike="noStrike" cap="none" normalizeH="0" baseline="0" dirty="0" smtClean="0">
                <a:ln>
                  <a:noFill/>
                </a:ln>
                <a:solidFill>
                  <a:schemeClr val="tx1"/>
                </a:solidFill>
                <a:effectLst/>
                <a:latin typeface="Arial" charset="0"/>
                <a:cs typeface="Vrinda"/>
              </a:rPr>
              <a:t>) </a:t>
            </a:r>
            <a:r>
              <a:rPr kumimoji="0" lang="bn-IN" sz="2000" b="0" i="0" u="none" strike="noStrike" cap="none" normalizeH="0" baseline="0" dirty="0" smtClean="0">
                <a:ln>
                  <a:noFill/>
                </a:ln>
                <a:solidFill>
                  <a:schemeClr val="tx1"/>
                </a:solidFill>
                <a:effectLst/>
                <a:latin typeface="Arial" charset="0"/>
                <a:cs typeface="Vrinda"/>
              </a:rPr>
              <a:t>তাঁর বিখ্যাত গ্রন্থ </a:t>
            </a:r>
            <a:r>
              <a:rPr kumimoji="0" lang="en-US" sz="2000" b="0" i="0" u="none" strike="noStrike" cap="none" normalizeH="0" baseline="0" dirty="0" smtClean="0">
                <a:ln>
                  <a:noFill/>
                </a:ln>
                <a:solidFill>
                  <a:schemeClr val="tx1"/>
                </a:solidFill>
                <a:effectLst/>
                <a:latin typeface="Arial" charset="0"/>
                <a:cs typeface="Vrinda"/>
              </a:rPr>
              <a:t>‘</a:t>
            </a:r>
            <a:r>
              <a:rPr kumimoji="0" lang="en-US" sz="2000" b="0" i="0" u="none" strike="noStrike" cap="none" normalizeH="0" baseline="0" dirty="0" smtClean="0">
                <a:ln>
                  <a:noFill/>
                </a:ln>
                <a:solidFill>
                  <a:srgbClr val="FF0000"/>
                </a:solidFill>
                <a:effectLst/>
                <a:latin typeface="Arial" charset="0"/>
                <a:cs typeface="Vrinda"/>
              </a:rPr>
              <a:t>Social change</a:t>
            </a:r>
            <a:r>
              <a:rPr kumimoji="0" lang="en-US" sz="2000" b="0" i="0" u="none" strike="noStrike" cap="none" normalizeH="0" baseline="0" dirty="0" smtClean="0">
                <a:ln>
                  <a:noFill/>
                </a:ln>
                <a:solidFill>
                  <a:schemeClr val="tx1"/>
                </a:solidFill>
                <a:effectLst/>
                <a:latin typeface="Arial" charset="0"/>
                <a:cs typeface="Vrinda"/>
              </a:rPr>
              <a:t>’-</a:t>
            </a:r>
            <a:r>
              <a:rPr kumimoji="0" lang="bn-IN" sz="2000" b="0" i="0" u="none" strike="noStrike" cap="none" normalizeH="0" baseline="0" dirty="0" smtClean="0">
                <a:ln>
                  <a:noFill/>
                </a:ln>
                <a:solidFill>
                  <a:schemeClr val="tx1"/>
                </a:solidFill>
                <a:effectLst/>
                <a:latin typeface="Arial" charset="0"/>
                <a:cs typeface="Vrinda"/>
              </a:rPr>
              <a:t>এ সংস্কৃতির পশ্চাৎপদতার ব্যবধান তত্ত্ব প্রদান করেছেন।</a:t>
            </a:r>
            <a:endParaRPr kumimoji="0" lang="en-US" sz="20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charset="0"/>
                <a:cs typeface="Arial" charset="0"/>
              </a:rPr>
              <a:t>W. F. </a:t>
            </a:r>
            <a:r>
              <a:rPr kumimoji="0" lang="en-US" sz="2000" b="0" i="0" u="none" strike="noStrike" cap="none" normalizeH="0" baseline="0" dirty="0" err="1" smtClean="0">
                <a:ln>
                  <a:noFill/>
                </a:ln>
                <a:solidFill>
                  <a:srgbClr val="FF0000"/>
                </a:solidFill>
                <a:effectLst/>
                <a:latin typeface="Arial" charset="0"/>
                <a:cs typeface="Arial" charset="0"/>
              </a:rPr>
              <a:t>Ogburn</a:t>
            </a:r>
            <a:r>
              <a:rPr kumimoji="0" lang="en-US" sz="2000" b="0" i="0" u="none" strike="noStrike" cap="none" normalizeH="0" baseline="0" dirty="0" smtClean="0">
                <a:ln>
                  <a:noFill/>
                </a:ln>
                <a:solidFill>
                  <a:srgbClr val="FF0000"/>
                </a:solidFill>
                <a:effectLst/>
                <a:latin typeface="Arial" charset="0"/>
                <a:cs typeface="Arial" charset="0"/>
              </a:rPr>
              <a:t> </a:t>
            </a:r>
            <a:r>
              <a:rPr kumimoji="0" lang="bn-IN" sz="2000" b="0" i="0" u="none" strike="noStrike" cap="none" normalizeH="0" baseline="0" dirty="0" smtClean="0">
                <a:ln>
                  <a:noFill/>
                </a:ln>
                <a:solidFill>
                  <a:schemeClr val="tx1"/>
                </a:solidFill>
                <a:effectLst/>
                <a:latin typeface="Arial" charset="0"/>
                <a:cs typeface="Vrinda"/>
              </a:rPr>
              <a:t>সামাজিক ঐতিহ্য সংস্কৃতিকে দুই ভাগে ভাগ করেছেন। নিচে শ্রেণিবিন্যাস চিত্রের সাহায্যে উল্লেখ করা হলো </a:t>
            </a:r>
            <a:r>
              <a:rPr kumimoji="0" lang="en-US" sz="2000" b="0" i="0" u="none" strike="noStrike" cap="none" normalizeH="0" baseline="0" dirty="0" smtClean="0">
                <a:ln>
                  <a:noFill/>
                </a:ln>
                <a:solidFill>
                  <a:schemeClr val="tx1"/>
                </a:solidFill>
                <a:effectLst/>
                <a:latin typeface="Arial" charset="0"/>
                <a:cs typeface="Arial"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Arial"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000" b="0" i="0" u="none" strike="noStrike" cap="none" normalizeH="0" baseline="0" dirty="0" smtClean="0">
                <a:ln>
                  <a:noFill/>
                </a:ln>
                <a:solidFill>
                  <a:schemeClr val="tx1"/>
                </a:solidFill>
                <a:effectLst/>
                <a:latin typeface="Arial" charset="0"/>
                <a:cs typeface="Vrinda"/>
              </a:rPr>
              <a:t>এই তত্ত্বের মূল কথা হলো সংস্কৃতির সহযোগী দুটি অংশের মধ্যে একটি কোনো একসময় অন্যটি থেকে দ্রুত পরিবর্তিত হয়ে পড়ার ফলে অসামঞ্জস্যতা দেখা দেয়</a:t>
            </a:r>
            <a:r>
              <a:rPr kumimoji="0" lang="en-US" sz="2000" b="0" i="0" u="none" strike="noStrike" cap="none" normalizeH="0" baseline="0" dirty="0" smtClean="0">
                <a:ln>
                  <a:noFill/>
                </a:ln>
                <a:solidFill>
                  <a:schemeClr val="tx1"/>
                </a:solidFill>
                <a:effectLst/>
                <a:latin typeface="Arial" charset="0"/>
                <a:cs typeface="Vrinda"/>
              </a:rPr>
              <a:t>, </a:t>
            </a:r>
            <a:r>
              <a:rPr kumimoji="0" lang="bn-IN" sz="2000" b="0" i="0" u="none" strike="noStrike" cap="none" normalizeH="0" baseline="0" dirty="0" smtClean="0">
                <a:ln>
                  <a:noFill/>
                </a:ln>
                <a:solidFill>
                  <a:schemeClr val="tx1"/>
                </a:solidFill>
                <a:effectLst/>
                <a:latin typeface="Arial" charset="0"/>
                <a:cs typeface="Vrinda"/>
              </a:rPr>
              <a:t>এ ক্ষেত্রে পিছিয়ে পড়া অংশটিকে অগ্রসর অংশটির সঙ্গে খাপ খাওয়ানোর জন্য চেষ্টা চালিয়ে যেতে হয়। সংস্কৃতির এক অংশের এই পিছিয়ে পড়া এবং সেই অংশের তা কাটিয়ে ওঠার প্রবণতাই হচ্ছে সাংস্কৃতিক ব্যবধান। উদাহরণস্বরূপ </a:t>
            </a:r>
            <a:r>
              <a:rPr kumimoji="0" lang="bn-IN" sz="2000" b="0" i="0" u="none" strike="noStrike" cap="none" normalizeH="0" baseline="0" dirty="0" smtClean="0">
                <a:ln>
                  <a:noFill/>
                </a:ln>
                <a:solidFill>
                  <a:srgbClr val="FF0000"/>
                </a:solidFill>
                <a:effectLst/>
                <a:latin typeface="Arial" charset="0"/>
                <a:cs typeface="Vrinda"/>
              </a:rPr>
              <a:t>নানাবিধ আবিষ্কার ও উদ্ভাবনের ফলে সমাজের অবস্তুগত দিক যেমন</a:t>
            </a:r>
            <a:r>
              <a:rPr kumimoji="0" lang="en-US" sz="2000" b="0" i="0" u="none" strike="noStrike" cap="none" normalizeH="0" baseline="0" dirty="0" smtClean="0">
                <a:ln>
                  <a:noFill/>
                </a:ln>
                <a:solidFill>
                  <a:srgbClr val="FF0000"/>
                </a:solidFill>
                <a:effectLst/>
                <a:latin typeface="Arial" charset="0"/>
                <a:cs typeface="Vrinda"/>
              </a:rPr>
              <a:t>—</a:t>
            </a:r>
            <a:r>
              <a:rPr kumimoji="0" lang="bn-IN" sz="2000" b="0" i="0" u="none" strike="noStrike" cap="none" normalizeH="0" baseline="0" dirty="0" smtClean="0">
                <a:ln>
                  <a:noFill/>
                </a:ln>
                <a:solidFill>
                  <a:srgbClr val="FF0000"/>
                </a:solidFill>
                <a:effectLst/>
                <a:latin typeface="Arial" charset="0"/>
                <a:cs typeface="Vrinda"/>
              </a:rPr>
              <a:t>ধর্ম</a:t>
            </a:r>
            <a:r>
              <a:rPr kumimoji="0" lang="en-US" sz="2000" b="0" i="0" u="none" strike="noStrike" cap="none" normalizeH="0" baseline="0" dirty="0" smtClean="0">
                <a:ln>
                  <a:noFill/>
                </a:ln>
                <a:solidFill>
                  <a:srgbClr val="FF0000"/>
                </a:solidFill>
                <a:effectLst/>
                <a:latin typeface="Arial" charset="0"/>
                <a:cs typeface="Vrinda"/>
              </a:rPr>
              <a:t>, </a:t>
            </a:r>
            <a:r>
              <a:rPr kumimoji="0" lang="bn-IN" sz="2000" b="0" i="0" u="none" strike="noStrike" cap="none" normalizeH="0" baseline="0" dirty="0" smtClean="0">
                <a:ln>
                  <a:noFill/>
                </a:ln>
                <a:solidFill>
                  <a:srgbClr val="FF0000"/>
                </a:solidFill>
                <a:effectLst/>
                <a:latin typeface="Arial" charset="0"/>
                <a:cs typeface="Vrinda"/>
              </a:rPr>
              <a:t>শিক্ষা</a:t>
            </a:r>
            <a:r>
              <a:rPr kumimoji="0" lang="en-US" sz="2000" b="0" i="0" u="none" strike="noStrike" cap="none" normalizeH="0" baseline="0" dirty="0" smtClean="0">
                <a:ln>
                  <a:noFill/>
                </a:ln>
                <a:solidFill>
                  <a:srgbClr val="FF0000"/>
                </a:solidFill>
                <a:effectLst/>
                <a:latin typeface="Arial" charset="0"/>
                <a:cs typeface="Vrinda"/>
              </a:rPr>
              <a:t>, </a:t>
            </a:r>
            <a:r>
              <a:rPr kumimoji="0" lang="bn-IN" sz="2000" b="0" i="0" u="none" strike="noStrike" cap="none" normalizeH="0" baseline="0" dirty="0" smtClean="0">
                <a:ln>
                  <a:noFill/>
                </a:ln>
                <a:solidFill>
                  <a:srgbClr val="FF0000"/>
                </a:solidFill>
                <a:effectLst/>
                <a:latin typeface="Arial" charset="0"/>
                <a:cs typeface="Vrinda"/>
              </a:rPr>
              <a:t>মূল্যবোধ প্রভৃতি অপেক্ষা বস্তুগত দিক যেমন বাসস্থান</a:t>
            </a:r>
            <a:r>
              <a:rPr kumimoji="0" lang="en-US" sz="2000" b="0" i="0" u="none" strike="noStrike" cap="none" normalizeH="0" baseline="0" dirty="0" smtClean="0">
                <a:ln>
                  <a:noFill/>
                </a:ln>
                <a:solidFill>
                  <a:srgbClr val="FF0000"/>
                </a:solidFill>
                <a:effectLst/>
                <a:latin typeface="Arial" charset="0"/>
                <a:cs typeface="Vrinda"/>
              </a:rPr>
              <a:t>, </a:t>
            </a:r>
            <a:r>
              <a:rPr kumimoji="0" lang="bn-IN" sz="2000" b="0" i="0" u="none" strike="noStrike" cap="none" normalizeH="0" baseline="0" dirty="0" smtClean="0">
                <a:ln>
                  <a:noFill/>
                </a:ln>
                <a:solidFill>
                  <a:srgbClr val="FF0000"/>
                </a:solidFill>
                <a:effectLst/>
                <a:latin typeface="Arial" charset="0"/>
                <a:cs typeface="Vrinda"/>
              </a:rPr>
              <a:t>হাতিয়ার</a:t>
            </a:r>
            <a:r>
              <a:rPr kumimoji="0" lang="en-US" sz="2000" b="0" i="0" u="none" strike="noStrike" cap="none" normalizeH="0" baseline="0" dirty="0" smtClean="0">
                <a:ln>
                  <a:noFill/>
                </a:ln>
                <a:solidFill>
                  <a:srgbClr val="FF0000"/>
                </a:solidFill>
                <a:effectLst/>
                <a:latin typeface="Arial" charset="0"/>
                <a:cs typeface="Vrinda"/>
              </a:rPr>
              <a:t>, </a:t>
            </a:r>
            <a:r>
              <a:rPr kumimoji="0" lang="bn-IN" sz="2000" b="0" i="0" u="none" strike="noStrike" cap="none" normalizeH="0" baseline="0" dirty="0" smtClean="0">
                <a:ln>
                  <a:noFill/>
                </a:ln>
                <a:solidFill>
                  <a:srgbClr val="FF0000"/>
                </a:solidFill>
                <a:effectLst/>
                <a:latin typeface="Arial" charset="0"/>
                <a:cs typeface="Vrinda"/>
              </a:rPr>
              <a:t>তৈজসপত্র প্রভৃতি দ্রুততর গতিতে পরিবর্তিত হয়। ফলে বস্তুগত অংশের সঙ্গে অবস্তুগত অংশের ব্যবধান সৃষ্টি হয়। </a:t>
            </a:r>
            <a:r>
              <a:rPr kumimoji="0" lang="bn-IN" sz="2000" b="0" i="0" u="none" strike="noStrike" cap="none" normalizeH="0" baseline="0" dirty="0" smtClean="0">
                <a:ln>
                  <a:noFill/>
                </a:ln>
                <a:solidFill>
                  <a:schemeClr val="tx1"/>
                </a:solidFill>
                <a:effectLst/>
                <a:latin typeface="Arial" charset="0"/>
                <a:cs typeface="Vrinda"/>
              </a:rPr>
              <a:t>পিছিয়ে পড়া অবস্তুগত সংস্কৃতিকে তখন শূন্যতা বা অসামঞ্জস্যতা মোকাবিলায় তৎপর হতে হয়।</a:t>
            </a:r>
            <a:endParaRPr kumimoji="0" lang="en-US" sz="2000" b="0" i="0" u="none" strike="noStrike" cap="none" normalizeH="0" baseline="0" dirty="0" smtClean="0">
              <a:ln>
                <a:noFill/>
              </a:ln>
              <a:solidFill>
                <a:schemeClr val="tx1"/>
              </a:solidFill>
              <a:effectLst/>
              <a:latin typeface="Arial" charset="0"/>
              <a:cs typeface="Arial" charset="0"/>
            </a:endParaRPr>
          </a:p>
        </p:txBody>
      </p:sp>
      <p:pic>
        <p:nvPicPr>
          <p:cNvPr id="38914" name="Picture 2" descr="https://www.kalerkantho.com/ckfinder/userfiles/images/print/2017/Print-2017/April/18-4-2017/kalerkantho_com-18-04-17-47.jpg"/>
          <p:cNvPicPr>
            <a:picLocks noChangeAspect="1" noChangeArrowheads="1"/>
          </p:cNvPicPr>
          <p:nvPr/>
        </p:nvPicPr>
        <p:blipFill>
          <a:blip r:embed="rId2"/>
          <a:srcRect/>
          <a:stretch>
            <a:fillRect/>
          </a:stretch>
        </p:blipFill>
        <p:spPr bwMode="auto">
          <a:xfrm>
            <a:off x="155575" y="-31600775"/>
            <a:ext cx="6848475" cy="2238375"/>
          </a:xfrm>
          <a:prstGeom prst="rect">
            <a:avLst/>
          </a:prstGeom>
          <a:noFill/>
        </p:spPr>
      </p:pic>
    </p:spTree>
  </p:cSld>
  <p:clrMapOvr>
    <a:masterClrMapping/>
  </p:clrMapOvr>
  <p:transition spd="slow">
    <p:circl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381000"/>
            <a:ext cx="1641796" cy="830997"/>
          </a:xfrm>
          <a:prstGeom prst="rect">
            <a:avLst/>
          </a:prstGeom>
          <a:noFill/>
        </p:spPr>
        <p:txBody>
          <a:bodyPr wrap="none" rtlCol="0">
            <a:spAutoFit/>
          </a:bodyPr>
          <a:lstStyle/>
          <a:p>
            <a:r>
              <a:rPr lang="en-US" sz="4800" dirty="0" err="1" smtClean="0">
                <a:latin typeface="NikoshBAN" pitchFamily="2" charset="0"/>
                <a:cs typeface="NikoshBAN" pitchFamily="2" charset="0"/>
              </a:rPr>
              <a:t>মূল্যায়ন</a:t>
            </a:r>
            <a:endParaRPr lang="en-US" dirty="0">
              <a:latin typeface="NikoshBAN" pitchFamily="2" charset="0"/>
              <a:cs typeface="NikoshBAN" pitchFamily="2" charset="0"/>
            </a:endParaRPr>
          </a:p>
        </p:txBody>
      </p:sp>
      <p:sp>
        <p:nvSpPr>
          <p:cNvPr id="3" name="TextBox 2"/>
          <p:cNvSpPr txBox="1"/>
          <p:nvPr/>
        </p:nvSpPr>
        <p:spPr>
          <a:xfrm>
            <a:off x="1447800" y="2133600"/>
            <a:ext cx="6553200" cy="3785652"/>
          </a:xfrm>
          <a:prstGeom prst="rect">
            <a:avLst/>
          </a:prstGeom>
          <a:noFill/>
        </p:spPr>
        <p:txBody>
          <a:bodyPr wrap="square" rtlCol="0">
            <a:spAutoFit/>
          </a:bodyPr>
          <a:lstStyle/>
          <a:p>
            <a:r>
              <a:rPr lang="en-US" sz="4800" dirty="0" smtClean="0">
                <a:latin typeface="NikoshBAN" pitchFamily="2" charset="0"/>
                <a:cs typeface="NikoshBAN" pitchFamily="2" charset="0"/>
              </a:rPr>
              <a:t>১। </a:t>
            </a:r>
            <a:r>
              <a:rPr lang="en-US" sz="4800" dirty="0" err="1" smtClean="0">
                <a:latin typeface="NikoshBAN" pitchFamily="2" charset="0"/>
                <a:cs typeface="NikoshBAN" pitchFamily="2" charset="0"/>
              </a:rPr>
              <a:t>সমাজ</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a:t>
            </a:r>
            <a:r>
              <a:rPr lang="en-US" sz="4800" dirty="0" smtClean="0">
                <a:latin typeface="NikoshBAN" pitchFamily="2" charset="0"/>
                <a:cs typeface="NikoshBAN" pitchFamily="2" charset="0"/>
              </a:rPr>
              <a:t>?</a:t>
            </a:r>
          </a:p>
          <a:p>
            <a:r>
              <a:rPr lang="en-US" sz="4800" dirty="0" smtClean="0">
                <a:latin typeface="NikoshBAN" pitchFamily="2" charset="0"/>
                <a:cs typeface="NikoshBAN" pitchFamily="2" charset="0"/>
              </a:rPr>
              <a:t>২। </a:t>
            </a:r>
            <a:r>
              <a:rPr lang="en-US" sz="4800" dirty="0" err="1" smtClean="0">
                <a:latin typeface="NikoshBAN" pitchFamily="2" charset="0"/>
                <a:cs typeface="NikoshBAN" pitchFamily="2" charset="0"/>
              </a:rPr>
              <a:t>সংস্কৃতি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a:t>
            </a:r>
            <a:r>
              <a:rPr lang="en-US" sz="4800" dirty="0" smtClean="0">
                <a:latin typeface="NikoshBAN" pitchFamily="2" charset="0"/>
                <a:cs typeface="NikoshBAN" pitchFamily="2" charset="0"/>
              </a:rPr>
              <a:t>?</a:t>
            </a:r>
          </a:p>
          <a:p>
            <a:r>
              <a:rPr lang="en-US" sz="4800" dirty="0" smtClean="0">
                <a:latin typeface="NikoshBAN" pitchFamily="2" charset="0"/>
                <a:cs typeface="NikoshBAN" pitchFamily="2" charset="0"/>
              </a:rPr>
              <a:t>৩। </a:t>
            </a:r>
            <a:r>
              <a:rPr lang="en-US" sz="4800" dirty="0" err="1" smtClean="0">
                <a:latin typeface="NikoshBAN" pitchFamily="2" charset="0"/>
                <a:cs typeface="NikoshBAN" pitchFamily="2" charset="0"/>
              </a:rPr>
              <a:t>সংস্কৃতি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কত</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প্রকার</a:t>
            </a:r>
            <a:r>
              <a:rPr lang="en-US" sz="4800" dirty="0" smtClean="0">
                <a:latin typeface="NikoshBAN" pitchFamily="2" charset="0"/>
                <a:cs typeface="NikoshBAN" pitchFamily="2" charset="0"/>
              </a:rPr>
              <a:t>?</a:t>
            </a:r>
          </a:p>
          <a:p>
            <a:r>
              <a:rPr lang="en-US" sz="4800" dirty="0" smtClean="0">
                <a:latin typeface="NikoshBAN" pitchFamily="2" charset="0"/>
                <a:cs typeface="NikoshBAN" pitchFamily="2" charset="0"/>
              </a:rPr>
              <a:t>৪। </a:t>
            </a:r>
            <a:r>
              <a:rPr lang="en-US" sz="4800" dirty="0" err="1" smtClean="0">
                <a:latin typeface="NikoshBAN" pitchFamily="2" charset="0"/>
                <a:cs typeface="NikoshBAN" pitchFamily="2" charset="0"/>
              </a:rPr>
              <a:t>সংস্কৃতির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ব্যবধান</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তত্ত্বটি</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কার</a:t>
            </a:r>
            <a:r>
              <a:rPr lang="en-US" sz="4800" dirty="0" smtClean="0">
                <a:latin typeface="NikoshBAN" pitchFamily="2" charset="0"/>
                <a:cs typeface="NikoshBAN" pitchFamily="2" charset="0"/>
              </a:rPr>
              <a:t>?</a:t>
            </a:r>
          </a:p>
          <a:p>
            <a:r>
              <a:rPr lang="en-US" sz="4800" dirty="0" smtClean="0">
                <a:latin typeface="NikoshBAN" pitchFamily="2" charset="0"/>
                <a:cs typeface="NikoshBAN" pitchFamily="2" charset="0"/>
              </a:rPr>
              <a:t>৫। </a:t>
            </a:r>
            <a:r>
              <a:rPr lang="en-US" sz="4800" dirty="0" err="1" smtClean="0">
                <a:latin typeface="NikoshBAN" pitchFamily="2" charset="0"/>
                <a:cs typeface="NikoshBAN" pitchFamily="2" charset="0"/>
              </a:rPr>
              <a:t>সমাজের</a:t>
            </a:r>
            <a:r>
              <a:rPr lang="en-US" sz="4800" dirty="0" smtClean="0">
                <a:latin typeface="NikoshBAN" pitchFamily="2" charset="0"/>
                <a:cs typeface="NikoshBAN" pitchFamily="2" charset="0"/>
              </a:rPr>
              <a:t> ৩টি </a:t>
            </a:r>
            <a:r>
              <a:rPr lang="en-US" sz="4800" dirty="0" err="1" smtClean="0">
                <a:latin typeface="NikoshBAN" pitchFamily="2" charset="0"/>
                <a:cs typeface="NikoshBAN" pitchFamily="2" charset="0"/>
              </a:rPr>
              <a:t>বৈশিষ্ট্য</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বল</a:t>
            </a:r>
            <a:r>
              <a:rPr lang="en-US" sz="4800" dirty="0" smtClean="0">
                <a:latin typeface="NikoshBAN" pitchFamily="2" charset="0"/>
                <a:cs typeface="NikoshBAN" pitchFamily="2" charset="0"/>
              </a:rPr>
              <a:t>।</a:t>
            </a:r>
            <a:endParaRPr lang="en-US" sz="4800" dirty="0">
              <a:latin typeface="NikoshBAN" pitchFamily="2" charset="0"/>
              <a:cs typeface="NikoshBAN" pitchFamily="2" charset="0"/>
            </a:endParaRPr>
          </a:p>
        </p:txBody>
      </p:sp>
    </p:spTree>
  </p:cSld>
  <p:clrMapOvr>
    <a:masterClrMapping/>
  </p:clrMapOvr>
  <p:transition spd="slow">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8600" y="685800"/>
            <a:ext cx="2353529" cy="830997"/>
          </a:xfrm>
          <a:prstGeom prst="rect">
            <a:avLst/>
          </a:prstGeom>
          <a:noFill/>
        </p:spPr>
        <p:txBody>
          <a:bodyPr wrap="none" rtlCol="0">
            <a:spAutoFit/>
          </a:bodyPr>
          <a:lstStyle/>
          <a:p>
            <a:r>
              <a:rPr lang="en-US" sz="4800" dirty="0" err="1" smtClean="0">
                <a:latin typeface="NikoshBAN" pitchFamily="2" charset="0"/>
                <a:cs typeface="NikoshBAN" pitchFamily="2" charset="0"/>
              </a:rPr>
              <a:t>বাড়ির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কাজ</a:t>
            </a:r>
            <a:endParaRPr lang="en-US" dirty="0">
              <a:latin typeface="NikoshBAN" pitchFamily="2" charset="0"/>
              <a:cs typeface="NikoshBAN" pitchFamily="2" charset="0"/>
            </a:endParaRPr>
          </a:p>
        </p:txBody>
      </p:sp>
      <p:sp>
        <p:nvSpPr>
          <p:cNvPr id="3" name="TextBox 2"/>
          <p:cNvSpPr txBox="1"/>
          <p:nvPr/>
        </p:nvSpPr>
        <p:spPr>
          <a:xfrm>
            <a:off x="914401" y="2819400"/>
            <a:ext cx="7467600" cy="1569660"/>
          </a:xfrm>
          <a:prstGeom prst="rect">
            <a:avLst/>
          </a:prstGeom>
          <a:noFill/>
        </p:spPr>
        <p:txBody>
          <a:bodyPr wrap="square" rtlCol="0">
            <a:spAutoFit/>
          </a:bodyPr>
          <a:lstStyle/>
          <a:p>
            <a:r>
              <a:rPr lang="en-US" sz="3200" dirty="0" smtClean="0">
                <a:latin typeface="NikoshBAN" pitchFamily="2" charset="0"/>
                <a:cs typeface="NikoshBAN" pitchFamily="2" charset="0"/>
              </a:rPr>
              <a:t>‘</a:t>
            </a:r>
            <a:r>
              <a:rPr lang="en-US" sz="3200" dirty="0" err="1" smtClean="0">
                <a:latin typeface="NikoshBAN" pitchFamily="2" charset="0"/>
                <a:cs typeface="NikoshBAN" pitchFamily="2" charset="0"/>
              </a:rPr>
              <a:t>বস্তুগত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সংস্কৃতি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পরিবর্তন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কিন্তু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অবস্তুগত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সংস্কৃতি</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পরিবর্তন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হয়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এই</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উক্তিটি</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তোমার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পাঠ্য</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বইয়ের</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আলোকে</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বিশ্লষন</a:t>
            </a:r>
            <a:r>
              <a:rPr lang="en-US" sz="3200" dirty="0" smtClean="0">
                <a:latin typeface="NikoshBAN" pitchFamily="2" charset="0"/>
                <a:cs typeface="NikoshBAN" pitchFamily="2" charset="0"/>
              </a:rPr>
              <a:t> </a:t>
            </a:r>
            <a:r>
              <a:rPr lang="en-US" sz="3200" dirty="0" err="1" smtClean="0">
                <a:latin typeface="NikoshBAN" pitchFamily="2" charset="0"/>
                <a:cs typeface="NikoshBAN" pitchFamily="2" charset="0"/>
              </a:rPr>
              <a:t>কর</a:t>
            </a:r>
            <a:r>
              <a:rPr lang="en-US" sz="3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edge">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25.png"/>
          <p:cNvPicPr>
            <a:picLocks noChangeAspect="1"/>
          </p:cNvPicPr>
          <p:nvPr/>
        </p:nvPicPr>
        <p:blipFill>
          <a:blip r:embed="rId2"/>
          <a:stretch>
            <a:fillRect/>
          </a:stretch>
        </p:blipFill>
        <p:spPr>
          <a:xfrm>
            <a:off x="0" y="0"/>
            <a:ext cx="9053383" cy="6705600"/>
          </a:xfrm>
          <a:prstGeom prst="rect">
            <a:avLst/>
          </a:prstGeom>
        </p:spPr>
      </p:pic>
      <p:sp>
        <p:nvSpPr>
          <p:cNvPr id="3" name="TextBox 2"/>
          <p:cNvSpPr txBox="1"/>
          <p:nvPr/>
        </p:nvSpPr>
        <p:spPr>
          <a:xfrm>
            <a:off x="2286000" y="2286000"/>
            <a:ext cx="5715000" cy="1446550"/>
          </a:xfrm>
          <a:prstGeom prst="rect">
            <a:avLst/>
          </a:prstGeom>
          <a:noFill/>
        </p:spPr>
        <p:txBody>
          <a:bodyPr wrap="square" rtlCol="0">
            <a:spAutoFit/>
          </a:bodyPr>
          <a:lstStyle/>
          <a:p>
            <a:pPr algn="ctr"/>
            <a:r>
              <a:rPr lang="en-US" sz="8800" b="1" dirty="0" err="1" smtClean="0">
                <a:solidFill>
                  <a:srgbClr val="00B050"/>
                </a:solidFill>
                <a:latin typeface="NikoshBAN" pitchFamily="2" charset="0"/>
                <a:cs typeface="NikoshBAN" pitchFamily="2" charset="0"/>
              </a:rPr>
              <a:t>ধন্যবাদ</a:t>
            </a:r>
            <a:endParaRPr lang="en-US" sz="8800" b="1" dirty="0">
              <a:solidFill>
                <a:srgbClr val="00B050"/>
              </a:solidFill>
              <a:latin typeface="NikoshBAN" pitchFamily="2" charset="0"/>
              <a:cs typeface="NikoshBAN" pitchFamily="2" charset="0"/>
            </a:endParaRP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পরিচিতি</a:t>
            </a:r>
            <a:endParaRPr lang="en-US" dirty="0">
              <a:latin typeface="NikoshBAN" pitchFamily="2" charset="0"/>
              <a:cs typeface="NikoshBAN" pitchFamily="2" charset="0"/>
            </a:endParaRPr>
          </a:p>
        </p:txBody>
      </p:sp>
      <p:sp>
        <p:nvSpPr>
          <p:cNvPr id="3" name="Content Placeholder 2"/>
          <p:cNvSpPr>
            <a:spLocks noGrp="1"/>
          </p:cNvSpPr>
          <p:nvPr>
            <p:ph idx="1"/>
          </p:nvPr>
        </p:nvSpPr>
        <p:spPr/>
        <p:txBody>
          <a:bodyPr>
            <a:normAutofit/>
          </a:bodyPr>
          <a:lstStyle/>
          <a:p>
            <a:pPr algn="ctr">
              <a:buNone/>
            </a:pPr>
            <a:r>
              <a:rPr lang="en-US" sz="6000" dirty="0" err="1" smtClean="0">
                <a:latin typeface="NikoshBAN" pitchFamily="2" charset="0"/>
                <a:cs typeface="NikoshBAN" pitchFamily="2" charset="0"/>
              </a:rPr>
              <a:t>সমাজবিজ্ঞান</a:t>
            </a:r>
            <a:r>
              <a:rPr lang="en-US" sz="6000" dirty="0" smtClean="0">
                <a:latin typeface="NikoshBAN" pitchFamily="2" charset="0"/>
                <a:cs typeface="NikoshBAN" pitchFamily="2" charset="0"/>
              </a:rPr>
              <a:t> ১ম  </a:t>
            </a:r>
            <a:r>
              <a:rPr lang="en-US" sz="6000" dirty="0" err="1" smtClean="0">
                <a:latin typeface="NikoshBAN" pitchFamily="2" charset="0"/>
                <a:cs typeface="NikoshBAN" pitchFamily="2" charset="0"/>
              </a:rPr>
              <a:t>পত্র</a:t>
            </a:r>
            <a:endParaRPr lang="en-US" sz="6000" dirty="0" smtClean="0">
              <a:latin typeface="NikoshBAN" pitchFamily="2" charset="0"/>
              <a:cs typeface="NikoshBAN" pitchFamily="2" charset="0"/>
            </a:endParaRPr>
          </a:p>
          <a:p>
            <a:pPr algn="ctr">
              <a:buNone/>
            </a:pPr>
            <a:r>
              <a:rPr lang="en-US" sz="6000" dirty="0" err="1" smtClean="0">
                <a:latin typeface="NikoshBAN" pitchFamily="2" charset="0"/>
                <a:cs typeface="NikoshBAN" pitchFamily="2" charset="0"/>
              </a:rPr>
              <a:t>চতুর্থ</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অধ্যায়</a:t>
            </a:r>
            <a:endParaRPr lang="en-US" sz="6000" dirty="0" smtClean="0">
              <a:latin typeface="NikoshBAN" pitchFamily="2" charset="0"/>
              <a:cs typeface="NikoshBAN" pitchFamily="2" charset="0"/>
            </a:endParaRPr>
          </a:p>
          <a:p>
            <a:pPr algn="ctr">
              <a:buNone/>
            </a:pPr>
            <a:r>
              <a:rPr lang="en-US" sz="6000" dirty="0" err="1" smtClean="0">
                <a:latin typeface="NikoshBAN" pitchFamily="2" charset="0"/>
                <a:cs typeface="NikoshBAN" pitchFamily="2" charset="0"/>
              </a:rPr>
              <a:t>সমাজবিজ্ঞানের</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মৌল</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প্রত্যয়</a:t>
            </a:r>
            <a:endParaRPr lang="en-US" sz="6000" dirty="0">
              <a:latin typeface="NikoshBAN" pitchFamily="2" charset="0"/>
              <a:cs typeface="NikoshBAN" pitchFamily="2" charset="0"/>
            </a:endParaRP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28600"/>
            <a:ext cx="6705600" cy="923330"/>
          </a:xfrm>
          <a:prstGeom prst="rect">
            <a:avLst/>
          </a:prstGeom>
          <a:noFill/>
        </p:spPr>
        <p:txBody>
          <a:bodyPr wrap="square" rtlCol="0">
            <a:spAutoFit/>
          </a:bodyPr>
          <a:lstStyle/>
          <a:p>
            <a:r>
              <a:rPr lang="en-US" sz="5400" dirty="0" err="1" smtClean="0">
                <a:latin typeface="NikoshBAN" pitchFamily="2" charset="0"/>
                <a:cs typeface="NikoshBAN" pitchFamily="2" charset="0"/>
              </a:rPr>
              <a:t>ছবিগুলি</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দেখি</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এবং</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কল্পনা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করি</a:t>
            </a:r>
            <a:endParaRPr lang="en-US" sz="5400" dirty="0">
              <a:latin typeface="NikoshBAN" pitchFamily="2" charset="0"/>
              <a:cs typeface="NikoshBAN" pitchFamily="2" charset="0"/>
            </a:endParaRPr>
          </a:p>
        </p:txBody>
      </p:sp>
      <p:pic>
        <p:nvPicPr>
          <p:cNvPr id="3" name="Picture 2" descr="69186392-professional-society-isometric-background-with-people-of-different-occupations-and-jobs-isolated-vec.jpg"/>
          <p:cNvPicPr>
            <a:picLocks noChangeAspect="1"/>
          </p:cNvPicPr>
          <p:nvPr/>
        </p:nvPicPr>
        <p:blipFill>
          <a:blip r:embed="rId2"/>
          <a:stretch>
            <a:fillRect/>
          </a:stretch>
        </p:blipFill>
        <p:spPr>
          <a:xfrm>
            <a:off x="381000" y="1219200"/>
            <a:ext cx="8153400" cy="4693920"/>
          </a:xfrm>
          <a:prstGeom prst="rect">
            <a:avLst/>
          </a:prstGeom>
        </p:spPr>
      </p:pic>
      <p:pic>
        <p:nvPicPr>
          <p:cNvPr id="4" name="Picture 3" descr="14.jpg"/>
          <p:cNvPicPr>
            <a:picLocks noChangeAspect="1"/>
          </p:cNvPicPr>
          <p:nvPr/>
        </p:nvPicPr>
        <p:blipFill>
          <a:blip r:embed="rId3"/>
          <a:stretch>
            <a:fillRect/>
          </a:stretch>
        </p:blipFill>
        <p:spPr>
          <a:xfrm>
            <a:off x="197556" y="1398146"/>
            <a:ext cx="8260644" cy="4316853"/>
          </a:xfrm>
          <a:prstGeom prst="rect">
            <a:avLst/>
          </a:prstGeom>
        </p:spPr>
      </p:pic>
      <p:pic>
        <p:nvPicPr>
          <p:cNvPr id="5" name="Picture 4" descr="gesellschaft-clipart-9.jpg"/>
          <p:cNvPicPr>
            <a:picLocks noChangeAspect="1"/>
          </p:cNvPicPr>
          <p:nvPr/>
        </p:nvPicPr>
        <p:blipFill>
          <a:blip r:embed="rId4"/>
          <a:stretch>
            <a:fillRect/>
          </a:stretch>
        </p:blipFill>
        <p:spPr>
          <a:xfrm>
            <a:off x="228600" y="1447800"/>
            <a:ext cx="8305800" cy="4457700"/>
          </a:xfrm>
          <a:prstGeom prst="rect">
            <a:avLst/>
          </a:prstGeom>
        </p:spPr>
      </p:pic>
      <p:pic>
        <p:nvPicPr>
          <p:cNvPr id="1026" name="Picture 2" descr="C:\Users\User\Downloads\image fo class\society2.jpg"/>
          <p:cNvPicPr>
            <a:picLocks noChangeAspect="1" noChangeArrowheads="1"/>
          </p:cNvPicPr>
          <p:nvPr/>
        </p:nvPicPr>
        <p:blipFill>
          <a:blip r:embed="rId5"/>
          <a:srcRect/>
          <a:stretch>
            <a:fillRect/>
          </a:stretch>
        </p:blipFill>
        <p:spPr bwMode="auto">
          <a:xfrm>
            <a:off x="533400" y="1905000"/>
            <a:ext cx="8153400" cy="3350441"/>
          </a:xfrm>
          <a:prstGeom prst="rect">
            <a:avLst/>
          </a:prstGeom>
          <a:noFill/>
        </p:spPr>
      </p:pic>
      <p:pic>
        <p:nvPicPr>
          <p:cNvPr id="1027" name="Picture 3" descr="C:\Users\User\Downloads\image fo class\culture.jpg"/>
          <p:cNvPicPr>
            <a:picLocks noChangeAspect="1" noChangeArrowheads="1"/>
          </p:cNvPicPr>
          <p:nvPr/>
        </p:nvPicPr>
        <p:blipFill>
          <a:blip r:embed="rId6"/>
          <a:srcRect/>
          <a:stretch>
            <a:fillRect/>
          </a:stretch>
        </p:blipFill>
        <p:spPr bwMode="auto">
          <a:xfrm>
            <a:off x="228600" y="1371600"/>
            <a:ext cx="8001000" cy="4724400"/>
          </a:xfrm>
          <a:prstGeom prst="rect">
            <a:avLst/>
          </a:prstGeom>
          <a:noFill/>
        </p:spPr>
      </p:pic>
      <p:pic>
        <p:nvPicPr>
          <p:cNvPr id="1028" name="Picture 4" descr="C:\Users\User\Downloads\image fo class\images202.jpg"/>
          <p:cNvPicPr>
            <a:picLocks noChangeAspect="1" noChangeArrowheads="1"/>
          </p:cNvPicPr>
          <p:nvPr/>
        </p:nvPicPr>
        <p:blipFill>
          <a:blip r:embed="rId7"/>
          <a:srcRect/>
          <a:stretch>
            <a:fillRect/>
          </a:stretch>
        </p:blipFill>
        <p:spPr bwMode="auto">
          <a:xfrm>
            <a:off x="304800" y="1371600"/>
            <a:ext cx="8213271" cy="4876800"/>
          </a:xfrm>
          <a:prstGeom prst="rect">
            <a:avLst/>
          </a:prstGeom>
          <a:noFill/>
        </p:spPr>
      </p:pic>
      <p:pic>
        <p:nvPicPr>
          <p:cNvPr id="1029" name="Picture 5" descr="C:\Users\User\Downloads\image fo class\images20.jpg"/>
          <p:cNvPicPr>
            <a:picLocks noChangeAspect="1" noChangeArrowheads="1"/>
          </p:cNvPicPr>
          <p:nvPr/>
        </p:nvPicPr>
        <p:blipFill>
          <a:blip r:embed="rId8"/>
          <a:srcRect/>
          <a:stretch>
            <a:fillRect/>
          </a:stretch>
        </p:blipFill>
        <p:spPr bwMode="auto">
          <a:xfrm>
            <a:off x="457200" y="1295400"/>
            <a:ext cx="8153400" cy="4855279"/>
          </a:xfrm>
          <a:prstGeom prst="rect">
            <a:avLst/>
          </a:prstGeom>
          <a:noFill/>
        </p:spPr>
      </p:pic>
      <p:pic>
        <p:nvPicPr>
          <p:cNvPr id="1030" name="Picture 6" descr="C:\Users\User\Downloads\image fo class\culture.png"/>
          <p:cNvPicPr>
            <a:picLocks noChangeAspect="1" noChangeArrowheads="1"/>
          </p:cNvPicPr>
          <p:nvPr/>
        </p:nvPicPr>
        <p:blipFill>
          <a:blip r:embed="rId9"/>
          <a:srcRect/>
          <a:stretch>
            <a:fillRect/>
          </a:stretch>
        </p:blipFill>
        <p:spPr bwMode="auto">
          <a:xfrm>
            <a:off x="381000" y="1295400"/>
            <a:ext cx="8403837" cy="4876800"/>
          </a:xfrm>
          <a:prstGeom prst="rect">
            <a:avLst/>
          </a:prstGeom>
          <a:noFill/>
        </p:spPr>
      </p:pic>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770" decel="100000"/>
                                        <p:tgtEl>
                                          <p:spTgt spid="3"/>
                                        </p:tgtEl>
                                      </p:cBhvr>
                                    </p:animEffect>
                                    <p:animScale>
                                      <p:cBhvr>
                                        <p:cTn id="8" dur="770" decel="100000"/>
                                        <p:tgtEl>
                                          <p:spTgt spid="3"/>
                                        </p:tgtEl>
                                      </p:cBhvr>
                                      <p:from x="10000" y="10000"/>
                                      <p:to x="200000" y="450000"/>
                                    </p:animScale>
                                    <p:animScale>
                                      <p:cBhvr>
                                        <p:cTn id="9" dur="1230" accel="100000" fill="hold">
                                          <p:stCondLst>
                                            <p:cond delay="770"/>
                                          </p:stCondLst>
                                        </p:cTn>
                                        <p:tgtEl>
                                          <p:spTgt spid="3"/>
                                        </p:tgtEl>
                                      </p:cBhvr>
                                      <p:from x="200000" y="450000"/>
                                      <p:to x="100000" y="100000"/>
                                    </p:animScale>
                                    <p:set>
                                      <p:cBhvr>
                                        <p:cTn id="10" dur="770" fill="hold"/>
                                        <p:tgtEl>
                                          <p:spTgt spid="3"/>
                                        </p:tgtEl>
                                        <p:attrNameLst>
                                          <p:attrName>ppt_x</p:attrName>
                                        </p:attrNameLst>
                                      </p:cBhvr>
                                      <p:to>
                                        <p:strVal val="(0.5)"/>
                                      </p:to>
                                    </p:set>
                                    <p:anim from="(0.5)" to="(#ppt_x)" calcmode="lin" valueType="num">
                                      <p:cBhvr>
                                        <p:cTn id="11" dur="1230" accel="100000" fill="hold">
                                          <p:stCondLst>
                                            <p:cond delay="770"/>
                                          </p:stCondLst>
                                        </p:cTn>
                                        <p:tgtEl>
                                          <p:spTgt spid="3"/>
                                        </p:tgtEl>
                                        <p:attrNameLst>
                                          <p:attrName>ppt_x</p:attrName>
                                        </p:attrNameLst>
                                      </p:cBhvr>
                                    </p:anim>
                                    <p:set>
                                      <p:cBhvr>
                                        <p:cTn id="12" dur="770" fill="hold"/>
                                        <p:tgtEl>
                                          <p:spTgt spid="3"/>
                                        </p:tgtEl>
                                        <p:attrNameLst>
                                          <p:attrName>ppt_y</p:attrName>
                                        </p:attrNameLst>
                                      </p:cBhvr>
                                      <p:to>
                                        <p:strVal val="(#ppt_y+0.4)"/>
                                      </p:to>
                                    </p:set>
                                    <p:anim from="(#ppt_y+0.4)" to="(#ppt_y)" calcmode="lin" valueType="num">
                                      <p:cBhvr>
                                        <p:cTn id="13" dur="1230" accel="100000" fill="hold">
                                          <p:stCondLst>
                                            <p:cond delay="770"/>
                                          </p:stCondLst>
                                        </p:cTn>
                                        <p:tgtEl>
                                          <p:spTgt spid="3"/>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anim calcmode="lin" valueType="num">
                                      <p:cBhvr>
                                        <p:cTn id="19" dur="2000" fill="hold"/>
                                        <p:tgtEl>
                                          <p:spTgt spid="4"/>
                                        </p:tgtEl>
                                        <p:attrNameLst>
                                          <p:attrName>style.rotation</p:attrName>
                                        </p:attrNameLst>
                                      </p:cBhvr>
                                      <p:tavLst>
                                        <p:tav tm="0">
                                          <p:val>
                                            <p:fltVal val="720"/>
                                          </p:val>
                                        </p:tav>
                                        <p:tav tm="100000">
                                          <p:val>
                                            <p:fltVal val="0"/>
                                          </p:val>
                                        </p:tav>
                                      </p:tavLst>
                                    </p:anim>
                                    <p:anim calcmode="lin" valueType="num">
                                      <p:cBhvr>
                                        <p:cTn id="20" dur="2000" fill="hold"/>
                                        <p:tgtEl>
                                          <p:spTgt spid="4"/>
                                        </p:tgtEl>
                                        <p:attrNameLst>
                                          <p:attrName>ppt_h</p:attrName>
                                        </p:attrNameLst>
                                      </p:cBhvr>
                                      <p:tavLst>
                                        <p:tav tm="0">
                                          <p:val>
                                            <p:fltVal val="0"/>
                                          </p:val>
                                        </p:tav>
                                        <p:tav tm="100000">
                                          <p:val>
                                            <p:strVal val="#ppt_h"/>
                                          </p:val>
                                        </p:tav>
                                      </p:tavLst>
                                    </p:anim>
                                    <p:anim calcmode="lin" valueType="num">
                                      <p:cBhvr>
                                        <p:cTn id="21"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nodeType="click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wedge">
                                      <p:cBhvr>
                                        <p:cTn id="26" dur="2000"/>
                                        <p:tgtEl>
                                          <p:spTgt spid="1026"/>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1027"/>
                                        </p:tgtEl>
                                        <p:attrNameLst>
                                          <p:attrName>style.visibility</p:attrName>
                                        </p:attrNameLst>
                                      </p:cBhvr>
                                      <p:to>
                                        <p:strVal val="visible"/>
                                      </p:to>
                                    </p:set>
                                    <p:animEffect transition="in" filter="diamond(in)">
                                      <p:cBhvr>
                                        <p:cTn id="31" dur="2000"/>
                                        <p:tgtEl>
                                          <p:spTgt spid="102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2" fill="hold" nodeType="clickEffect">
                                  <p:stCondLst>
                                    <p:cond delay="0"/>
                                  </p:stCondLst>
                                  <p:childTnLst>
                                    <p:set>
                                      <p:cBhvr>
                                        <p:cTn id="35" dur="1" fill="hold">
                                          <p:stCondLst>
                                            <p:cond delay="0"/>
                                          </p:stCondLst>
                                        </p:cTn>
                                        <p:tgtEl>
                                          <p:spTgt spid="1028"/>
                                        </p:tgtEl>
                                        <p:attrNameLst>
                                          <p:attrName>style.visibility</p:attrName>
                                        </p:attrNameLst>
                                      </p:cBhvr>
                                      <p:to>
                                        <p:strVal val="visible"/>
                                      </p:to>
                                    </p:set>
                                    <p:anim calcmode="lin" valueType="num">
                                      <p:cBhvr additive="base">
                                        <p:cTn id="36" dur="2000" fill="hold"/>
                                        <p:tgtEl>
                                          <p:spTgt spid="1028"/>
                                        </p:tgtEl>
                                        <p:attrNameLst>
                                          <p:attrName>ppt_x</p:attrName>
                                        </p:attrNameLst>
                                      </p:cBhvr>
                                      <p:tavLst>
                                        <p:tav tm="0">
                                          <p:val>
                                            <p:strVal val="1+#ppt_w/2"/>
                                          </p:val>
                                        </p:tav>
                                        <p:tav tm="100000">
                                          <p:val>
                                            <p:strVal val="#ppt_x"/>
                                          </p:val>
                                        </p:tav>
                                      </p:tavLst>
                                    </p:anim>
                                    <p:anim calcmode="lin" valueType="num">
                                      <p:cBhvr additive="base">
                                        <p:cTn id="37" dur="2000" fill="hold"/>
                                        <p:tgtEl>
                                          <p:spTgt spid="1028"/>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3" fill="hold" nodeType="clickEffect">
                                  <p:stCondLst>
                                    <p:cond delay="0"/>
                                  </p:stCondLst>
                                  <p:childTnLst>
                                    <p:set>
                                      <p:cBhvr>
                                        <p:cTn id="41" dur="1" fill="hold">
                                          <p:stCondLst>
                                            <p:cond delay="0"/>
                                          </p:stCondLst>
                                        </p:cTn>
                                        <p:tgtEl>
                                          <p:spTgt spid="1029"/>
                                        </p:tgtEl>
                                        <p:attrNameLst>
                                          <p:attrName>style.visibility</p:attrName>
                                        </p:attrNameLst>
                                      </p:cBhvr>
                                      <p:to>
                                        <p:strVal val="visible"/>
                                      </p:to>
                                    </p:set>
                                    <p:anim calcmode="lin" valueType="num">
                                      <p:cBhvr additive="base">
                                        <p:cTn id="42" dur="2000" fill="hold"/>
                                        <p:tgtEl>
                                          <p:spTgt spid="1029"/>
                                        </p:tgtEl>
                                        <p:attrNameLst>
                                          <p:attrName>ppt_x</p:attrName>
                                        </p:attrNameLst>
                                      </p:cBhvr>
                                      <p:tavLst>
                                        <p:tav tm="0">
                                          <p:val>
                                            <p:strVal val="1+#ppt_w/2"/>
                                          </p:val>
                                        </p:tav>
                                        <p:tav tm="100000">
                                          <p:val>
                                            <p:strVal val="#ppt_x"/>
                                          </p:val>
                                        </p:tav>
                                      </p:tavLst>
                                    </p:anim>
                                    <p:anim calcmode="lin" valueType="num">
                                      <p:cBhvr additive="base">
                                        <p:cTn id="43" dur="2000" fill="hold"/>
                                        <p:tgtEl>
                                          <p:spTgt spid="1029"/>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19" presetClass="entr" presetSubtype="5" fill="hold" nodeType="clickEffect">
                                  <p:stCondLst>
                                    <p:cond delay="0"/>
                                  </p:stCondLst>
                                  <p:childTnLst>
                                    <p:set>
                                      <p:cBhvr>
                                        <p:cTn id="47" dur="1" fill="hold">
                                          <p:stCondLst>
                                            <p:cond delay="0"/>
                                          </p:stCondLst>
                                        </p:cTn>
                                        <p:tgtEl>
                                          <p:spTgt spid="1030"/>
                                        </p:tgtEl>
                                        <p:attrNameLst>
                                          <p:attrName>style.visibility</p:attrName>
                                        </p:attrNameLst>
                                      </p:cBhvr>
                                      <p:to>
                                        <p:strVal val="visible"/>
                                      </p:to>
                                    </p:set>
                                    <p:anim calcmode="lin" valueType="num">
                                      <p:cBhvr>
                                        <p:cTn id="48" dur="5000" fill="hold"/>
                                        <p:tgtEl>
                                          <p:spTgt spid="1030"/>
                                        </p:tgtEl>
                                        <p:attrNameLst>
                                          <p:attrName>ppt_w</p:attrName>
                                        </p:attrNameLst>
                                      </p:cBhvr>
                                      <p:tavLst>
                                        <p:tav tm="0">
                                          <p:val>
                                            <p:strVal val="#ppt_w"/>
                                          </p:val>
                                        </p:tav>
                                        <p:tav tm="100000">
                                          <p:val>
                                            <p:strVal val="#ppt_w"/>
                                          </p:val>
                                        </p:tav>
                                      </p:tavLst>
                                    </p:anim>
                                    <p:anim calcmode="lin" valueType="num">
                                      <p:cBhvr>
                                        <p:cTn id="49" dur="5000" fill="hold"/>
                                        <p:tgtEl>
                                          <p:spTgt spid="1030"/>
                                        </p:tgtEl>
                                        <p:attrNameLst>
                                          <p:attrName>ppt_h</p:attrName>
                                        </p:attrNameLst>
                                      </p:cBhvr>
                                      <p:tavLst>
                                        <p:tav tm="0" fmla="#ppt_h*sin(2.5*pi*$)">
                                          <p:val>
                                            <p:fltVal val="0"/>
                                          </p:val>
                                        </p:tav>
                                        <p:tav tm="100000">
                                          <p:val>
                                            <p:fltVal val="1"/>
                                          </p:val>
                                        </p:tav>
                                      </p:tavLst>
                                    </p:anim>
                                  </p:childTnLst>
                                </p:cTn>
                              </p:par>
                            </p:childTnLst>
                          </p:cTn>
                        </p:par>
                      </p:childTnLst>
                    </p:cTn>
                  </p:par>
                  <p:par>
                    <p:cTn id="50" fill="hold">
                      <p:stCondLst>
                        <p:cond delay="indefinite"/>
                      </p:stCondLst>
                      <p:childTnLst>
                        <p:par>
                          <p:cTn id="51" fill="hold">
                            <p:stCondLst>
                              <p:cond delay="0"/>
                            </p:stCondLst>
                            <p:childTnLst>
                              <p:par>
                                <p:cTn id="52" presetID="49" presetClass="entr" presetSubtype="0" decel="100000" fill="hold" nodeType="clickEffect">
                                  <p:stCondLst>
                                    <p:cond delay="0"/>
                                  </p:stCondLst>
                                  <p:childTnLst>
                                    <p:set>
                                      <p:cBhvr>
                                        <p:cTn id="53" dur="1" fill="hold">
                                          <p:stCondLst>
                                            <p:cond delay="0"/>
                                          </p:stCondLst>
                                        </p:cTn>
                                        <p:tgtEl>
                                          <p:spTgt spid="5"/>
                                        </p:tgtEl>
                                        <p:attrNameLst>
                                          <p:attrName>style.visibility</p:attrName>
                                        </p:attrNameLst>
                                      </p:cBhvr>
                                      <p:to>
                                        <p:strVal val="visible"/>
                                      </p:to>
                                    </p:set>
                                    <p:anim calcmode="lin" valueType="num">
                                      <p:cBhvr>
                                        <p:cTn id="54" dur="3000" fill="hold"/>
                                        <p:tgtEl>
                                          <p:spTgt spid="5"/>
                                        </p:tgtEl>
                                        <p:attrNameLst>
                                          <p:attrName>ppt_w</p:attrName>
                                        </p:attrNameLst>
                                      </p:cBhvr>
                                      <p:tavLst>
                                        <p:tav tm="0">
                                          <p:val>
                                            <p:fltVal val="0"/>
                                          </p:val>
                                        </p:tav>
                                        <p:tav tm="100000">
                                          <p:val>
                                            <p:strVal val="#ppt_w"/>
                                          </p:val>
                                        </p:tav>
                                      </p:tavLst>
                                    </p:anim>
                                    <p:anim calcmode="lin" valueType="num">
                                      <p:cBhvr>
                                        <p:cTn id="55" dur="3000" fill="hold"/>
                                        <p:tgtEl>
                                          <p:spTgt spid="5"/>
                                        </p:tgtEl>
                                        <p:attrNameLst>
                                          <p:attrName>ppt_h</p:attrName>
                                        </p:attrNameLst>
                                      </p:cBhvr>
                                      <p:tavLst>
                                        <p:tav tm="0">
                                          <p:val>
                                            <p:fltVal val="0"/>
                                          </p:val>
                                        </p:tav>
                                        <p:tav tm="100000">
                                          <p:val>
                                            <p:strVal val="#ppt_h"/>
                                          </p:val>
                                        </p:tav>
                                      </p:tavLst>
                                    </p:anim>
                                    <p:anim calcmode="lin" valueType="num">
                                      <p:cBhvr>
                                        <p:cTn id="56" dur="3000" fill="hold"/>
                                        <p:tgtEl>
                                          <p:spTgt spid="5"/>
                                        </p:tgtEl>
                                        <p:attrNameLst>
                                          <p:attrName>style.rotation</p:attrName>
                                        </p:attrNameLst>
                                      </p:cBhvr>
                                      <p:tavLst>
                                        <p:tav tm="0">
                                          <p:val>
                                            <p:fltVal val="360"/>
                                          </p:val>
                                        </p:tav>
                                        <p:tav tm="100000">
                                          <p:val>
                                            <p:fltVal val="0"/>
                                          </p:val>
                                        </p:tav>
                                      </p:tavLst>
                                    </p:anim>
                                    <p:animEffect transition="in" filter="fade">
                                      <p:cBhvr>
                                        <p:cTn id="5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381000"/>
            <a:ext cx="3666388" cy="1107996"/>
          </a:xfrm>
          <a:prstGeom prst="rect">
            <a:avLst/>
          </a:prstGeom>
          <a:noFill/>
        </p:spPr>
        <p:txBody>
          <a:bodyPr wrap="none" rtlCol="0">
            <a:spAutoFit/>
          </a:bodyPr>
          <a:lstStyle/>
          <a:p>
            <a:r>
              <a:rPr lang="en-US" sz="6600" dirty="0" err="1" smtClean="0">
                <a:latin typeface="NikoshBAN" pitchFamily="2" charset="0"/>
                <a:cs typeface="NikoshBAN" pitchFamily="2" charset="0"/>
              </a:rPr>
              <a:t>আজকের</a:t>
            </a:r>
            <a:r>
              <a:rPr lang="en-US" sz="6600" dirty="0" smtClean="0">
                <a:latin typeface="NikoshBAN" pitchFamily="2" charset="0"/>
                <a:cs typeface="NikoshBAN" pitchFamily="2" charset="0"/>
              </a:rPr>
              <a:t> </a:t>
            </a:r>
            <a:r>
              <a:rPr lang="en-US" sz="6600" dirty="0" err="1" smtClean="0">
                <a:latin typeface="NikoshBAN" pitchFamily="2" charset="0"/>
                <a:cs typeface="NikoshBAN" pitchFamily="2" charset="0"/>
              </a:rPr>
              <a:t>পাঠ</a:t>
            </a:r>
            <a:endParaRPr lang="en-US" sz="6600" dirty="0">
              <a:latin typeface="NikoshBAN" pitchFamily="2" charset="0"/>
              <a:cs typeface="NikoshBAN" pitchFamily="2" charset="0"/>
            </a:endParaRPr>
          </a:p>
        </p:txBody>
      </p:sp>
      <p:sp>
        <p:nvSpPr>
          <p:cNvPr id="3" name="TextBox 2"/>
          <p:cNvSpPr txBox="1"/>
          <p:nvPr/>
        </p:nvSpPr>
        <p:spPr>
          <a:xfrm>
            <a:off x="1219200" y="1524000"/>
            <a:ext cx="5715000" cy="1107996"/>
          </a:xfrm>
          <a:prstGeom prst="rect">
            <a:avLst/>
          </a:prstGeom>
          <a:noFill/>
        </p:spPr>
        <p:txBody>
          <a:bodyPr wrap="square" rtlCol="0">
            <a:spAutoFit/>
          </a:bodyPr>
          <a:lstStyle/>
          <a:p>
            <a:r>
              <a:rPr lang="en-US" sz="6600" dirty="0" err="1" smtClean="0">
                <a:latin typeface="NikoshBAN" pitchFamily="2" charset="0"/>
                <a:cs typeface="NikoshBAN" pitchFamily="2" charset="0"/>
              </a:rPr>
              <a:t>সমাজ</a:t>
            </a:r>
            <a:r>
              <a:rPr lang="en-US" sz="6600" dirty="0" smtClean="0">
                <a:latin typeface="NikoshBAN" pitchFamily="2" charset="0"/>
                <a:cs typeface="NikoshBAN" pitchFamily="2" charset="0"/>
              </a:rPr>
              <a:t> ও </a:t>
            </a:r>
            <a:r>
              <a:rPr lang="en-US" sz="6600" dirty="0" err="1" smtClean="0">
                <a:latin typeface="NikoshBAN" pitchFamily="2" charset="0"/>
                <a:cs typeface="NikoshBAN" pitchFamily="2" charset="0"/>
              </a:rPr>
              <a:t>সংস্কৃতি</a:t>
            </a:r>
            <a:endParaRPr lang="en-US" sz="6600" dirty="0">
              <a:latin typeface="NikoshBAN" pitchFamily="2" charset="0"/>
              <a:cs typeface="NikoshBAN" pitchFamily="2" charset="0"/>
            </a:endParaRPr>
          </a:p>
        </p:txBody>
      </p:sp>
      <p:pic>
        <p:nvPicPr>
          <p:cNvPr id="2050" name="Picture 2" descr="C:\Users\User\Downloads\image fo class\images 201.jpg"/>
          <p:cNvPicPr>
            <a:picLocks noChangeAspect="1" noChangeArrowheads="1"/>
          </p:cNvPicPr>
          <p:nvPr/>
        </p:nvPicPr>
        <p:blipFill>
          <a:blip r:embed="rId2"/>
          <a:srcRect/>
          <a:stretch>
            <a:fillRect/>
          </a:stretch>
        </p:blipFill>
        <p:spPr bwMode="auto">
          <a:xfrm>
            <a:off x="304800" y="2590800"/>
            <a:ext cx="8458199" cy="4267200"/>
          </a:xfrm>
          <a:prstGeom prst="rect">
            <a:avLst/>
          </a:prstGeom>
          <a:noFill/>
        </p:spPr>
      </p:pic>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4)">
                                      <p:cBhvr>
                                        <p:cTn id="25" dur="2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49" presetClass="entr" presetSubtype="0" decel="100000" fill="hold" nodeType="clickEffect">
                                  <p:stCondLst>
                                    <p:cond delay="0"/>
                                  </p:stCondLst>
                                  <p:childTnLst>
                                    <p:set>
                                      <p:cBhvr>
                                        <p:cTn id="29" dur="1" fill="hold">
                                          <p:stCondLst>
                                            <p:cond delay="0"/>
                                          </p:stCondLst>
                                        </p:cTn>
                                        <p:tgtEl>
                                          <p:spTgt spid="2050"/>
                                        </p:tgtEl>
                                        <p:attrNameLst>
                                          <p:attrName>style.visibility</p:attrName>
                                        </p:attrNameLst>
                                      </p:cBhvr>
                                      <p:to>
                                        <p:strVal val="visible"/>
                                      </p:to>
                                    </p:set>
                                    <p:anim calcmode="lin" valueType="num">
                                      <p:cBhvr>
                                        <p:cTn id="30" dur="3000" fill="hold"/>
                                        <p:tgtEl>
                                          <p:spTgt spid="2050"/>
                                        </p:tgtEl>
                                        <p:attrNameLst>
                                          <p:attrName>ppt_w</p:attrName>
                                        </p:attrNameLst>
                                      </p:cBhvr>
                                      <p:tavLst>
                                        <p:tav tm="0">
                                          <p:val>
                                            <p:fltVal val="0"/>
                                          </p:val>
                                        </p:tav>
                                        <p:tav tm="100000">
                                          <p:val>
                                            <p:strVal val="#ppt_w"/>
                                          </p:val>
                                        </p:tav>
                                      </p:tavLst>
                                    </p:anim>
                                    <p:anim calcmode="lin" valueType="num">
                                      <p:cBhvr>
                                        <p:cTn id="31" dur="3000" fill="hold"/>
                                        <p:tgtEl>
                                          <p:spTgt spid="2050"/>
                                        </p:tgtEl>
                                        <p:attrNameLst>
                                          <p:attrName>ppt_h</p:attrName>
                                        </p:attrNameLst>
                                      </p:cBhvr>
                                      <p:tavLst>
                                        <p:tav tm="0">
                                          <p:val>
                                            <p:fltVal val="0"/>
                                          </p:val>
                                        </p:tav>
                                        <p:tav tm="100000">
                                          <p:val>
                                            <p:strVal val="#ppt_h"/>
                                          </p:val>
                                        </p:tav>
                                      </p:tavLst>
                                    </p:anim>
                                    <p:anim calcmode="lin" valueType="num">
                                      <p:cBhvr>
                                        <p:cTn id="32" dur="3000" fill="hold"/>
                                        <p:tgtEl>
                                          <p:spTgt spid="2050"/>
                                        </p:tgtEl>
                                        <p:attrNameLst>
                                          <p:attrName>style.rotation</p:attrName>
                                        </p:attrNameLst>
                                      </p:cBhvr>
                                      <p:tavLst>
                                        <p:tav tm="0">
                                          <p:val>
                                            <p:fltVal val="360"/>
                                          </p:val>
                                        </p:tav>
                                        <p:tav tm="100000">
                                          <p:val>
                                            <p:fltVal val="0"/>
                                          </p:val>
                                        </p:tav>
                                      </p:tavLst>
                                    </p:anim>
                                    <p:animEffect transition="in" filter="fade">
                                      <p:cBhvr>
                                        <p:cTn id="33" dur="3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447800"/>
            <a:ext cx="7848600" cy="3416320"/>
          </a:xfrm>
          <a:prstGeom prst="rect">
            <a:avLst/>
          </a:prstGeom>
          <a:noFill/>
        </p:spPr>
        <p:txBody>
          <a:bodyPr wrap="square" rtlCol="0">
            <a:spAutoFit/>
          </a:bodyPr>
          <a:lstStyle/>
          <a:p>
            <a:r>
              <a:rPr lang="en-US" sz="3600" dirty="0" err="1" smtClean="0">
                <a:latin typeface="NikoshBAN" pitchFamily="2" charset="0"/>
                <a:cs typeface="NikoshBAN" pitchFamily="2" charset="0"/>
              </a:rPr>
              <a:t>এই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পাঠ</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শেষে</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শিক্ষার্থীরা</a:t>
            </a:r>
            <a:r>
              <a:rPr lang="en-US" sz="3600" dirty="0" smtClean="0">
                <a:latin typeface="NikoshBAN" pitchFamily="2" charset="0"/>
                <a:cs typeface="NikoshBAN" pitchFamily="2" charset="0"/>
              </a:rPr>
              <a:t>………</a:t>
            </a:r>
          </a:p>
          <a:p>
            <a:r>
              <a:rPr lang="en-US" sz="3600" dirty="0" smtClean="0">
                <a:latin typeface="NikoshBAN" pitchFamily="2" charset="0"/>
                <a:cs typeface="NikoshBAN" pitchFamily="2" charset="0"/>
              </a:rPr>
              <a:t>১। </a:t>
            </a:r>
            <a:r>
              <a:rPr lang="en-US" sz="3600" dirty="0" err="1" smtClean="0">
                <a:latin typeface="NikoshBAN" pitchFamily="2" charset="0"/>
                <a:cs typeface="NikoshBAN" pitchFamily="2" charset="0"/>
              </a:rPr>
              <a:t>সমাজ</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পাড়বে</a:t>
            </a:r>
            <a:r>
              <a:rPr lang="en-US" sz="3600" dirty="0" smtClean="0">
                <a:latin typeface="NikoshBAN" pitchFamily="2" charset="0"/>
                <a:cs typeface="NikoshBAN" pitchFamily="2" charset="0"/>
              </a:rPr>
              <a:t>।</a:t>
            </a:r>
          </a:p>
          <a:p>
            <a:r>
              <a:rPr lang="en-US" sz="3600" dirty="0" smtClean="0">
                <a:latin typeface="NikoshBAN" pitchFamily="2" charset="0"/>
                <a:cs typeface="NikoshBAN" pitchFamily="2" charset="0"/>
              </a:rPr>
              <a:t>২। </a:t>
            </a:r>
            <a:r>
              <a:rPr lang="en-US" sz="3600" dirty="0" err="1" smtClean="0">
                <a:latin typeface="NikoshBAN" pitchFamily="2" charset="0"/>
                <a:cs typeface="NikoshBAN" pitchFamily="2" charset="0"/>
              </a:rPr>
              <a:t>সমাজের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বৈশিষ্ট্য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পাড়বে</a:t>
            </a:r>
            <a:r>
              <a:rPr lang="en-US" sz="3600" dirty="0" smtClean="0">
                <a:latin typeface="NikoshBAN" pitchFamily="2" charset="0"/>
                <a:cs typeface="NikoshBAN" pitchFamily="2" charset="0"/>
              </a:rPr>
              <a:t>।</a:t>
            </a:r>
          </a:p>
          <a:p>
            <a:r>
              <a:rPr lang="en-US" sz="3600" dirty="0" smtClean="0">
                <a:latin typeface="NikoshBAN" pitchFamily="2" charset="0"/>
                <a:cs typeface="NikoshBAN" pitchFamily="2" charset="0"/>
              </a:rPr>
              <a:t>৩। </a:t>
            </a:r>
            <a:r>
              <a:rPr lang="en-US" sz="3600" dirty="0" err="1" smtClean="0">
                <a:latin typeface="NikoshBAN" pitchFamily="2" charset="0"/>
                <a:cs typeface="NikoshBAN" pitchFamily="2" charset="0"/>
              </a:rPr>
              <a:t>সংস্কৃতি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পাড়বে</a:t>
            </a:r>
            <a:r>
              <a:rPr lang="en-US" sz="3600" dirty="0" smtClean="0">
                <a:latin typeface="NikoshBAN" pitchFamily="2" charset="0"/>
                <a:cs typeface="NikoshBAN" pitchFamily="2" charset="0"/>
              </a:rPr>
              <a:t>।</a:t>
            </a:r>
          </a:p>
          <a:p>
            <a:r>
              <a:rPr lang="en-US" sz="3600" dirty="0" smtClean="0">
                <a:latin typeface="NikoshBAN" pitchFamily="2" charset="0"/>
                <a:cs typeface="NikoshBAN" pitchFamily="2" charset="0"/>
              </a:rPr>
              <a:t>৪। </a:t>
            </a:r>
            <a:r>
              <a:rPr lang="en-US" sz="3600" dirty="0" err="1" smtClean="0">
                <a:latin typeface="NikoshBAN" pitchFamily="2" charset="0"/>
                <a:cs typeface="NikoshBAN" pitchFamily="2" charset="0"/>
              </a:rPr>
              <a:t>সংস্কৃতি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কতপ্রকার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নির্নয়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a:t>
            </a:r>
            <a:r>
              <a:rPr lang="en-US" sz="3600" dirty="0" smtClean="0">
                <a:latin typeface="NikoshBAN" pitchFamily="2" charset="0"/>
                <a:cs typeface="NikoshBAN" pitchFamily="2" charset="0"/>
              </a:rPr>
              <a:t>।</a:t>
            </a:r>
          </a:p>
          <a:p>
            <a:r>
              <a:rPr lang="en-US" sz="3600" dirty="0" smtClean="0">
                <a:latin typeface="NikoshBAN" pitchFamily="2" charset="0"/>
                <a:cs typeface="NikoshBAN" pitchFamily="2" charset="0"/>
              </a:rPr>
              <a:t>৫। </a:t>
            </a:r>
            <a:r>
              <a:rPr lang="en-US" sz="3600" dirty="0" err="1" smtClean="0">
                <a:latin typeface="NikoshBAN" pitchFamily="2" charset="0"/>
                <a:cs typeface="NikoshBAN" pitchFamily="2" charset="0"/>
              </a:rPr>
              <a:t>সংস্কৃতির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ব্যবধান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তত্ত্বটি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ব্যাখ্যা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
        <p:nvSpPr>
          <p:cNvPr id="3" name="TextBox 2"/>
          <p:cNvSpPr txBox="1"/>
          <p:nvPr/>
        </p:nvSpPr>
        <p:spPr>
          <a:xfrm>
            <a:off x="2133600" y="304800"/>
            <a:ext cx="1909497" cy="830997"/>
          </a:xfrm>
          <a:prstGeom prst="rect">
            <a:avLst/>
          </a:prstGeom>
          <a:noFill/>
        </p:spPr>
        <p:txBody>
          <a:bodyPr wrap="none" rtlCol="0">
            <a:spAutoFit/>
          </a:bodyPr>
          <a:lstStyle/>
          <a:p>
            <a:r>
              <a:rPr lang="en-US" sz="4800" dirty="0" err="1" smtClean="0">
                <a:latin typeface="NikoshBAN" pitchFamily="2" charset="0"/>
                <a:cs typeface="NikoshBAN" pitchFamily="2" charset="0"/>
              </a:rPr>
              <a:t>শিখনফল</a:t>
            </a:r>
            <a:endParaRPr lang="en-US" sz="20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1+#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2077813" cy="769441"/>
          </a:xfrm>
          <a:prstGeom prst="rect">
            <a:avLst/>
          </a:prstGeom>
          <a:noFill/>
        </p:spPr>
        <p:txBody>
          <a:bodyPr wrap="none" rtlCol="0">
            <a:spAutoFit/>
          </a:bodyPr>
          <a:lstStyle/>
          <a:p>
            <a:r>
              <a:rPr lang="en-US" sz="4400" dirty="0" err="1" smtClean="0">
                <a:latin typeface="NikoshBAN" pitchFamily="2" charset="0"/>
                <a:cs typeface="NikoshBAN" pitchFamily="2" charset="0"/>
              </a:rPr>
              <a:t>সমাজ</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কী</a:t>
            </a:r>
            <a:r>
              <a:rPr lang="en-US" sz="4400" dirty="0" smtClean="0">
                <a:latin typeface="NikoshBAN" pitchFamily="2" charset="0"/>
                <a:cs typeface="NikoshBAN" pitchFamily="2" charset="0"/>
              </a:rPr>
              <a:t>?</a:t>
            </a:r>
            <a:endParaRPr lang="en-US" dirty="0">
              <a:latin typeface="NikoshBAN" pitchFamily="2" charset="0"/>
              <a:cs typeface="NikoshBAN" pitchFamily="2" charset="0"/>
            </a:endParaRPr>
          </a:p>
        </p:txBody>
      </p:sp>
      <p:sp>
        <p:nvSpPr>
          <p:cNvPr id="3" name="Rectangle 2"/>
          <p:cNvSpPr/>
          <p:nvPr/>
        </p:nvSpPr>
        <p:spPr>
          <a:xfrm>
            <a:off x="304800" y="1828800"/>
            <a:ext cx="8534400" cy="1938992"/>
          </a:xfrm>
          <a:prstGeom prst="rect">
            <a:avLst/>
          </a:prstGeom>
        </p:spPr>
        <p:txBody>
          <a:bodyPr wrap="square">
            <a:spAutoFit/>
          </a:bodyPr>
          <a:lstStyle/>
          <a:p>
            <a:r>
              <a:rPr lang="as-IN" sz="4000" b="1" dirty="0" smtClean="0">
                <a:latin typeface="NikoshBAN" pitchFamily="2" charset="0"/>
                <a:cs typeface="NikoshBAN" pitchFamily="2" charset="0"/>
              </a:rPr>
              <a:t>সমাজ</a:t>
            </a:r>
            <a:r>
              <a:rPr lang="as-IN" sz="4000" dirty="0" smtClean="0">
                <a:latin typeface="NikoshBAN" pitchFamily="2" charset="0"/>
                <a:cs typeface="NikoshBAN" pitchFamily="2" charset="0"/>
              </a:rPr>
              <a:t> মূলত এমন এক ব্যবস্থা বোঝায়, যেখানে একাধিক চরিত্র একত্রে কিছু নিয়ম-কানুন প্রতিষ্ঠা করে একত্রে বসবাসের উপযোগী পরিবেশ গড়ে তোলে।</a:t>
            </a:r>
            <a:endParaRPr lang="en-US" sz="4000" dirty="0">
              <a:latin typeface="NikoshBAN" pitchFamily="2" charset="0"/>
              <a:cs typeface="NikoshBAN" pitchFamily="2" charset="0"/>
            </a:endParaRPr>
          </a:p>
        </p:txBody>
      </p:sp>
      <p:sp>
        <p:nvSpPr>
          <p:cNvPr id="6" name="TextBox 5"/>
          <p:cNvSpPr txBox="1"/>
          <p:nvPr/>
        </p:nvSpPr>
        <p:spPr>
          <a:xfrm>
            <a:off x="304800" y="4114800"/>
            <a:ext cx="8382000" cy="1200329"/>
          </a:xfrm>
          <a:prstGeom prst="rect">
            <a:avLst/>
          </a:prstGeom>
          <a:noFill/>
        </p:spPr>
        <p:txBody>
          <a:bodyPr wrap="square" rtlCol="0">
            <a:spAutoFit/>
          </a:bodyPr>
          <a:lstStyle/>
          <a:p>
            <a:r>
              <a:rPr lang="en-US" sz="3600" dirty="0" err="1" smtClean="0">
                <a:latin typeface="NikoshBAN" pitchFamily="2" charset="0"/>
                <a:cs typeface="NikoshBAN" pitchFamily="2" charset="0"/>
              </a:rPr>
              <a:t>সমাজ</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হচ্ছে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সামাজিক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সম্পর্কের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সাংঘঠিত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রূপ</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যেখানে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আমরা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একত্রে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বসবাস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ppt_x"/>
                                          </p:val>
                                        </p:tav>
                                        <p:tav tm="100000">
                                          <p:val>
                                            <p:strVal val="#ppt_x"/>
                                          </p:val>
                                        </p:tav>
                                      </p:tavLst>
                                    </p:anim>
                                    <p:anim calcmode="lin" valueType="num">
                                      <p:cBhvr additive="base">
                                        <p:cTn id="8" dur="20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770" decel="100000"/>
                                        <p:tgtEl>
                                          <p:spTgt spid="6"/>
                                        </p:tgtEl>
                                      </p:cBhvr>
                                    </p:animEffect>
                                    <p:animScale>
                                      <p:cBhvr>
                                        <p:cTn id="14" dur="770" decel="100000"/>
                                        <p:tgtEl>
                                          <p:spTgt spid="6"/>
                                        </p:tgtEl>
                                      </p:cBhvr>
                                      <p:from x="10000" y="10000"/>
                                      <p:to x="200000" y="450000"/>
                                    </p:animScale>
                                    <p:animScale>
                                      <p:cBhvr>
                                        <p:cTn id="15" dur="1230" accel="100000" fill="hold">
                                          <p:stCondLst>
                                            <p:cond delay="770"/>
                                          </p:stCondLst>
                                        </p:cTn>
                                        <p:tgtEl>
                                          <p:spTgt spid="6"/>
                                        </p:tgtEl>
                                      </p:cBhvr>
                                      <p:from x="200000" y="450000"/>
                                      <p:to x="100000" y="100000"/>
                                    </p:animScale>
                                    <p:set>
                                      <p:cBhvr>
                                        <p:cTn id="16" dur="770" fill="hold"/>
                                        <p:tgtEl>
                                          <p:spTgt spid="6"/>
                                        </p:tgtEl>
                                        <p:attrNameLst>
                                          <p:attrName>ppt_x</p:attrName>
                                        </p:attrNameLst>
                                      </p:cBhvr>
                                      <p:to>
                                        <p:strVal val="(0.5)"/>
                                      </p:to>
                                    </p:set>
                                    <p:anim from="(0.5)" to="(#ppt_x)" calcmode="lin" valueType="num">
                                      <p:cBhvr>
                                        <p:cTn id="17" dur="1230" accel="100000" fill="hold">
                                          <p:stCondLst>
                                            <p:cond delay="770"/>
                                          </p:stCondLst>
                                        </p:cTn>
                                        <p:tgtEl>
                                          <p:spTgt spid="6"/>
                                        </p:tgtEl>
                                        <p:attrNameLst>
                                          <p:attrName>ppt_x</p:attrName>
                                        </p:attrNameLst>
                                      </p:cBhvr>
                                    </p:anim>
                                    <p:set>
                                      <p:cBhvr>
                                        <p:cTn id="18" dur="770" fill="hold"/>
                                        <p:tgtEl>
                                          <p:spTgt spid="6"/>
                                        </p:tgtEl>
                                        <p:attrNameLst>
                                          <p:attrName>ppt_y</p:attrName>
                                        </p:attrNameLst>
                                      </p:cBhvr>
                                      <p:to>
                                        <p:strVal val="(#ppt_y+0.4)"/>
                                      </p:to>
                                    </p:set>
                                    <p:anim from="(#ppt_y+0.4)" to="(#ppt_y)" calcmode="lin" valueType="num">
                                      <p:cBhvr>
                                        <p:cTn id="19" dur="1230" accel="100000" fill="hold">
                                          <p:stCondLst>
                                            <p:cond delay="770"/>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9400" y="1295400"/>
            <a:ext cx="3479158" cy="1446550"/>
          </a:xfrm>
          <a:prstGeom prst="rect">
            <a:avLst/>
          </a:prstGeom>
          <a:noFill/>
        </p:spPr>
        <p:txBody>
          <a:bodyPr wrap="none" rtlCol="0">
            <a:spAutoFit/>
          </a:bodyPr>
          <a:lstStyle/>
          <a:p>
            <a:r>
              <a:rPr lang="en-US" sz="8800" dirty="0" smtClean="0"/>
              <a:t>Society</a:t>
            </a:r>
            <a:endParaRPr lang="en-US" dirty="0"/>
          </a:p>
        </p:txBody>
      </p:sp>
      <p:sp>
        <p:nvSpPr>
          <p:cNvPr id="3" name="TextBox 2"/>
          <p:cNvSpPr txBox="1"/>
          <p:nvPr/>
        </p:nvSpPr>
        <p:spPr>
          <a:xfrm>
            <a:off x="4724400" y="3733800"/>
            <a:ext cx="3648756" cy="1446550"/>
          </a:xfrm>
          <a:prstGeom prst="rect">
            <a:avLst/>
          </a:prstGeom>
          <a:noFill/>
        </p:spPr>
        <p:txBody>
          <a:bodyPr wrap="none" rtlCol="0">
            <a:spAutoFit/>
          </a:bodyPr>
          <a:lstStyle/>
          <a:p>
            <a:r>
              <a:rPr lang="en-US" sz="8800" dirty="0" err="1" smtClean="0">
                <a:latin typeface="NikoshBAN" pitchFamily="2" charset="0"/>
                <a:cs typeface="NikoshBAN" pitchFamily="2" charset="0"/>
              </a:rPr>
              <a:t>সঙ্গী</a:t>
            </a:r>
            <a:r>
              <a:rPr lang="en-US" sz="8800" dirty="0" smtClean="0">
                <a:latin typeface="NikoshBAN" pitchFamily="2" charset="0"/>
                <a:cs typeface="NikoshBAN" pitchFamily="2" charset="0"/>
              </a:rPr>
              <a:t>/</a:t>
            </a:r>
            <a:r>
              <a:rPr lang="en-US" sz="8800" dirty="0" err="1" smtClean="0">
                <a:latin typeface="NikoshBAN" pitchFamily="2" charset="0"/>
                <a:cs typeface="NikoshBAN" pitchFamily="2" charset="0"/>
              </a:rPr>
              <a:t>সাথী</a:t>
            </a:r>
            <a:endParaRPr lang="en-US" dirty="0">
              <a:latin typeface="NikoshBAN" pitchFamily="2" charset="0"/>
              <a:cs typeface="NikoshBAN" pitchFamily="2" charset="0"/>
            </a:endParaRPr>
          </a:p>
        </p:txBody>
      </p:sp>
      <p:sp>
        <p:nvSpPr>
          <p:cNvPr id="4" name="TextBox 3"/>
          <p:cNvSpPr txBox="1"/>
          <p:nvPr/>
        </p:nvSpPr>
        <p:spPr>
          <a:xfrm>
            <a:off x="685800" y="3733800"/>
            <a:ext cx="3124200" cy="1446550"/>
          </a:xfrm>
          <a:prstGeom prst="rect">
            <a:avLst/>
          </a:prstGeom>
          <a:noFill/>
        </p:spPr>
        <p:txBody>
          <a:bodyPr wrap="square" rtlCol="0">
            <a:spAutoFit/>
          </a:bodyPr>
          <a:lstStyle/>
          <a:p>
            <a:r>
              <a:rPr lang="en-US" sz="8800" dirty="0" err="1" smtClean="0"/>
              <a:t>Socius</a:t>
            </a:r>
            <a:endParaRPr lang="en-US" dirty="0"/>
          </a:p>
        </p:txBody>
      </p:sp>
      <p:sp>
        <p:nvSpPr>
          <p:cNvPr id="5" name="Right Arrow 4"/>
          <p:cNvSpPr/>
          <p:nvPr/>
        </p:nvSpPr>
        <p:spPr>
          <a:xfrm rot="6520511">
            <a:off x="2819400" y="3048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3886200" y="42672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770" decel="100000"/>
                                        <p:tgtEl>
                                          <p:spTgt spid="4"/>
                                        </p:tgtEl>
                                      </p:cBhvr>
                                    </p:animEffect>
                                    <p:animScale>
                                      <p:cBhvr>
                                        <p:cTn id="19" dur="770" decel="100000"/>
                                        <p:tgtEl>
                                          <p:spTgt spid="4"/>
                                        </p:tgtEl>
                                      </p:cBhvr>
                                      <p:from x="10000" y="10000"/>
                                      <p:to x="200000" y="450000"/>
                                    </p:animScale>
                                    <p:animScale>
                                      <p:cBhvr>
                                        <p:cTn id="20" dur="1230" accel="100000" fill="hold">
                                          <p:stCondLst>
                                            <p:cond delay="770"/>
                                          </p:stCondLst>
                                        </p:cTn>
                                        <p:tgtEl>
                                          <p:spTgt spid="4"/>
                                        </p:tgtEl>
                                      </p:cBhvr>
                                      <p:from x="200000" y="450000"/>
                                      <p:to x="100000" y="100000"/>
                                    </p:animScale>
                                    <p:set>
                                      <p:cBhvr>
                                        <p:cTn id="21" dur="770" fill="hold"/>
                                        <p:tgtEl>
                                          <p:spTgt spid="4"/>
                                        </p:tgtEl>
                                        <p:attrNameLst>
                                          <p:attrName>ppt_x</p:attrName>
                                        </p:attrNameLst>
                                      </p:cBhvr>
                                      <p:to>
                                        <p:strVal val="(0.5)"/>
                                      </p:to>
                                    </p:set>
                                    <p:anim from="(0.5)" to="(#ppt_x)" calcmode="lin" valueType="num">
                                      <p:cBhvr>
                                        <p:cTn id="22" dur="1230" accel="100000" fill="hold">
                                          <p:stCondLst>
                                            <p:cond delay="770"/>
                                          </p:stCondLst>
                                        </p:cTn>
                                        <p:tgtEl>
                                          <p:spTgt spid="4"/>
                                        </p:tgtEl>
                                        <p:attrNameLst>
                                          <p:attrName>ppt_x</p:attrName>
                                        </p:attrNameLst>
                                      </p:cBhvr>
                                    </p:anim>
                                    <p:set>
                                      <p:cBhvr>
                                        <p:cTn id="23" dur="770" fill="hold"/>
                                        <p:tgtEl>
                                          <p:spTgt spid="4"/>
                                        </p:tgtEl>
                                        <p:attrNameLst>
                                          <p:attrName>ppt_y</p:attrName>
                                        </p:attrNameLst>
                                      </p:cBhvr>
                                      <p:to>
                                        <p:strVal val="(#ppt_y+0.4)"/>
                                      </p:to>
                                    </p:set>
                                    <p:anim from="(#ppt_y+0.4)" to="(#ppt_y)" calcmode="lin" valueType="num">
                                      <p:cBhvr>
                                        <p:cTn id="24" dur="1230" accel="100000" fill="hold">
                                          <p:stCondLst>
                                            <p:cond delay="770"/>
                                          </p:stCondLst>
                                        </p:cTn>
                                        <p:tgtEl>
                                          <p:spTgt spid="4"/>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2000" fill="hold"/>
                                        <p:tgtEl>
                                          <p:spTgt spid="7"/>
                                        </p:tgtEl>
                                        <p:attrNameLst>
                                          <p:attrName>ppt_x</p:attrName>
                                        </p:attrNameLst>
                                      </p:cBhvr>
                                      <p:tavLst>
                                        <p:tav tm="0">
                                          <p:val>
                                            <p:strVal val="0-#ppt_w/2"/>
                                          </p:val>
                                        </p:tav>
                                        <p:tav tm="100000">
                                          <p:val>
                                            <p:strVal val="#ppt_x"/>
                                          </p:val>
                                        </p:tav>
                                      </p:tavLst>
                                    </p:anim>
                                    <p:anim calcmode="lin" valueType="num">
                                      <p:cBhvr additive="base">
                                        <p:cTn id="30" dur="2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heel(4)">
                                      <p:cBhvr>
                                        <p:cTn id="3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isbart.jpg"/>
          <p:cNvPicPr>
            <a:picLocks noChangeAspect="1"/>
          </p:cNvPicPr>
          <p:nvPr/>
        </p:nvPicPr>
        <p:blipFill>
          <a:blip r:embed="rId2"/>
          <a:stretch>
            <a:fillRect/>
          </a:stretch>
        </p:blipFill>
        <p:spPr>
          <a:xfrm>
            <a:off x="179036" y="304800"/>
            <a:ext cx="3897664" cy="3886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 name="TextBox 2"/>
          <p:cNvSpPr txBox="1"/>
          <p:nvPr/>
        </p:nvSpPr>
        <p:spPr>
          <a:xfrm>
            <a:off x="1143000" y="4648200"/>
            <a:ext cx="7391400" cy="830997"/>
          </a:xfrm>
          <a:prstGeom prst="rect">
            <a:avLst/>
          </a:prstGeom>
          <a:noFill/>
        </p:spPr>
        <p:txBody>
          <a:bodyPr wrap="square" rtlCol="0">
            <a:spAutoFit/>
          </a:bodyPr>
          <a:lstStyle/>
          <a:p>
            <a:endParaRPr lang="en-US" sz="2400" dirty="0" smtClean="0">
              <a:latin typeface="NikoshBAN" pitchFamily="2" charset="0"/>
              <a:cs typeface="NikoshBAN" pitchFamily="2" charset="0"/>
            </a:endParaRPr>
          </a:p>
          <a:p>
            <a:r>
              <a:rPr lang="en-US" sz="2400" dirty="0" err="1" smtClean="0">
                <a:latin typeface="NikoshBAN" pitchFamily="2" charset="0"/>
                <a:cs typeface="NikoshBAN" pitchFamily="2" charset="0"/>
              </a:rPr>
              <a:t>সমাজ</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হচ্ছে</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সামাজিক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সম্পর্কের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জটিল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যে</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জালে</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আমারা</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সেবাই</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আবদ্ধ</a:t>
            </a:r>
            <a:r>
              <a:rPr lang="en-US" sz="2400" dirty="0" smtClean="0">
                <a:latin typeface="NikoshBAN" pitchFamily="2" charset="0"/>
                <a:cs typeface="NikoshBAN" pitchFamily="2" charset="0"/>
              </a:rPr>
              <a:t>।</a:t>
            </a:r>
            <a:endParaRPr lang="en-US" sz="2400" dirty="0">
              <a:latin typeface="NikoshBAN" pitchFamily="2" charset="0"/>
              <a:cs typeface="NikoshBAN" pitchFamily="2" charset="0"/>
            </a:endParaRPr>
          </a:p>
        </p:txBody>
      </p:sp>
      <p:sp>
        <p:nvSpPr>
          <p:cNvPr id="5" name="TextBox 4"/>
          <p:cNvSpPr txBox="1"/>
          <p:nvPr/>
        </p:nvSpPr>
        <p:spPr>
          <a:xfrm>
            <a:off x="4648200" y="1676400"/>
            <a:ext cx="2924198" cy="707886"/>
          </a:xfrm>
          <a:prstGeom prst="rect">
            <a:avLst/>
          </a:prstGeom>
          <a:noFill/>
        </p:spPr>
        <p:txBody>
          <a:bodyPr wrap="none" rtlCol="0">
            <a:spAutoFit/>
          </a:bodyPr>
          <a:lstStyle/>
          <a:p>
            <a:r>
              <a:rPr lang="en-US" sz="4000" dirty="0" err="1" smtClean="0">
                <a:latin typeface="NikoshBAN" pitchFamily="2" charset="0"/>
                <a:cs typeface="NikoshBAN" pitchFamily="2" charset="0"/>
              </a:rPr>
              <a:t>জিসবার্ট</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এর</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মতে</a:t>
            </a:r>
            <a:r>
              <a:rPr lang="en-US" dirty="0" smtClean="0">
                <a:latin typeface="NikoshBAN" pitchFamily="2" charset="0"/>
                <a:cs typeface="NikoshBAN" pitchFamily="2"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1+#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heel(4)">
                                      <p:cBhvr>
                                        <p:cTn id="1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640</Words>
  <Application>Microsoft Office PowerPoint</Application>
  <PresentationFormat>On-screen Show (4:3)</PresentationFormat>
  <Paragraphs>76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পরিচিতি</vt:lpstr>
      <vt:lpstr>পাঠ পরিচিতি</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সংস্কৃতি ব্যবধান</vt:lpstr>
      <vt:lpstr>Slide 21</vt:lpstr>
      <vt:lpstr>Slide 22</vt:lpstr>
      <vt:lpstr>Slide 23</vt:lpstr>
      <vt:lpstr>Slide 24</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cp:revision>
  <dcterms:created xsi:type="dcterms:W3CDTF">2006-08-16T00:00:00Z</dcterms:created>
  <dcterms:modified xsi:type="dcterms:W3CDTF">2019-10-20T04:26:00Z</dcterms:modified>
</cp:coreProperties>
</file>