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76" r:id="rId3"/>
    <p:sldId id="264" r:id="rId4"/>
    <p:sldId id="266" r:id="rId5"/>
    <p:sldId id="267" r:id="rId6"/>
    <p:sldId id="278" r:id="rId7"/>
    <p:sldId id="268" r:id="rId8"/>
    <p:sldId id="260" r:id="rId9"/>
    <p:sldId id="269" r:id="rId10"/>
    <p:sldId id="263" r:id="rId11"/>
    <p:sldId id="257" r:id="rId12"/>
    <p:sldId id="270" r:id="rId13"/>
    <p:sldId id="274" r:id="rId14"/>
    <p:sldId id="262" r:id="rId15"/>
    <p:sldId id="277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1" d="100"/>
          <a:sy n="61" d="100"/>
        </p:scale>
        <p:origin x="996" y="60"/>
      </p:cViewPr>
      <p:guideLst>
        <p:guide orient="horz" pos="2184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326EB-7A4D-449D-8FB3-E6F47A171DE1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2E7E0-1D69-43CE-AFFA-BDE4884DD8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14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6F56F8-7DFC-4A6B-B5B6-31EE7A4CBE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52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D2E7E0-1D69-43CE-AFFA-BDE4884DD81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90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3B456-7ABB-4ACB-9928-8D68A632F0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9F81B-365B-42D7-8972-2947E9B3D3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68AC4-940E-48F9-8147-35462273F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6DF65-3840-4F0A-8417-1F7BAD64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D3601-BDF7-4476-B1BA-24A7F8BBC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78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42DA-E9A9-4168-BC92-AD3D8C0F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C3B3B2-F929-4540-9B0C-A317E8D9F2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26F31-ADCB-404F-A693-72065BE6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8DB137-2C85-4C4D-9BE2-E84D6AEA8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471DD-7520-4547-BA72-4687B8FE2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48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6CF3D-DA1D-4CF0-8206-EA19C44A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3CCF43-3F34-41E3-AAC0-EFA0297E55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AA636-3511-49F5-8A6D-5E57952B7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F7F15-6F2A-4AB4-8A68-A3AA0EAD9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0D6DC-8AE4-4288-9573-DA3880930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37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D8603-3995-459C-8A0C-20C900ABF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17F84C-8B30-4B97-B5E0-42676F39CD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DAECC0-EA00-4575-A696-1F98738F3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B73F79-6EE2-433C-B525-BB1AFCB67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6D40F-3F5B-4997-9040-3225C838B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B09AF-512F-4CAE-895B-C258D3F4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71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9B746-3E9C-4C55-90D9-4C722FFD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71C70-D07A-424D-AEAC-F44CAEBB7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EC3D61-FC43-450F-AB1D-2F830DFE8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22B53-40CA-4007-BE5C-CB06D62779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88715D-0288-4227-9994-A9EA01837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A18C77-9E2C-41AA-AEA4-EC5E43BC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4C2897-366F-4D9D-BAD1-D7121C7D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4BD6A81-63DB-40DC-81B5-54EF8C2BC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23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72599-63F0-45E5-81C6-307372F28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FF7C45-56A1-4CF3-A644-9622A967B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3C8E4-0AAF-43F8-8F2D-AA243D42B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3258D-6A2E-44E1-A6EB-947D43172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49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pattFill prst="pct90">
          <a:fgClr>
            <a:srgbClr val="0070C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12306B-4507-4620-A083-885D870978D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/>
              <a:t>স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ADE324-9ACA-4E45-A43D-22AF3870FB5C}"/>
              </a:ext>
            </a:extLst>
          </p:cNvPr>
          <p:cNvSpPr/>
          <p:nvPr userDrawn="1"/>
        </p:nvSpPr>
        <p:spPr>
          <a:xfrm>
            <a:off x="101600" y="101601"/>
            <a:ext cx="11988800" cy="66475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745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7E42-18C8-45A3-A442-5E67F438A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C5499-5D5D-4FFC-9093-E9E484552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256A4-242D-42FF-872B-FB5CDDCF78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D2102-616E-4F07-BDA9-B183808CC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680A2-904F-429D-95EE-24EC466B2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E2C17D-BEA7-4573-A129-28D932E8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2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F00EE-ADAA-4B34-9161-90D61A43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85F213-5184-47C6-99C7-5AEB549169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778CD-EF64-4D59-9C0D-E5242D6BE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5ECBB3-D212-4A98-A972-14A886160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AB3B3-09DF-4D7D-B764-0C0B92CDD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1E6E1-5EF6-4D46-B3A2-414F4504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32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B517D-FF3A-43DE-BEE5-74882A52F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85E20-F3F7-432D-AAC5-91DAE2BA83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C85E15-3945-4702-9929-573075704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FB484-5572-4F31-A9F5-D75002D30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A8B9E-D3EE-41D0-9FCA-3A18388C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5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0C10FD-A95E-4747-A89E-4E4E1A865E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54EF40-38F5-4763-9047-09D46082BC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47E12-F144-407C-89C6-62695776A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DC4FFA-EE71-421A-94AB-A19105AB8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56A47-E3F9-4244-A7B5-1EA96CBC5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5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CA6B86-04E4-45BA-AA06-0D9F8E066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16F666-6BCE-4B6A-9CBA-439728194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82175-D58C-4378-873E-A0D36DBDCB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ED89F1-EA5E-477E-99E9-864E7137E48A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2555A-D41E-4592-9B5D-FB54B18220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7CECA-B9A7-46D4-8AF2-998FD4F90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70CE-8E64-4258-BC73-FA0553454C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05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9C51E7F-A804-4B0F-808C-A9557752C899}"/>
              </a:ext>
            </a:extLst>
          </p:cNvPr>
          <p:cNvSpPr txBox="1"/>
          <p:nvPr/>
        </p:nvSpPr>
        <p:spPr>
          <a:xfrm>
            <a:off x="381001" y="349267"/>
            <a:ext cx="11429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পাঠে সবাইকে স্বাগত</a:t>
            </a:r>
            <a:endParaRPr lang="en-US" sz="6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7E416D-F4B0-450A-B93C-E7BBE1858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896" y="1497531"/>
            <a:ext cx="5348780" cy="481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43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BCBF0C5-735A-4E78-9A35-486C1DDBBE04}"/>
              </a:ext>
            </a:extLst>
          </p:cNvPr>
          <p:cNvSpPr txBox="1"/>
          <p:nvPr/>
        </p:nvSpPr>
        <p:spPr>
          <a:xfrm>
            <a:off x="4396466" y="268678"/>
            <a:ext cx="3326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692642-D10D-4F8F-B005-88ED1FFD54D7}"/>
              </a:ext>
            </a:extLst>
          </p:cNvPr>
          <p:cNvSpPr txBox="1"/>
          <p:nvPr/>
        </p:nvSpPr>
        <p:spPr>
          <a:xfrm>
            <a:off x="310055" y="3466155"/>
            <a:ext cx="578594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সারওয়ার জাহান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রী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রামনগর সরকারি প্রাথমিক বিদ্যালয়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গোদাগাড়ী,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রাজশাহী।</a:t>
            </a:r>
          </a:p>
          <a:p>
            <a:pPr lvl="0" algn="ctr"/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মোবাইল নং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০১৭৬৬৬০৭৫৩৬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59CA18-9D97-4338-A0DC-87D7D8A19316}"/>
              </a:ext>
            </a:extLst>
          </p:cNvPr>
          <p:cNvSpPr txBox="1"/>
          <p:nvPr/>
        </p:nvSpPr>
        <p:spPr>
          <a:xfrm>
            <a:off x="6385692" y="3480443"/>
            <a:ext cx="55494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bn-IN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প্রাথমিক বিজ্ঞান</a:t>
            </a:r>
          </a:p>
          <a:p>
            <a:pPr lvl="0" algn="ctr"/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 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endParaRPr lang="bn-BD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৪৫ মিনিট</a:t>
            </a:r>
          </a:p>
          <a:p>
            <a:pPr lvl="0" algn="ctr"/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১৮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১০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/২০১৯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খ্রি: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737565-4A45-48FA-8277-B594400A55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3476" y="684176"/>
            <a:ext cx="2146653" cy="2529241"/>
          </a:xfrm>
          <a:prstGeom prst="rect">
            <a:avLst/>
          </a:prstGeom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0F8A4D-B8A9-4F8A-A265-4ABFDA16BF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871" y="649443"/>
            <a:ext cx="2146653" cy="25824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3933929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964" y="1187273"/>
            <a:ext cx="8418072" cy="47618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26B079-CA73-40A8-A30F-0F37B6E81215}"/>
              </a:ext>
            </a:extLst>
          </p:cNvPr>
          <p:cNvSpPr txBox="1"/>
          <p:nvPr/>
        </p:nvSpPr>
        <p:spPr>
          <a:xfrm>
            <a:off x="3727947" y="495967"/>
            <a:ext cx="4431304" cy="683072"/>
          </a:xfrm>
          <a:prstGeom prst="rect">
            <a:avLst/>
          </a:prstGeom>
          <a:noFill/>
        </p:spPr>
        <p:txBody>
          <a:bodyPr wrap="square" lIns="66865" tIns="33433" rIns="66865" bIns="33433" rtlCol="0">
            <a:spAutoFit/>
          </a:bodyPr>
          <a:lstStyle/>
          <a:p>
            <a:pPr algn="ctr"/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</a:t>
            </a:r>
            <a:r>
              <a:rPr lang="as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as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লক্ষ কর:</a:t>
            </a:r>
            <a:endParaRPr lang="en-US" sz="4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21059" y="504201"/>
            <a:ext cx="6349881" cy="683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6865" tIns="33433" rIns="66865" bIns="33433" rtlCol="0">
            <a:sp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তোমরা 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bn-IN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পারলে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Rectangle 3"/>
          <p:cNvSpPr/>
          <p:nvPr/>
        </p:nvSpPr>
        <p:spPr>
          <a:xfrm>
            <a:off x="4917466" y="5949105"/>
            <a:ext cx="2357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 ঘুরছে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57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6607" y="327050"/>
            <a:ext cx="3642585" cy="990849"/>
          </a:xfrm>
          <a:prstGeom prst="rect">
            <a:avLst/>
          </a:prstGeom>
        </p:spPr>
        <p:txBody>
          <a:bodyPr wrap="square" lIns="66865" tIns="33433" rIns="66865" bIns="33433">
            <a:spAutoFit/>
          </a:bodyPr>
          <a:lstStyle/>
          <a:p>
            <a:r>
              <a:rPr lang="bn-IN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গতি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1F46B0-0012-447F-A94A-D717C67F7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1" y="1671636"/>
            <a:ext cx="6462061" cy="4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0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5015" y="322850"/>
            <a:ext cx="3821970" cy="104458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7216" y="2419799"/>
            <a:ext cx="6169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া-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5D0267-DB5D-4B57-B7C4-07AB87350EFB}"/>
              </a:ext>
            </a:extLst>
          </p:cNvPr>
          <p:cNvSpPr txBox="1"/>
          <p:nvPr/>
        </p:nvSpPr>
        <p:spPr>
          <a:xfrm>
            <a:off x="1329909" y="2880392"/>
            <a:ext cx="1047156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তা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প্রকারভেদ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কক্ষপথ ও অক্ষ কী তা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 কীভাবে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চারিদিক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ঘুরে তা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98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381217"/>
              </p:ext>
            </p:extLst>
          </p:nvPr>
        </p:nvGraphicFramePr>
        <p:xfrm>
          <a:off x="4959114" y="2914651"/>
          <a:ext cx="2197570" cy="185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59114" y="2914651"/>
                        <a:ext cx="2197570" cy="1854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882959" y="858068"/>
            <a:ext cx="6349881" cy="744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66865" tIns="33433" rIns="66865" bIns="33433" rtlCol="0">
            <a:spAutoFit/>
          </a:bodyPr>
          <a:lstStyle/>
          <a:p>
            <a:pPr algn="ctr"/>
            <a:r>
              <a:rPr lang="bn-IN" sz="440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এসো নিচের ভিডিওটি দেখ:</a:t>
            </a:r>
            <a:endParaRPr lang="en-US" sz="440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87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15311" y="5814496"/>
            <a:ext cx="12407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যে পথে পৃথিবী এবং অন্যান্য গ্রহসমূহ সূর্যকে আবর্তন করে  তাকে কক্ষপথ বলে।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26B079-CA73-40A8-A30F-0F37B6E81215}"/>
              </a:ext>
            </a:extLst>
          </p:cNvPr>
          <p:cNvSpPr txBox="1"/>
          <p:nvPr/>
        </p:nvSpPr>
        <p:spPr>
          <a:xfrm>
            <a:off x="4147594" y="283897"/>
            <a:ext cx="3896812" cy="683072"/>
          </a:xfrm>
          <a:prstGeom prst="rect">
            <a:avLst/>
          </a:prstGeom>
          <a:noFill/>
        </p:spPr>
        <p:txBody>
          <a:bodyPr wrap="square" lIns="66865" tIns="33433" rIns="66865" bIns="33433" rtlCol="0">
            <a:spAutoFit/>
          </a:bodyPr>
          <a:lstStyle/>
          <a:p>
            <a:r>
              <a:rPr lang="bn-IN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চিত্রে কী দেখছ?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FF01B3-7B49-4BCC-A908-286732E51AE5}"/>
              </a:ext>
            </a:extLst>
          </p:cNvPr>
          <p:cNvGrpSpPr/>
          <p:nvPr/>
        </p:nvGrpSpPr>
        <p:grpSpPr>
          <a:xfrm>
            <a:off x="3228201" y="1359705"/>
            <a:ext cx="5659398" cy="4000499"/>
            <a:chOff x="3176833" y="921597"/>
            <a:chExt cx="5298996" cy="29806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D49E9D2-040D-48C7-AF53-7E8639297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6833" y="921597"/>
              <a:ext cx="5298996" cy="29806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128BE80-F27E-478F-913D-E2E61494AD46}"/>
                </a:ext>
              </a:extLst>
            </p:cNvPr>
            <p:cNvSpPr/>
            <p:nvPr/>
          </p:nvSpPr>
          <p:spPr>
            <a:xfrm>
              <a:off x="3941379" y="3704479"/>
              <a:ext cx="3724654" cy="19780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097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EFFFC"/>
              </a:clrFrom>
              <a:clrTo>
                <a:srgbClr val="FEFF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23" y="199032"/>
            <a:ext cx="5371577" cy="553961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43748" y="5107176"/>
            <a:ext cx="3097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বার্ষিক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26B079-CA73-40A8-A30F-0F37B6E81215}"/>
              </a:ext>
            </a:extLst>
          </p:cNvPr>
          <p:cNvSpPr txBox="1"/>
          <p:nvPr/>
        </p:nvSpPr>
        <p:spPr>
          <a:xfrm>
            <a:off x="3814763" y="356200"/>
            <a:ext cx="3907868" cy="683072"/>
          </a:xfrm>
          <a:prstGeom prst="rect">
            <a:avLst/>
          </a:prstGeom>
          <a:noFill/>
        </p:spPr>
        <p:txBody>
          <a:bodyPr wrap="square" lIns="66865" tIns="33433" rIns="66865" bIns="33433" rtlCol="0">
            <a:spAutoFit/>
          </a:bodyPr>
          <a:lstStyle/>
          <a:p>
            <a:pPr algn="ctr"/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 দেখ: </a:t>
            </a:r>
            <a:endParaRPr lang="en-US" sz="4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A766B3-F0CE-4BD2-A531-B2BF18BC1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151" y="1123393"/>
            <a:ext cx="4625701" cy="39147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DFEAEF-BF32-42E4-85DC-70C2F58E2BFB}"/>
              </a:ext>
            </a:extLst>
          </p:cNvPr>
          <p:cNvSpPr/>
          <p:nvPr/>
        </p:nvSpPr>
        <p:spPr>
          <a:xfrm>
            <a:off x="1861509" y="5107177"/>
            <a:ext cx="3097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030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1"/>
          <p:cNvSpPr txBox="1"/>
          <p:nvPr/>
        </p:nvSpPr>
        <p:spPr>
          <a:xfrm>
            <a:off x="2990058" y="5883716"/>
            <a:ext cx="6211884" cy="683072"/>
          </a:xfrm>
          <a:prstGeom prst="rect">
            <a:avLst/>
          </a:prstGeom>
          <a:noFill/>
          <a:ln>
            <a:noFill/>
          </a:ln>
        </p:spPr>
        <p:txBody>
          <a:bodyPr wrap="square" lIns="66865" tIns="33433" rIns="66865" bIns="33433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গতি বলতে কী বোঝায়?</a:t>
            </a:r>
            <a:endParaRPr lang="en-AU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363" y="1618284"/>
            <a:ext cx="5907274" cy="36500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C12093-DD03-47C4-A8C2-F5371799C97E}"/>
              </a:ext>
            </a:extLst>
          </p:cNvPr>
          <p:cNvSpPr txBox="1"/>
          <p:nvPr/>
        </p:nvSpPr>
        <p:spPr>
          <a:xfrm>
            <a:off x="3967655" y="370041"/>
            <a:ext cx="4256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Sun 1"/>
          <p:cNvSpPr/>
          <p:nvPr/>
        </p:nvSpPr>
        <p:spPr>
          <a:xfrm>
            <a:off x="5812536" y="2938465"/>
            <a:ext cx="566928" cy="561975"/>
          </a:xfrm>
          <a:prstGeom prst="sun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4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664071"/>
            <a:ext cx="1234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ঘূর্ণায়মান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গতিকে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আহ্নিক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26B079-CA73-40A8-A30F-0F37B6E81215}"/>
              </a:ext>
            </a:extLst>
          </p:cNvPr>
          <p:cNvSpPr txBox="1"/>
          <p:nvPr/>
        </p:nvSpPr>
        <p:spPr>
          <a:xfrm>
            <a:off x="3927424" y="289465"/>
            <a:ext cx="4130726" cy="683072"/>
          </a:xfrm>
          <a:prstGeom prst="rect">
            <a:avLst/>
          </a:prstGeom>
          <a:noFill/>
        </p:spPr>
        <p:txBody>
          <a:bodyPr wrap="square" lIns="66865" tIns="33433" rIns="66865" bIns="33433" rtlCol="0">
            <a:spAutoFit/>
          </a:bodyPr>
          <a:lstStyle/>
          <a:p>
            <a:pPr algn="r"/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চিত্রে কী দেখছ?</a:t>
            </a:r>
            <a:endParaRPr lang="en-US" sz="4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ADDC8E-FF42-4E27-9C42-57AB64E7B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302" y="974532"/>
            <a:ext cx="5458886" cy="399531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2AF8E2-B281-4EDD-8C51-986967DC9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31" y="978880"/>
            <a:ext cx="5528325" cy="398107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E399449-B901-42D6-991B-80DF9106C96A}"/>
              </a:ext>
            </a:extLst>
          </p:cNvPr>
          <p:cNvSpPr/>
          <p:nvPr/>
        </p:nvSpPr>
        <p:spPr>
          <a:xfrm>
            <a:off x="1814212" y="4936921"/>
            <a:ext cx="3097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লাটিম ঘুরছে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69ED42-5554-4DA9-ACD8-C28F5AE2BA18}"/>
              </a:ext>
            </a:extLst>
          </p:cNvPr>
          <p:cNvSpPr/>
          <p:nvPr/>
        </p:nvSpPr>
        <p:spPr>
          <a:xfrm>
            <a:off x="6565052" y="4969845"/>
            <a:ext cx="46714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নিজ অক্ষে ঘুরছে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Oval 1"/>
          <p:cNvSpPr/>
          <p:nvPr/>
        </p:nvSpPr>
        <p:spPr>
          <a:xfrm>
            <a:off x="1305776" y="2524358"/>
            <a:ext cx="1185862" cy="102870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4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489449" y="489353802"/>
            <a:ext cx="797182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75" b="1" dirty="0">
                <a:ln w="0"/>
                <a:latin typeface="NikoshBAN" pitchFamily="2" charset="0"/>
                <a:cs typeface="NikoshBAN" pitchFamily="2" charset="0"/>
              </a:rPr>
              <a:t>অক্ষ হলো কোন বস্তুর কেন্দ্র বরাবর ছেদকারী কাল্পনিক রেখা।</a:t>
            </a:r>
            <a:endParaRPr lang="en-US" sz="3375" b="1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26B079-CA73-40A8-A30F-0F37B6E81215}"/>
              </a:ext>
            </a:extLst>
          </p:cNvPr>
          <p:cNvSpPr txBox="1"/>
          <p:nvPr/>
        </p:nvSpPr>
        <p:spPr>
          <a:xfrm>
            <a:off x="4452111" y="341703"/>
            <a:ext cx="3896812" cy="621517"/>
          </a:xfrm>
          <a:prstGeom prst="rect">
            <a:avLst/>
          </a:prstGeom>
          <a:noFill/>
        </p:spPr>
        <p:txBody>
          <a:bodyPr wrap="square" lIns="66865" tIns="33433" rIns="66865" bIns="33433" rtlCol="0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চিত্রে কী দেখছ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591824" y="898573"/>
            <a:ext cx="4502164" cy="755684"/>
            <a:chOff x="3119065" y="907359"/>
            <a:chExt cx="3699726" cy="607265"/>
          </a:xfrm>
          <a:noFill/>
        </p:grpSpPr>
        <p:sp>
          <p:nvSpPr>
            <p:cNvPr id="4" name="Rectangle 3"/>
            <p:cNvSpPr/>
            <p:nvPr/>
          </p:nvSpPr>
          <p:spPr>
            <a:xfrm>
              <a:off x="3119065" y="907359"/>
              <a:ext cx="1115366" cy="51938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r>
                <a:rPr lang="bn-IN" sz="3600" dirty="0">
                  <a:ln w="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অক্ষরেখা</a:t>
              </a:r>
              <a:r>
                <a:rPr lang="bn-IN" sz="3600" b="1" dirty="0">
                  <a:ln w="0"/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dirty="0"/>
            </a:p>
          </p:txBody>
        </p:sp>
        <p:cxnSp>
          <p:nvCxnSpPr>
            <p:cNvPr id="6" name="Straight Arrow Connector 5"/>
            <p:cNvCxnSpPr>
              <a:cxnSpLocks/>
            </p:cNvCxnSpPr>
            <p:nvPr/>
          </p:nvCxnSpPr>
          <p:spPr>
            <a:xfrm>
              <a:off x="4311383" y="1224136"/>
              <a:ext cx="2507408" cy="29048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>
            <a:cxnSpLocks/>
          </p:cNvCxnSpPr>
          <p:nvPr/>
        </p:nvCxnSpPr>
        <p:spPr>
          <a:xfrm flipH="1">
            <a:off x="6239398" y="951372"/>
            <a:ext cx="3317105" cy="164632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6115758" y="1304554"/>
            <a:ext cx="618899" cy="133391"/>
          </a:xfrm>
          <a:prstGeom prst="straightConnector1">
            <a:avLst/>
          </a:prstGeom>
          <a:ln w="38100">
            <a:solidFill>
              <a:schemeClr val="accent2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B741A6EB-51E7-4547-A8C2-E75B9CC7890A}"/>
              </a:ext>
            </a:extLst>
          </p:cNvPr>
          <p:cNvSpPr/>
          <p:nvPr/>
        </p:nvSpPr>
        <p:spPr>
          <a:xfrm>
            <a:off x="9556503" y="628206"/>
            <a:ext cx="14816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AF5073-2E6F-44E0-A65A-4226F5C8A947}"/>
              </a:ext>
            </a:extLst>
          </p:cNvPr>
          <p:cNvSpPr/>
          <p:nvPr/>
        </p:nvSpPr>
        <p:spPr>
          <a:xfrm>
            <a:off x="4845245" y="197266"/>
            <a:ext cx="23268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অক্ষরেখা কী?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5B1368-3989-4AF3-BC47-378C1D322544}"/>
              </a:ext>
            </a:extLst>
          </p:cNvPr>
          <p:cNvSpPr/>
          <p:nvPr/>
        </p:nvSpPr>
        <p:spPr>
          <a:xfrm>
            <a:off x="1500402" y="5906494"/>
            <a:ext cx="9114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কেন্দ্র দিয়ে উত্তর-দক্ষিণে কল্পিত রেখাকে অক্ষরেখা বলে।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82614C-659C-4277-8C57-53DE904387C1}"/>
              </a:ext>
            </a:extLst>
          </p:cNvPr>
          <p:cNvGrpSpPr/>
          <p:nvPr/>
        </p:nvGrpSpPr>
        <p:grpSpPr>
          <a:xfrm>
            <a:off x="4612336" y="795088"/>
            <a:ext cx="3432170" cy="4329805"/>
            <a:chOff x="4557960" y="778414"/>
            <a:chExt cx="3432170" cy="4329805"/>
          </a:xfrm>
        </p:grpSpPr>
        <p:grpSp>
          <p:nvGrpSpPr>
            <p:cNvPr id="24" name="Group 23"/>
            <p:cNvGrpSpPr/>
            <p:nvPr/>
          </p:nvGrpSpPr>
          <p:grpSpPr>
            <a:xfrm>
              <a:off x="4557960" y="778414"/>
              <a:ext cx="3432170" cy="4329805"/>
              <a:chOff x="4455424" y="601707"/>
              <a:chExt cx="3660981" cy="4618459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 cstate="email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55424" y="1162923"/>
                <a:ext cx="3660981" cy="3660981"/>
              </a:xfrm>
              <a:prstGeom prst="rect">
                <a:avLst/>
              </a:prstGeom>
            </p:spPr>
          </p:pic>
          <p:cxnSp>
            <p:nvCxnSpPr>
              <p:cNvPr id="21" name="Straight Connector 20"/>
              <p:cNvCxnSpPr/>
              <p:nvPr/>
            </p:nvCxnSpPr>
            <p:spPr>
              <a:xfrm>
                <a:off x="6096000" y="601707"/>
                <a:ext cx="189914" cy="4618459"/>
              </a:xfrm>
              <a:prstGeom prst="line">
                <a:avLst/>
              </a:prstGeom>
              <a:ln w="28575">
                <a:solidFill>
                  <a:schemeClr val="bg2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811961B-17F3-4716-86C8-659AC9743464}"/>
                </a:ext>
              </a:extLst>
            </p:cNvPr>
            <p:cNvSpPr/>
            <p:nvPr/>
          </p:nvSpPr>
          <p:spPr>
            <a:xfrm>
              <a:off x="6734657" y="4430110"/>
              <a:ext cx="1077427" cy="3149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58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1"/>
      <p:bldP spid="5" grpId="0"/>
      <p:bldP spid="22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1"/>
          <p:cNvSpPr txBox="1"/>
          <p:nvPr/>
        </p:nvSpPr>
        <p:spPr>
          <a:xfrm>
            <a:off x="1719193" y="5927819"/>
            <a:ext cx="8753615" cy="621517"/>
          </a:xfrm>
          <a:prstGeom prst="rect">
            <a:avLst/>
          </a:prstGeom>
          <a:noFill/>
          <a:ln>
            <a:noFill/>
          </a:ln>
        </p:spPr>
        <p:txBody>
          <a:bodyPr wrap="square" lIns="66865" tIns="33433" rIns="66865" bIns="33433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কক্ষপথ ও অক্ষ কী তা আলোচনা করে লিখ।</a:t>
            </a:r>
            <a:endParaRPr lang="en-AU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AFC975B-3818-4236-9CB7-9E8D8BF6A2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336" y="1328736"/>
            <a:ext cx="4897349" cy="44138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B095C7-209E-4B2B-BF71-B5CABE45663C}"/>
              </a:ext>
            </a:extLst>
          </p:cNvPr>
          <p:cNvSpPr txBox="1"/>
          <p:nvPr/>
        </p:nvSpPr>
        <p:spPr>
          <a:xfrm>
            <a:off x="4511566" y="249482"/>
            <a:ext cx="31688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2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F1E795-00BD-4149-BAA8-01A6FDC6E3C5}"/>
              </a:ext>
            </a:extLst>
          </p:cNvPr>
          <p:cNvSpPr txBox="1"/>
          <p:nvPr/>
        </p:nvSpPr>
        <p:spPr>
          <a:xfrm>
            <a:off x="2785239" y="248015"/>
            <a:ext cx="66215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 অক্ষরেখাটি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কোনদিকে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ছেদ করেছে?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clrChange>
              <a:clrFrom>
                <a:srgbClr val="FDFDFB"/>
              </a:clrFrom>
              <a:clrTo>
                <a:srgbClr val="FDFD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382" y="1257375"/>
            <a:ext cx="5053204" cy="43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93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61ED9A-5AE1-4EC5-80E5-0275155AB88B}"/>
              </a:ext>
            </a:extLst>
          </p:cNvPr>
          <p:cNvSpPr/>
          <p:nvPr/>
        </p:nvSpPr>
        <p:spPr>
          <a:xfrm>
            <a:off x="4595429" y="272406"/>
            <a:ext cx="300114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bn-BD" sz="6000" kern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6000" kern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</a:t>
            </a:r>
            <a:r>
              <a:rPr lang="bn-BD" sz="6000" kern="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B58149-2005-4807-B2F7-A457102A2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7" y="1288069"/>
            <a:ext cx="6321765" cy="408323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7942" y="5609309"/>
            <a:ext cx="984436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 কীভাবে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চারিদিক</a:t>
            </a:r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ঘুরে তা</a:t>
            </a:r>
            <a:r>
              <a:rPr lang="en-US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IN" sz="4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করে লেখ।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23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17D288-0F70-4312-BCA6-42EA7B0CAFBE}"/>
              </a:ext>
            </a:extLst>
          </p:cNvPr>
          <p:cNvSpPr txBox="1"/>
          <p:nvPr/>
        </p:nvSpPr>
        <p:spPr>
          <a:xfrm>
            <a:off x="742731" y="3649190"/>
            <a:ext cx="4472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 পূরণ কর -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D805A9-9F86-4B90-B43B-D1D3891A553A}"/>
              </a:ext>
            </a:extLst>
          </p:cNvPr>
          <p:cNvSpPr txBox="1"/>
          <p:nvPr/>
        </p:nvSpPr>
        <p:spPr>
          <a:xfrm>
            <a:off x="605221" y="4076429"/>
            <a:ext cx="11664731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 সৌরজগতের একটি ----------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অক্ষে একবার ঘুরে আসতে পৃথিবীর ----------------------সময় লাগে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নিজ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অক্ষের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ঘূর্ণায়মান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গতিকে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------------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গতি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IN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EA9162-D31B-424D-94ED-2E2AD59783AA}"/>
              </a:ext>
            </a:extLst>
          </p:cNvPr>
          <p:cNvSpPr txBox="1"/>
          <p:nvPr/>
        </p:nvSpPr>
        <p:spPr>
          <a:xfrm>
            <a:off x="3925614" y="220717"/>
            <a:ext cx="4445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r>
              <a:rPr lang="bn-BD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B30F38-1A13-437F-ADFE-2B0B2E84A345}"/>
              </a:ext>
            </a:extLst>
          </p:cNvPr>
          <p:cNvSpPr txBox="1"/>
          <p:nvPr/>
        </p:nvSpPr>
        <p:spPr>
          <a:xfrm>
            <a:off x="204044" y="1599539"/>
            <a:ext cx="5549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দাও 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BCFBCA-D149-414F-99ED-5FB8F980E90B}"/>
              </a:ext>
            </a:extLst>
          </p:cNvPr>
          <p:cNvSpPr txBox="1"/>
          <p:nvPr/>
        </p:nvSpPr>
        <p:spPr>
          <a:xfrm>
            <a:off x="605221" y="2390296"/>
            <a:ext cx="1150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প্রশ্ন-১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পৃথিবীর গতি 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endParaRPr lang="en-US" sz="36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9A8D7B-DF33-4C0C-B03B-66A819DEAAD6}"/>
              </a:ext>
            </a:extLst>
          </p:cNvPr>
          <p:cNvSpPr txBox="1"/>
          <p:nvPr/>
        </p:nvSpPr>
        <p:spPr>
          <a:xfrm>
            <a:off x="9059917" y="5776613"/>
            <a:ext cx="1497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আহ্নিক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7FB9A7-1938-4678-8220-FF335B88C74B}"/>
              </a:ext>
            </a:extLst>
          </p:cNvPr>
          <p:cNvSpPr txBox="1"/>
          <p:nvPr/>
        </p:nvSpPr>
        <p:spPr>
          <a:xfrm>
            <a:off x="5493033" y="4106409"/>
            <a:ext cx="1355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গ্রহ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1783FA-245C-4D76-8476-2D72796D7A64}"/>
              </a:ext>
            </a:extLst>
          </p:cNvPr>
          <p:cNvSpPr txBox="1"/>
          <p:nvPr/>
        </p:nvSpPr>
        <p:spPr>
          <a:xfrm>
            <a:off x="7058365" y="4906369"/>
            <a:ext cx="324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২৩ ঘন্টা ৫৬ 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11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780" y="1331532"/>
            <a:ext cx="11540358" cy="621517"/>
          </a:xfrm>
          <a:prstGeom prst="rect">
            <a:avLst/>
          </a:prstGeom>
          <a:noFill/>
          <a:ln>
            <a:noFill/>
          </a:ln>
        </p:spPr>
        <p:txBody>
          <a:bodyPr wrap="square" lIns="66865" tIns="33433" rIns="66865" bIns="33433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 ছকের মত </a:t>
            </a: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ছক তৈরি </a:t>
            </a:r>
            <a:r>
              <a:rPr lang="bn-BD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 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খে আনবে</a:t>
            </a:r>
            <a:r>
              <a:rPr lang="bn-IN" sz="36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C0E515-0D77-4C2F-8A88-013E23CDEFCB}"/>
              </a:ext>
            </a:extLst>
          </p:cNvPr>
          <p:cNvSpPr txBox="1"/>
          <p:nvPr/>
        </p:nvSpPr>
        <p:spPr>
          <a:xfrm>
            <a:off x="4038600" y="211388"/>
            <a:ext cx="411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lang="en-US" sz="6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8E6E6B4-52DA-44E0-9D99-32885FC15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806278"/>
              </p:ext>
            </p:extLst>
          </p:nvPr>
        </p:nvGraphicFramePr>
        <p:xfrm>
          <a:off x="283780" y="2311486"/>
          <a:ext cx="11540358" cy="38404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11540358">
                  <a:extLst>
                    <a:ext uri="{9D8B030D-6E8A-4147-A177-3AD203B41FA5}">
                      <a16:colId xmlns:a16="http://schemas.microsoft.com/office/drawing/2014/main" val="3715325315"/>
                    </a:ext>
                  </a:extLst>
                </a:gridCol>
              </a:tblGrid>
              <a:tr h="578994">
                <a:tc>
                  <a:txBody>
                    <a:bodyPr/>
                    <a:lstStyle/>
                    <a:p>
                      <a:pPr marL="571500" indent="-571500" algn="ctr">
                        <a:buFont typeface="Wingdings" panose="05000000000000000000" pitchFamily="2" charset="2"/>
                        <a:buChar char="§"/>
                      </a:pPr>
                      <a:r>
                        <a:rPr lang="bn-IN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দিন এবং রাত হওয়ার কার</a:t>
                      </a:r>
                      <a:r>
                        <a:rPr lang="en-US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ণ</a:t>
                      </a:r>
                      <a:r>
                        <a:rPr lang="bn-IN" sz="36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en-US" sz="3600" b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758165"/>
                  </a:ext>
                </a:extLst>
              </a:tr>
              <a:tr h="578994">
                <a:tc>
                  <a:txBody>
                    <a:bodyPr/>
                    <a:lstStyle/>
                    <a:p>
                      <a:pPr marL="571500" indent="-571500">
                        <a:buFont typeface="Wingdings" panose="05000000000000000000" pitchFamily="2" charset="2"/>
                        <a:buChar char="§"/>
                      </a:pPr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121397"/>
                  </a:ext>
                </a:extLst>
              </a:tr>
              <a:tr h="578994">
                <a:tc>
                  <a:txBody>
                    <a:bodyPr/>
                    <a:lstStyle/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50984"/>
                  </a:ext>
                </a:extLst>
              </a:tr>
              <a:tr h="578994">
                <a:tc>
                  <a:txBody>
                    <a:bodyPr/>
                    <a:lstStyle/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459"/>
                  </a:ext>
                </a:extLst>
              </a:tr>
              <a:tr h="578994">
                <a:tc>
                  <a:txBody>
                    <a:bodyPr/>
                    <a:lstStyle/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594486"/>
                  </a:ext>
                </a:extLst>
              </a:tr>
              <a:tr h="578994">
                <a:tc>
                  <a:txBody>
                    <a:bodyPr/>
                    <a:lstStyle/>
                    <a:p>
                      <a:pPr marL="571500" marR="0" lvl="0" indent="-5715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bn-IN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r>
                        <a:rPr lang="en-US" sz="36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709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67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9DF3A6-E383-4776-81B3-C65D3A08B5D7}"/>
              </a:ext>
            </a:extLst>
          </p:cNvPr>
          <p:cNvSpPr/>
          <p:nvPr/>
        </p:nvSpPr>
        <p:spPr>
          <a:xfrm>
            <a:off x="5100746" y="714353"/>
            <a:ext cx="19143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54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54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307" y="2271712"/>
            <a:ext cx="5531386" cy="344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67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6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314</Words>
  <Application>Microsoft Office PowerPoint</Application>
  <PresentationFormat>Widescreen</PresentationFormat>
  <Paragraphs>67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99</cp:revision>
  <dcterms:created xsi:type="dcterms:W3CDTF">2019-10-12T03:47:39Z</dcterms:created>
  <dcterms:modified xsi:type="dcterms:W3CDTF">2019-10-17T02:45:22Z</dcterms:modified>
</cp:coreProperties>
</file>